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1"/>
  </p:notesMasterIdLst>
  <p:sldIdLst>
    <p:sldId id="500" r:id="rId2"/>
    <p:sldId id="501" r:id="rId3"/>
    <p:sldId id="502" r:id="rId4"/>
    <p:sldId id="269" r:id="rId5"/>
    <p:sldId id="362" r:id="rId6"/>
    <p:sldId id="268" r:id="rId7"/>
    <p:sldId id="365" r:id="rId8"/>
    <p:sldId id="285" r:id="rId9"/>
    <p:sldId id="286" r:id="rId10"/>
    <p:sldId id="287" r:id="rId11"/>
    <p:sldId id="288" r:id="rId12"/>
    <p:sldId id="289" r:id="rId13"/>
    <p:sldId id="290" r:id="rId14"/>
    <p:sldId id="29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06" r:id="rId28"/>
    <p:sldId id="307" r:id="rId29"/>
    <p:sldId id="308" r:id="rId30"/>
    <p:sldId id="309" r:id="rId31"/>
    <p:sldId id="310" r:id="rId32"/>
    <p:sldId id="312" r:id="rId33"/>
    <p:sldId id="313" r:id="rId34"/>
    <p:sldId id="314" r:id="rId35"/>
    <p:sldId id="315" r:id="rId36"/>
    <p:sldId id="316" r:id="rId37"/>
    <p:sldId id="317" r:id="rId38"/>
    <p:sldId id="548" r:id="rId39"/>
    <p:sldId id="681" r:id="rId40"/>
    <p:sldId id="586" r:id="rId41"/>
    <p:sldId id="587" r:id="rId42"/>
    <p:sldId id="588" r:id="rId43"/>
    <p:sldId id="645" r:id="rId44"/>
    <p:sldId id="592" r:id="rId45"/>
    <p:sldId id="590" r:id="rId46"/>
    <p:sldId id="593" r:id="rId47"/>
    <p:sldId id="594" r:id="rId48"/>
    <p:sldId id="597" r:id="rId49"/>
    <p:sldId id="596" r:id="rId50"/>
    <p:sldId id="646" r:id="rId51"/>
    <p:sldId id="631" r:id="rId52"/>
    <p:sldId id="632" r:id="rId53"/>
    <p:sldId id="598" r:id="rId54"/>
    <p:sldId id="599" r:id="rId55"/>
    <p:sldId id="600" r:id="rId56"/>
    <p:sldId id="601" r:id="rId57"/>
    <p:sldId id="647" r:id="rId58"/>
    <p:sldId id="622" r:id="rId59"/>
    <p:sldId id="641" r:id="rId60"/>
    <p:sldId id="623" r:id="rId61"/>
    <p:sldId id="624" r:id="rId62"/>
    <p:sldId id="625" r:id="rId63"/>
    <p:sldId id="626" r:id="rId64"/>
    <p:sldId id="627" r:id="rId65"/>
    <p:sldId id="628" r:id="rId66"/>
    <p:sldId id="629" r:id="rId67"/>
    <p:sldId id="638" r:id="rId68"/>
    <p:sldId id="650" r:id="rId69"/>
    <p:sldId id="651" r:id="rId70"/>
    <p:sldId id="652" r:id="rId71"/>
    <p:sldId id="634" r:id="rId72"/>
    <p:sldId id="636" r:id="rId73"/>
    <p:sldId id="512" r:id="rId74"/>
    <p:sldId id="637" r:id="rId75"/>
    <p:sldId id="513" r:id="rId76"/>
    <p:sldId id="608" r:id="rId77"/>
    <p:sldId id="605" r:id="rId78"/>
    <p:sldId id="606" r:id="rId79"/>
    <p:sldId id="609" r:id="rId80"/>
    <p:sldId id="610" r:id="rId81"/>
    <p:sldId id="688" r:id="rId82"/>
    <p:sldId id="689" r:id="rId83"/>
    <p:sldId id="690" r:id="rId84"/>
    <p:sldId id="673" r:id="rId85"/>
    <p:sldId id="654" r:id="rId86"/>
    <p:sldId id="655" r:id="rId87"/>
    <p:sldId id="656" r:id="rId88"/>
    <p:sldId id="657" r:id="rId89"/>
    <p:sldId id="658" r:id="rId90"/>
    <p:sldId id="659" r:id="rId91"/>
    <p:sldId id="660" r:id="rId92"/>
    <p:sldId id="661" r:id="rId93"/>
    <p:sldId id="662" r:id="rId94"/>
    <p:sldId id="663" r:id="rId95"/>
    <p:sldId id="664" r:id="rId96"/>
    <p:sldId id="665" r:id="rId97"/>
    <p:sldId id="666" r:id="rId98"/>
    <p:sldId id="667" r:id="rId99"/>
    <p:sldId id="668" r:id="rId100"/>
    <p:sldId id="669" r:id="rId101"/>
    <p:sldId id="693" r:id="rId102"/>
    <p:sldId id="691" r:id="rId103"/>
    <p:sldId id="670" r:id="rId104"/>
    <p:sldId id="682" r:id="rId105"/>
    <p:sldId id="672" r:id="rId106"/>
    <p:sldId id="545" r:id="rId107"/>
    <p:sldId id="442" r:id="rId108"/>
    <p:sldId id="443" r:id="rId109"/>
    <p:sldId id="444" r:id="rId110"/>
    <p:sldId id="494" r:id="rId111"/>
    <p:sldId id="397" r:id="rId112"/>
    <p:sldId id="640" r:id="rId113"/>
    <p:sldId id="396" r:id="rId114"/>
    <p:sldId id="277" r:id="rId115"/>
    <p:sldId id="476" r:id="rId116"/>
    <p:sldId id="465" r:id="rId117"/>
    <p:sldId id="478" r:id="rId118"/>
    <p:sldId id="439" r:id="rId119"/>
    <p:sldId id="446" r:id="rId120"/>
    <p:sldId id="495" r:id="rId121"/>
    <p:sldId id="440" r:id="rId122"/>
    <p:sldId id="469" r:id="rId123"/>
    <p:sldId id="484" r:id="rId124"/>
    <p:sldId id="483" r:id="rId125"/>
    <p:sldId id="485" r:id="rId126"/>
    <p:sldId id="413" r:id="rId127"/>
    <p:sldId id="436" r:id="rId128"/>
    <p:sldId id="447" r:id="rId129"/>
    <p:sldId id="486" r:id="rId130"/>
    <p:sldId id="487" r:id="rId131"/>
    <p:sldId id="488" r:id="rId132"/>
    <p:sldId id="454" r:id="rId133"/>
    <p:sldId id="470" r:id="rId134"/>
    <p:sldId id="448" r:id="rId135"/>
    <p:sldId id="455" r:id="rId136"/>
    <p:sldId id="643" r:id="rId137"/>
    <p:sldId id="644" r:id="rId138"/>
    <p:sldId id="471" r:id="rId139"/>
    <p:sldId id="618" r:id="rId14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showGuides="1">
      <p:cViewPr>
        <p:scale>
          <a:sx n="75" d="100"/>
          <a:sy n="75" d="100"/>
        </p:scale>
        <p:origin x="-1760" y="-464"/>
      </p:cViewPr>
      <p:guideLst>
        <p:guide orient="horz" pos="3683"/>
        <p:guide pos="130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736"/>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notesMaster" Target="notesMasters/notesMaster1.xml"/><Relationship Id="rId142" Type="http://schemas.openxmlformats.org/officeDocument/2006/relationships/printerSettings" Target="printerSettings/printerSettings1.bin"/><Relationship Id="rId143" Type="http://schemas.openxmlformats.org/officeDocument/2006/relationships/presProps" Target="presProps.xml"/><Relationship Id="rId144" Type="http://schemas.openxmlformats.org/officeDocument/2006/relationships/viewProps" Target="viewProps.xml"/><Relationship Id="rId145" Type="http://schemas.openxmlformats.org/officeDocument/2006/relationships/theme" Target="theme/theme1.xml"/><Relationship Id="rId14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ea typeface="ＭＳ Ｐゴシック" charset="-128"/>
                <a:cs typeface="ＭＳ Ｐゴシック" charset="-128"/>
              </a:defRPr>
            </a:lvl1pPr>
          </a:lstStyle>
          <a:p>
            <a:pPr>
              <a:defRPr/>
            </a:pPr>
            <a:fld id="{823BA3A4-25A7-0C4B-9769-FB74564AC966}" type="datetime1">
              <a:rPr lang="en-US"/>
              <a:pPr>
                <a:defRPr/>
              </a:pPr>
              <a:t>6/12/15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ea typeface="ＭＳ Ｐゴシック" charset="-128"/>
                <a:cs typeface="ＭＳ Ｐゴシック" charset="-128"/>
              </a:defRPr>
            </a:lvl1pPr>
          </a:lstStyle>
          <a:p>
            <a:pPr>
              <a:defRPr/>
            </a:pPr>
            <a:fld id="{03D95A27-34BF-FC48-B441-85E3CE2DB03C}" type="slidenum">
              <a:rPr lang="en-US"/>
              <a:pPr>
                <a:defRPr/>
              </a:pPr>
              <a:t>‹#›</a:t>
            </a:fld>
            <a:endParaRPr lang="en-US"/>
          </a:p>
        </p:txBody>
      </p:sp>
    </p:spTree>
    <p:extLst>
      <p:ext uri="{BB962C8B-B14F-4D97-AF65-F5344CB8AC3E}">
        <p14:creationId xmlns:p14="http://schemas.microsoft.com/office/powerpoint/2010/main" val="131271659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D6AF0D8-671F-0742-9F35-2DD61DC9CAB8}" type="slidenum">
              <a:rPr lang="en-US" smtClean="0"/>
              <a:pPr/>
              <a:t>13</a:t>
            </a:fld>
            <a:endParaRPr lang="en-US" smtClean="0"/>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F8EA15D-E5EA-6C47-A9C7-824FC0C14CC3}" type="slidenum">
              <a:rPr lang="en-US" smtClean="0"/>
              <a:pPr/>
              <a:t>14</a:t>
            </a:fld>
            <a:endParaRPr lang="en-US"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E0275B-B6FD-5A4D-990A-24C240F21C88}" type="slidenum">
              <a:rPr lang="en-US" smtClean="0"/>
              <a:pPr/>
              <a:t>15</a:t>
            </a:fld>
            <a:endParaRPr lang="en-US" smtClean="0"/>
          </a:p>
        </p:txBody>
      </p:sp>
      <p:sp>
        <p:nvSpPr>
          <p:cNvPr id="368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75D72FD-88AA-5144-917E-2C499140B686}" type="slidenum">
              <a:rPr lang="en-US" smtClean="0"/>
              <a:pPr/>
              <a:t>16</a:t>
            </a:fld>
            <a:endParaRPr lang="en-US" smtClean="0"/>
          </a:p>
        </p:txBody>
      </p:sp>
      <p:sp>
        <p:nvSpPr>
          <p:cNvPr id="3891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3891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3BCD4E-4E44-8C4B-911B-2DD1E6A9A690}" type="slidenum">
              <a:rPr lang="en-US" smtClean="0"/>
              <a:pPr/>
              <a:t>17</a:t>
            </a:fld>
            <a:endParaRPr lang="en-US" smtClean="0"/>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11D04FC-AE90-3447-B90D-37B3E0568CB2}" type="slidenum">
              <a:rPr lang="en-US" smtClean="0"/>
              <a:pPr/>
              <a:t>18</a:t>
            </a:fld>
            <a:endParaRPr lang="en-US" smtClean="0"/>
          </a:p>
        </p:txBody>
      </p:sp>
      <p:sp>
        <p:nvSpPr>
          <p:cNvPr id="4301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301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B7B9EF5-65DC-2849-A204-227F08C717D1}" type="slidenum">
              <a:rPr lang="en-US" smtClean="0"/>
              <a:pPr/>
              <a:t>19</a:t>
            </a:fld>
            <a:endParaRPr lang="en-US" smtClean="0"/>
          </a:p>
        </p:txBody>
      </p:sp>
      <p:sp>
        <p:nvSpPr>
          <p:cNvPr id="4505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506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3B0C81B-93A4-CE4F-8171-1B37D6BE0F82}" type="slidenum">
              <a:rPr lang="en-US" smtClean="0"/>
              <a:pPr/>
              <a:t>20</a:t>
            </a:fld>
            <a:endParaRPr lang="en-US" smtClean="0"/>
          </a:p>
        </p:txBody>
      </p:sp>
      <p:sp>
        <p:nvSpPr>
          <p:cNvPr id="4710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710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D29EFD1-67A6-8140-8731-EAEAA9471057}" type="slidenum">
              <a:rPr lang="en-US" smtClean="0"/>
              <a:pPr/>
              <a:t>21</a:t>
            </a:fld>
            <a:endParaRPr lang="en-US" smtClean="0"/>
          </a:p>
        </p:txBody>
      </p:sp>
      <p:sp>
        <p:nvSpPr>
          <p:cNvPr id="4915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4915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05BE7B5-F93C-FF4F-9DA6-6A9F7640EA7E}" type="slidenum">
              <a:rPr lang="en-US" smtClean="0"/>
              <a:pPr/>
              <a:t>22</a:t>
            </a:fld>
            <a:endParaRPr lang="en-US" smtClean="0"/>
          </a:p>
        </p:txBody>
      </p:sp>
      <p:sp>
        <p:nvSpPr>
          <p:cNvPr id="5120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7857E0B-3169-534F-9EB3-E8F58C89780C}" type="slidenum">
              <a:rPr lang="en-US" smtClean="0"/>
              <a:pPr/>
              <a:t>23</a:t>
            </a:fld>
            <a:endParaRPr lang="en-US" smtClean="0"/>
          </a:p>
        </p:txBody>
      </p:sp>
      <p:sp>
        <p:nvSpPr>
          <p:cNvPr id="5325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325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ABCFAE7-C7E7-774C-9A65-3FD2BA9EB84E}" type="slidenum">
              <a:rPr lang="en-US" smtClean="0"/>
              <a:pPr/>
              <a:t>24</a:t>
            </a:fld>
            <a:endParaRPr lang="en-US" smtClean="0"/>
          </a:p>
        </p:txBody>
      </p:sp>
      <p:sp>
        <p:nvSpPr>
          <p:cNvPr id="5529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530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7EF1C28-B465-DA47-8C41-606C48B2E9AA}" type="slidenum">
              <a:rPr lang="en-US" smtClean="0"/>
              <a:pPr/>
              <a:t>25</a:t>
            </a:fld>
            <a:endParaRPr lang="en-US" smtClean="0"/>
          </a:p>
        </p:txBody>
      </p:sp>
      <p:sp>
        <p:nvSpPr>
          <p:cNvPr id="5734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734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38F40E8-19B3-EB43-B2FC-3FA2E734D9C9}" type="slidenum">
              <a:rPr lang="en-US" smtClean="0"/>
              <a:pPr/>
              <a:t>26</a:t>
            </a:fld>
            <a:endParaRPr lang="en-US" smtClean="0"/>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F996658-17E5-F342-9AF5-56DFF9D64806}" type="slidenum">
              <a:rPr lang="en-US" smtClean="0"/>
              <a:pPr/>
              <a:t>27</a:t>
            </a:fld>
            <a:endParaRPr lang="en-US" smtClean="0"/>
          </a:p>
        </p:txBody>
      </p:sp>
      <p:sp>
        <p:nvSpPr>
          <p:cNvPr id="6144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144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87B4C4D-63F9-614F-B97A-8FA26663FEEC}" type="slidenum">
              <a:rPr lang="en-US" smtClean="0"/>
              <a:pPr/>
              <a:t>28</a:t>
            </a:fld>
            <a:endParaRPr lang="en-US" smtClean="0"/>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9245826-314B-0740-A945-F76DBE3F6F73}" type="slidenum">
              <a:rPr lang="en-US" smtClean="0"/>
              <a:pPr/>
              <a:t>29</a:t>
            </a:fld>
            <a:endParaRPr lang="en-US" smtClean="0"/>
          </a:p>
        </p:txBody>
      </p:sp>
      <p:sp>
        <p:nvSpPr>
          <p:cNvPr id="6553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554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9D8FD49-B237-5A45-92E1-A230E50210D1}" type="slidenum">
              <a:rPr lang="en-US" smtClean="0"/>
              <a:pPr/>
              <a:t>30</a:t>
            </a:fld>
            <a:endParaRPr lang="en-US" smtClean="0"/>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1DDA082-6317-6141-8378-D3F9F03F6616}" type="slidenum">
              <a:rPr lang="en-US" smtClean="0"/>
              <a:pPr/>
              <a:t>31</a:t>
            </a:fld>
            <a:endParaRPr lang="en-US" smtClean="0"/>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BA2A1D2-63A7-8F4B-9F99-5631C31CE9F4}" type="slidenum">
              <a:rPr lang="en-US" smtClean="0"/>
              <a:pPr/>
              <a:t>32</a:t>
            </a:fld>
            <a:endParaRPr lang="en-US" smtClean="0"/>
          </a:p>
        </p:txBody>
      </p:sp>
      <p:sp>
        <p:nvSpPr>
          <p:cNvPr id="7168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168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EE081A6-0C84-3D42-9B3E-B8E5261F0411}" type="slidenum">
              <a:rPr lang="en-US" smtClean="0"/>
              <a:pPr/>
              <a:t>33</a:t>
            </a:fld>
            <a:endParaRPr lang="en-US" smtClean="0"/>
          </a:p>
        </p:txBody>
      </p:sp>
      <p:sp>
        <p:nvSpPr>
          <p:cNvPr id="7373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373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9876C93-40A5-194C-8D0C-2D6BAAE745E6}" type="slidenum">
              <a:rPr lang="en-US" smtClean="0"/>
              <a:pPr/>
              <a:t>34</a:t>
            </a:fld>
            <a:endParaRPr lang="en-US" smtClean="0"/>
          </a:p>
        </p:txBody>
      </p:sp>
      <p:sp>
        <p:nvSpPr>
          <p:cNvPr id="7577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578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1F1E886-B05A-EC4D-A355-AF379ABEE72B}" type="slidenum">
              <a:rPr lang="en-US" smtClean="0"/>
              <a:pPr/>
              <a:t>35</a:t>
            </a:fld>
            <a:endParaRPr lang="en-US" smtClean="0"/>
          </a:p>
        </p:txBody>
      </p:sp>
      <p:sp>
        <p:nvSpPr>
          <p:cNvPr id="7782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782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634A411-E73D-FE45-B114-86DBE6FC88E6}" type="slidenum">
              <a:rPr lang="en-US" smtClean="0"/>
              <a:pPr/>
              <a:t>36</a:t>
            </a:fld>
            <a:endParaRPr lang="en-US" smtClean="0"/>
          </a:p>
        </p:txBody>
      </p:sp>
      <p:sp>
        <p:nvSpPr>
          <p:cNvPr id="7987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7987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1D86E1C-2853-7945-87E1-0C98F89A27E3}" type="slidenum">
              <a:rPr lang="en-US" smtClean="0"/>
              <a:pPr/>
              <a:t>37</a:t>
            </a:fld>
            <a:endParaRPr lang="en-US" smtClean="0"/>
          </a:p>
        </p:txBody>
      </p:sp>
      <p:sp>
        <p:nvSpPr>
          <p:cNvPr id="8192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8192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p:cNvSpPr>
          <p:nvPr>
            <p:ph type="sldImg"/>
          </p:nvPr>
        </p:nvSpPr>
        <p:spPr bwMode="auto">
          <a:noFill/>
          <a:ln>
            <a:solidFill>
              <a:srgbClr val="000000"/>
            </a:solidFill>
            <a:miter lim="800000"/>
            <a:headEnd/>
            <a:tailEnd/>
          </a:ln>
        </p:spPr>
      </p:sp>
      <p:sp>
        <p:nvSpPr>
          <p:cNvPr id="102403"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r>
              <a:rPr lang="en-US" dirty="0" smtClean="0"/>
              <a:t>http://</a:t>
            </a:r>
            <a:r>
              <a:rPr lang="en-US" dirty="0" err="1" smtClean="0"/>
              <a:t>www.swansonleadership.com</a:t>
            </a:r>
            <a:r>
              <a:rPr lang="en-US" dirty="0" smtClean="0"/>
              <a:t>/the-secrets-to-public-speaking/</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p:cNvSpPr>
          <p:nvPr>
            <p:ph type="sldImg"/>
          </p:nvPr>
        </p:nvSpPr>
        <p:spPr>
          <a:ln/>
        </p:spPr>
      </p:sp>
      <p:sp>
        <p:nvSpPr>
          <p:cNvPr id="88066" name="Rectangle 3"/>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Calibri" charset="0"/>
                <a:ea typeface="ＭＳ Ｐゴシック" charset="0"/>
                <a:cs typeface="ＭＳ Ｐゴシック" charset="0"/>
              </a:rPr>
              <a:t>StormwaterMgt ppt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5827"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err="1" smtClean="0">
                <a:latin typeface="Calibri" charset="0"/>
                <a:ea typeface="ＭＳ Ｐゴシック" charset="0"/>
                <a:cs typeface="ＭＳ Ｐゴシック" charset="0"/>
              </a:rPr>
              <a:t>StormwaterMgt</a:t>
            </a:r>
            <a:r>
              <a:rPr lang="en-US" dirty="0" smtClean="0">
                <a:latin typeface="Calibri" charset="0"/>
                <a:ea typeface="ＭＳ Ｐゴシック" charset="0"/>
                <a:cs typeface="ＭＳ Ｐゴシック" charset="0"/>
              </a:rPr>
              <a:t> </a:t>
            </a:r>
            <a:r>
              <a:rPr lang="en-US" dirty="0" err="1" smtClean="0">
                <a:latin typeface="Calibri" charset="0"/>
                <a:ea typeface="ＭＳ Ｐゴシック" charset="0"/>
                <a:cs typeface="ＭＳ Ｐゴシック" charset="0"/>
              </a:rPr>
              <a:t>ppt</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III maintenance Activities </a:t>
            </a:r>
            <a:r>
              <a:rPr lang="en-US" dirty="0" err="1" smtClean="0"/>
              <a:t>ppt</a:t>
            </a:r>
            <a:endParaRPr lang="en-US" dirty="0"/>
          </a:p>
        </p:txBody>
      </p:sp>
      <p:sp>
        <p:nvSpPr>
          <p:cNvPr id="4" name="Slide Number Placeholder 3"/>
          <p:cNvSpPr>
            <a:spLocks noGrp="1"/>
          </p:cNvSpPr>
          <p:nvPr>
            <p:ph type="sldNum" sz="quarter" idx="10"/>
          </p:nvPr>
        </p:nvSpPr>
        <p:spPr/>
        <p:txBody>
          <a:bodyPr/>
          <a:lstStyle/>
          <a:p>
            <a:fld id="{1DD1015F-CF4A-B144-ABDB-0D5E2E1A6AD3}" type="slidenum">
              <a:rPr lang="en-US" smtClean="0"/>
              <a:pPr/>
              <a:t>44</a:t>
            </a:fld>
            <a:endParaRPr lang="en-US"/>
          </a:p>
        </p:txBody>
      </p:sp>
    </p:spTree>
    <p:extLst>
      <p:ext uri="{BB962C8B-B14F-4D97-AF65-F5344CB8AC3E}">
        <p14:creationId xmlns:p14="http://schemas.microsoft.com/office/powerpoint/2010/main" val="20752737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Stormwater Runoff Management power point with background color </a:t>
            </a:r>
            <a:r>
              <a:rPr lang="en-US" dirty="0" err="1" smtClean="0"/>
              <a:t>ppt</a:t>
            </a:r>
            <a:endParaRPr lang="en-US" dirty="0"/>
          </a:p>
        </p:txBody>
      </p:sp>
      <p:sp>
        <p:nvSpPr>
          <p:cNvPr id="4" name="Slide Number Placeholder 3"/>
          <p:cNvSpPr>
            <a:spLocks noGrp="1"/>
          </p:cNvSpPr>
          <p:nvPr>
            <p:ph type="sldNum" sz="quarter" idx="10"/>
          </p:nvPr>
        </p:nvSpPr>
        <p:spPr/>
        <p:txBody>
          <a:bodyPr/>
          <a:lstStyle/>
          <a:p>
            <a:fld id="{1DD1015F-CF4A-B144-ABDB-0D5E2E1A6AD3}" type="slidenum">
              <a:rPr lang="en-US" smtClean="0"/>
              <a:pPr/>
              <a:t>45</a:t>
            </a:fld>
            <a:endParaRPr lang="en-US"/>
          </a:p>
        </p:txBody>
      </p:sp>
    </p:spTree>
    <p:extLst>
      <p:ext uri="{BB962C8B-B14F-4D97-AF65-F5344CB8AC3E}">
        <p14:creationId xmlns:p14="http://schemas.microsoft.com/office/powerpoint/2010/main" val="69183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78319761-54F7-764E-BD97-7AA6AC7EBC07}" type="slidenum">
              <a:rPr lang="en-US" smtClean="0"/>
              <a:pPr/>
              <a:t>7</a:t>
            </a:fld>
            <a:endParaRPr lang="en-US" smtClean="0"/>
          </a:p>
        </p:txBody>
      </p:sp>
      <p:sp>
        <p:nvSpPr>
          <p:cNvPr id="2048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048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Stormwater Runoff Management power point with background color </a:t>
            </a:r>
            <a:r>
              <a:rPr lang="en-US" dirty="0" err="1" smtClean="0"/>
              <a:t>ppt</a:t>
            </a:r>
            <a:endParaRPr lang="en-US" dirty="0"/>
          </a:p>
        </p:txBody>
      </p:sp>
      <p:sp>
        <p:nvSpPr>
          <p:cNvPr id="4" name="Slide Number Placeholder 3"/>
          <p:cNvSpPr>
            <a:spLocks noGrp="1"/>
          </p:cNvSpPr>
          <p:nvPr>
            <p:ph type="sldNum" sz="quarter" idx="10"/>
          </p:nvPr>
        </p:nvSpPr>
        <p:spPr/>
        <p:txBody>
          <a:bodyPr/>
          <a:lstStyle/>
          <a:p>
            <a:fld id="{1DD1015F-CF4A-B144-ABDB-0D5E2E1A6AD3}" type="slidenum">
              <a:rPr lang="en-US" smtClean="0"/>
              <a:pPr/>
              <a:t>46</a:t>
            </a:fld>
            <a:endParaRPr lang="en-US"/>
          </a:p>
        </p:txBody>
      </p:sp>
    </p:spTree>
    <p:extLst>
      <p:ext uri="{BB962C8B-B14F-4D97-AF65-F5344CB8AC3E}">
        <p14:creationId xmlns:p14="http://schemas.microsoft.com/office/powerpoint/2010/main" val="69183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8723"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2579"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7"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5235"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3"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1"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Arial" charset="0"/>
                <a:ea typeface="ＭＳ Ｐゴシック" charset="0"/>
                <a:cs typeface="ＭＳ Ｐゴシック" charset="0"/>
              </a:defRPr>
            </a:lvl1pPr>
            <a:lvl2pPr marL="37931725" indent="-37474525">
              <a:defRPr sz="3000">
                <a:solidFill>
                  <a:schemeClr val="tx1"/>
                </a:solidFill>
                <a:latin typeface="Arial" charset="0"/>
                <a:ea typeface="ＭＳ Ｐゴシック" charset="0"/>
              </a:defRPr>
            </a:lvl2pPr>
            <a:lvl3pPr>
              <a:defRPr sz="3000">
                <a:solidFill>
                  <a:schemeClr val="tx1"/>
                </a:solidFill>
                <a:latin typeface="Arial" charset="0"/>
                <a:ea typeface="ＭＳ Ｐゴシック" charset="0"/>
              </a:defRPr>
            </a:lvl3pPr>
            <a:lvl4pPr>
              <a:defRPr sz="3000">
                <a:solidFill>
                  <a:schemeClr val="tx1"/>
                </a:solidFill>
                <a:latin typeface="Arial" charset="0"/>
                <a:ea typeface="ＭＳ Ｐゴシック" charset="0"/>
              </a:defRPr>
            </a:lvl4pPr>
            <a:lvl5pPr>
              <a:defRPr sz="3000">
                <a:solidFill>
                  <a:schemeClr val="tx1"/>
                </a:solidFill>
                <a:latin typeface="Arial" charset="0"/>
                <a:ea typeface="ＭＳ Ｐゴシック" charset="0"/>
              </a:defRPr>
            </a:lvl5pPr>
            <a:lvl6pPr marL="457200" eaLnBrk="0" fontAlgn="base" hangingPunct="0">
              <a:spcBef>
                <a:spcPct val="0"/>
              </a:spcBef>
              <a:spcAft>
                <a:spcPct val="0"/>
              </a:spcAft>
              <a:defRPr sz="3000">
                <a:solidFill>
                  <a:schemeClr val="tx1"/>
                </a:solidFill>
                <a:latin typeface="Arial" charset="0"/>
                <a:ea typeface="ＭＳ Ｐゴシック" charset="0"/>
              </a:defRPr>
            </a:lvl6pPr>
            <a:lvl7pPr marL="914400" eaLnBrk="0" fontAlgn="base" hangingPunct="0">
              <a:spcBef>
                <a:spcPct val="0"/>
              </a:spcBef>
              <a:spcAft>
                <a:spcPct val="0"/>
              </a:spcAft>
              <a:defRPr sz="3000">
                <a:solidFill>
                  <a:schemeClr val="tx1"/>
                </a:solidFill>
                <a:latin typeface="Arial" charset="0"/>
                <a:ea typeface="ＭＳ Ｐゴシック" charset="0"/>
              </a:defRPr>
            </a:lvl7pPr>
            <a:lvl8pPr marL="1371600" eaLnBrk="0" fontAlgn="base" hangingPunct="0">
              <a:spcBef>
                <a:spcPct val="0"/>
              </a:spcBef>
              <a:spcAft>
                <a:spcPct val="0"/>
              </a:spcAft>
              <a:defRPr sz="3000">
                <a:solidFill>
                  <a:schemeClr val="tx1"/>
                </a:solidFill>
                <a:latin typeface="Arial" charset="0"/>
                <a:ea typeface="ＭＳ Ｐゴシック" charset="0"/>
              </a:defRPr>
            </a:lvl8pPr>
            <a:lvl9pPr marL="1828800" eaLnBrk="0" fontAlgn="base" hangingPunct="0">
              <a:spcBef>
                <a:spcPct val="0"/>
              </a:spcBef>
              <a:spcAft>
                <a:spcPct val="0"/>
              </a:spcAft>
              <a:defRPr sz="3000">
                <a:solidFill>
                  <a:schemeClr val="tx1"/>
                </a:solidFill>
                <a:latin typeface="Arial" charset="0"/>
                <a:ea typeface="ＭＳ Ｐゴシック" charset="0"/>
              </a:defRPr>
            </a:lvl9pPr>
          </a:lstStyle>
          <a:p>
            <a:fld id="{1DB56799-D3DF-3545-9015-E0BBFEB0622D}" type="slidenum">
              <a:rPr lang="en-US" sz="1200"/>
              <a:pPr/>
              <a:t>71</a:t>
            </a:fld>
            <a:endParaRPr lang="en-US" sz="1200"/>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Arial" charset="0"/>
                <a:ea typeface="ＭＳ Ｐゴシック" charset="0"/>
                <a:cs typeface="ＭＳ Ｐゴシック" charset="0"/>
              </a:defRPr>
            </a:lvl1pPr>
            <a:lvl2pPr marL="37931725" indent="-37474525">
              <a:defRPr sz="3000">
                <a:solidFill>
                  <a:schemeClr val="tx1"/>
                </a:solidFill>
                <a:latin typeface="Arial" charset="0"/>
                <a:ea typeface="ＭＳ Ｐゴシック" charset="0"/>
              </a:defRPr>
            </a:lvl2pPr>
            <a:lvl3pPr>
              <a:defRPr sz="3000">
                <a:solidFill>
                  <a:schemeClr val="tx1"/>
                </a:solidFill>
                <a:latin typeface="Arial" charset="0"/>
                <a:ea typeface="ＭＳ Ｐゴシック" charset="0"/>
              </a:defRPr>
            </a:lvl3pPr>
            <a:lvl4pPr>
              <a:defRPr sz="3000">
                <a:solidFill>
                  <a:schemeClr val="tx1"/>
                </a:solidFill>
                <a:latin typeface="Arial" charset="0"/>
                <a:ea typeface="ＭＳ Ｐゴシック" charset="0"/>
              </a:defRPr>
            </a:lvl4pPr>
            <a:lvl5pPr>
              <a:defRPr sz="3000">
                <a:solidFill>
                  <a:schemeClr val="tx1"/>
                </a:solidFill>
                <a:latin typeface="Arial" charset="0"/>
                <a:ea typeface="ＭＳ Ｐゴシック" charset="0"/>
              </a:defRPr>
            </a:lvl5pPr>
            <a:lvl6pPr marL="457200" eaLnBrk="0" fontAlgn="base" hangingPunct="0">
              <a:spcBef>
                <a:spcPct val="0"/>
              </a:spcBef>
              <a:spcAft>
                <a:spcPct val="0"/>
              </a:spcAft>
              <a:defRPr sz="3000">
                <a:solidFill>
                  <a:schemeClr val="tx1"/>
                </a:solidFill>
                <a:latin typeface="Arial" charset="0"/>
                <a:ea typeface="ＭＳ Ｐゴシック" charset="0"/>
              </a:defRPr>
            </a:lvl6pPr>
            <a:lvl7pPr marL="914400" eaLnBrk="0" fontAlgn="base" hangingPunct="0">
              <a:spcBef>
                <a:spcPct val="0"/>
              </a:spcBef>
              <a:spcAft>
                <a:spcPct val="0"/>
              </a:spcAft>
              <a:defRPr sz="3000">
                <a:solidFill>
                  <a:schemeClr val="tx1"/>
                </a:solidFill>
                <a:latin typeface="Arial" charset="0"/>
                <a:ea typeface="ＭＳ Ｐゴシック" charset="0"/>
              </a:defRPr>
            </a:lvl7pPr>
            <a:lvl8pPr marL="1371600" eaLnBrk="0" fontAlgn="base" hangingPunct="0">
              <a:spcBef>
                <a:spcPct val="0"/>
              </a:spcBef>
              <a:spcAft>
                <a:spcPct val="0"/>
              </a:spcAft>
              <a:defRPr sz="3000">
                <a:solidFill>
                  <a:schemeClr val="tx1"/>
                </a:solidFill>
                <a:latin typeface="Arial" charset="0"/>
                <a:ea typeface="ＭＳ Ｐゴシック" charset="0"/>
              </a:defRPr>
            </a:lvl8pPr>
            <a:lvl9pPr marL="1828800" eaLnBrk="0" fontAlgn="base" hangingPunct="0">
              <a:spcBef>
                <a:spcPct val="0"/>
              </a:spcBef>
              <a:spcAft>
                <a:spcPct val="0"/>
              </a:spcAft>
              <a:defRPr sz="3000">
                <a:solidFill>
                  <a:schemeClr val="tx1"/>
                </a:solidFill>
                <a:latin typeface="Arial" charset="0"/>
                <a:ea typeface="ＭＳ Ｐゴシック" charset="0"/>
              </a:defRPr>
            </a:lvl9pPr>
          </a:lstStyle>
          <a:p>
            <a:fld id="{1DB56799-D3DF-3545-9015-E0BBFEB0622D}" type="slidenum">
              <a:rPr lang="en-US" sz="1200"/>
              <a:pPr/>
              <a:t>72</a:t>
            </a:fld>
            <a:endParaRPr lang="en-US" sz="1200"/>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Arial" charset="0"/>
                <a:ea typeface="ＭＳ Ｐゴシック" charset="0"/>
                <a:cs typeface="ＭＳ Ｐゴシック" charset="0"/>
              </a:defRPr>
            </a:lvl1pPr>
            <a:lvl2pPr marL="37931725" indent="-37474525">
              <a:defRPr sz="3000">
                <a:solidFill>
                  <a:schemeClr val="tx1"/>
                </a:solidFill>
                <a:latin typeface="Arial" charset="0"/>
                <a:ea typeface="ＭＳ Ｐゴシック" charset="0"/>
              </a:defRPr>
            </a:lvl2pPr>
            <a:lvl3pPr>
              <a:defRPr sz="3000">
                <a:solidFill>
                  <a:schemeClr val="tx1"/>
                </a:solidFill>
                <a:latin typeface="Arial" charset="0"/>
                <a:ea typeface="ＭＳ Ｐゴシック" charset="0"/>
              </a:defRPr>
            </a:lvl3pPr>
            <a:lvl4pPr>
              <a:defRPr sz="3000">
                <a:solidFill>
                  <a:schemeClr val="tx1"/>
                </a:solidFill>
                <a:latin typeface="Arial" charset="0"/>
                <a:ea typeface="ＭＳ Ｐゴシック" charset="0"/>
              </a:defRPr>
            </a:lvl4pPr>
            <a:lvl5pPr>
              <a:defRPr sz="3000">
                <a:solidFill>
                  <a:schemeClr val="tx1"/>
                </a:solidFill>
                <a:latin typeface="Arial" charset="0"/>
                <a:ea typeface="ＭＳ Ｐゴシック" charset="0"/>
              </a:defRPr>
            </a:lvl5pPr>
            <a:lvl6pPr marL="457200" eaLnBrk="0" fontAlgn="base" hangingPunct="0">
              <a:spcBef>
                <a:spcPct val="0"/>
              </a:spcBef>
              <a:spcAft>
                <a:spcPct val="0"/>
              </a:spcAft>
              <a:defRPr sz="3000">
                <a:solidFill>
                  <a:schemeClr val="tx1"/>
                </a:solidFill>
                <a:latin typeface="Arial" charset="0"/>
                <a:ea typeface="ＭＳ Ｐゴシック" charset="0"/>
              </a:defRPr>
            </a:lvl6pPr>
            <a:lvl7pPr marL="914400" eaLnBrk="0" fontAlgn="base" hangingPunct="0">
              <a:spcBef>
                <a:spcPct val="0"/>
              </a:spcBef>
              <a:spcAft>
                <a:spcPct val="0"/>
              </a:spcAft>
              <a:defRPr sz="3000">
                <a:solidFill>
                  <a:schemeClr val="tx1"/>
                </a:solidFill>
                <a:latin typeface="Arial" charset="0"/>
                <a:ea typeface="ＭＳ Ｐゴシック" charset="0"/>
              </a:defRPr>
            </a:lvl7pPr>
            <a:lvl8pPr marL="1371600" eaLnBrk="0" fontAlgn="base" hangingPunct="0">
              <a:spcBef>
                <a:spcPct val="0"/>
              </a:spcBef>
              <a:spcAft>
                <a:spcPct val="0"/>
              </a:spcAft>
              <a:defRPr sz="3000">
                <a:solidFill>
                  <a:schemeClr val="tx1"/>
                </a:solidFill>
                <a:latin typeface="Arial" charset="0"/>
                <a:ea typeface="ＭＳ Ｐゴシック" charset="0"/>
              </a:defRPr>
            </a:lvl8pPr>
            <a:lvl9pPr marL="1828800" eaLnBrk="0" fontAlgn="base" hangingPunct="0">
              <a:spcBef>
                <a:spcPct val="0"/>
              </a:spcBef>
              <a:spcAft>
                <a:spcPct val="0"/>
              </a:spcAft>
              <a:defRPr sz="3000">
                <a:solidFill>
                  <a:schemeClr val="tx1"/>
                </a:solidFill>
                <a:latin typeface="Arial" charset="0"/>
                <a:ea typeface="ＭＳ Ｐゴシック" charset="0"/>
              </a:defRPr>
            </a:lvl9pPr>
          </a:lstStyle>
          <a:p>
            <a:fld id="{2BE71A62-2F89-8F41-AEB0-064A48EFD70A}" type="slidenum">
              <a:rPr lang="en-US" sz="1200"/>
              <a:pPr/>
              <a:t>75</a:t>
            </a:fld>
            <a:endParaRPr lang="en-US" sz="1200"/>
          </a:p>
        </p:txBody>
      </p:sp>
      <p:sp>
        <p:nvSpPr>
          <p:cNvPr id="93187" name="Rectangle 2"/>
          <p:cNvSpPr>
            <a:spLocks noGrp="1" noRot="1" noChangeAspect="1" noChangeArrowheads="1"/>
          </p:cNvSpPr>
          <p:nvPr>
            <p:ph type="sldImg"/>
          </p:nvPr>
        </p:nvSpPr>
        <p:spPr>
          <a:solidFill>
            <a:srgbClr val="FFFFFF"/>
          </a:solidFill>
          <a:ln/>
        </p:spPr>
      </p:sp>
      <p:sp>
        <p:nvSpPr>
          <p:cNvPr id="93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0501964-7678-E042-AA17-2BE79A7CF340}" type="slidenum">
              <a:rPr lang="en-US" smtClean="0"/>
              <a:pPr/>
              <a:t>8</a:t>
            </a:fld>
            <a:endParaRPr lang="en-US" smtClean="0"/>
          </a:p>
        </p:txBody>
      </p:sp>
      <p:sp>
        <p:nvSpPr>
          <p:cNvPr id="2253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253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p:cNvSpPr>
          <p:nvPr>
            <p:ph type="sldImg"/>
          </p:nvPr>
        </p:nvSpPr>
        <p:spPr bwMode="auto">
          <a:noFill/>
          <a:ln>
            <a:solidFill>
              <a:srgbClr val="000000"/>
            </a:solidFill>
            <a:miter lim="800000"/>
            <a:headEnd/>
            <a:tailEnd/>
          </a:ln>
        </p:spPr>
      </p:sp>
      <p:sp>
        <p:nvSpPr>
          <p:cNvPr id="10649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p:cNvSpPr>
          <p:nvPr>
            <p:ph type="sldImg"/>
          </p:nvPr>
        </p:nvSpPr>
        <p:spPr bwMode="auto">
          <a:noFill/>
          <a:ln>
            <a:solidFill>
              <a:srgbClr val="000000"/>
            </a:solidFill>
            <a:miter lim="800000"/>
            <a:headEnd/>
            <a:tailEnd/>
          </a:ln>
        </p:spPr>
      </p:sp>
      <p:sp>
        <p:nvSpPr>
          <p:cNvPr id="153603"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Garr </a:t>
            </a:r>
            <a:r>
              <a:rPr lang="en-US" b="0" dirty="0" err="1" smtClean="0"/>
              <a:t>Reynonlds</a:t>
            </a:r>
            <a:endParaRPr lang="en-US" b="0" dirty="0" smtClean="0"/>
          </a:p>
          <a:p>
            <a:endParaRPr lang="en-US" b="0" dirty="0" smtClean="0"/>
          </a:p>
          <a:p>
            <a:r>
              <a:rPr lang="en-US" b="1" dirty="0" smtClean="0"/>
              <a:t>A long time ago, before death by PowerPoint</a:t>
            </a:r>
          </a:p>
          <a:p>
            <a:r>
              <a:rPr lang="en-US" sz="1200" kern="1200" dirty="0" smtClean="0">
                <a:solidFill>
                  <a:schemeClr val="tx1"/>
                </a:solidFill>
                <a:effectLst/>
                <a:latin typeface="+mn-lt"/>
                <a:ea typeface="ＭＳ Ｐゴシック" charset="-128"/>
                <a:cs typeface="ＭＳ Ｐゴシック" charset="-128"/>
              </a:rPr>
              <a:t>A long time ago — before PowerPoint was invented — in a galaxy far, far away, leaders gave presentations backed by large electronic wall displays. Below, for example, is a photo of General </a:t>
            </a:r>
            <a:r>
              <a:rPr lang="en-US" sz="1200" kern="1200" dirty="0" err="1" smtClean="0">
                <a:solidFill>
                  <a:schemeClr val="tx1"/>
                </a:solidFill>
                <a:effectLst/>
                <a:latin typeface="+mn-lt"/>
                <a:ea typeface="ＭＳ Ｐゴシック" charset="-128"/>
                <a:cs typeface="ＭＳ Ｐゴシック" charset="-128"/>
              </a:rPr>
              <a:t>Dodonna</a:t>
            </a:r>
            <a:r>
              <a:rPr lang="en-US" sz="1200" kern="1200" dirty="0" smtClean="0">
                <a:solidFill>
                  <a:schemeClr val="tx1"/>
                </a:solidFill>
                <a:effectLst/>
                <a:latin typeface="+mn-lt"/>
                <a:ea typeface="ＭＳ Ｐゴシック" charset="-128"/>
                <a:cs typeface="ＭＳ Ｐゴシック" charset="-128"/>
              </a:rPr>
              <a:t> (from Star Wars IV) briefing a packed room full of </a:t>
            </a:r>
            <a:r>
              <a:rPr lang="en-US" sz="1200" kern="1200" dirty="0" err="1" smtClean="0">
                <a:solidFill>
                  <a:schemeClr val="tx1"/>
                </a:solidFill>
                <a:effectLst/>
                <a:latin typeface="+mn-lt"/>
                <a:ea typeface="ＭＳ Ｐゴシック" charset="-128"/>
                <a:cs typeface="ＭＳ Ｐゴシック" charset="-128"/>
              </a:rPr>
              <a:t>starpilots</a:t>
            </a:r>
            <a:r>
              <a:rPr lang="en-US" sz="1200" kern="1200" dirty="0" smtClean="0">
                <a:solidFill>
                  <a:schemeClr val="tx1"/>
                </a:solidFill>
                <a:effectLst/>
                <a:latin typeface="+mn-lt"/>
                <a:ea typeface="ＭＳ Ｐゴシック" charset="-128"/>
                <a:cs typeface="ＭＳ Ｐゴシック" charset="-128"/>
              </a:rPr>
              <a:t>, navigators, and droids. Notice how he uses the entire wide screen to display only </a:t>
            </a:r>
            <a:r>
              <a:rPr lang="en-US" sz="1200" i="1" kern="1200" dirty="0" smtClean="0">
                <a:solidFill>
                  <a:schemeClr val="tx1"/>
                </a:solidFill>
                <a:effectLst/>
                <a:latin typeface="+mn-lt"/>
                <a:ea typeface="ＭＳ Ｐゴシック" charset="-128"/>
                <a:cs typeface="ＭＳ Ｐゴシック" charset="-128"/>
              </a:rPr>
              <a:t>visual information,</a:t>
            </a:r>
            <a:r>
              <a:rPr lang="en-US" sz="1200" kern="1200" dirty="0" smtClean="0">
                <a:solidFill>
                  <a:schemeClr val="tx1"/>
                </a:solidFill>
                <a:effectLst/>
                <a:latin typeface="+mn-lt"/>
                <a:ea typeface="ＭＳ Ｐゴシック" charset="-128"/>
                <a:cs typeface="ＭＳ Ｐゴシック" charset="-128"/>
              </a:rPr>
              <a:t> a digital vector animation of the inner workings of the death star. Notice too how he has gathered the troops close to the front, how he himself stands close to the back-lit screen (even slightly in front of it at times), and maintains eye-contact with the audience, occasionally pointing to key areas of the animation on screen. </a:t>
            </a:r>
            <a:endParaRPr lang="en-US" dirty="0" smtClean="0"/>
          </a:p>
          <a:p>
            <a:endParaRPr lang="en-US" dirty="0" smtClean="0"/>
          </a:p>
          <a:p>
            <a:r>
              <a:rPr lang="en-US" dirty="0" smtClean="0"/>
              <a:t>http://</a:t>
            </a:r>
            <a:r>
              <a:rPr lang="en-US" dirty="0" err="1" smtClean="0"/>
              <a:t>www.presentationzen.com</a:t>
            </a:r>
            <a:r>
              <a:rPr lang="en-US" dirty="0" smtClean="0"/>
              <a:t>/</a:t>
            </a:r>
            <a:r>
              <a:rPr lang="en-US" dirty="0" err="1" smtClean="0"/>
              <a:t>presentationzen</a:t>
            </a:r>
            <a:r>
              <a:rPr lang="en-US" dirty="0" smtClean="0"/>
              <a:t>/2010/08/a-long-time-ago-before-death-by-</a:t>
            </a:r>
            <a:r>
              <a:rPr lang="en-US" dirty="0" err="1" smtClean="0"/>
              <a:t>powerpoint.html</a:t>
            </a:r>
            <a:endParaRPr lang="en-US" dirty="0" smtClean="0"/>
          </a:p>
          <a:p>
            <a:endParaRPr lang="en-US" dirty="0"/>
          </a:p>
        </p:txBody>
      </p:sp>
      <p:sp>
        <p:nvSpPr>
          <p:cNvPr id="4" name="Slide Number Placeholder 3"/>
          <p:cNvSpPr>
            <a:spLocks noGrp="1"/>
          </p:cNvSpPr>
          <p:nvPr>
            <p:ph type="sldNum" sz="quarter" idx="10"/>
          </p:nvPr>
        </p:nvSpPr>
        <p:spPr/>
        <p:txBody>
          <a:bodyPr/>
          <a:lstStyle/>
          <a:p>
            <a:fld id="{1DD1015F-CF4A-B144-ABDB-0D5E2E1A6AD3}" type="slidenum">
              <a:rPr lang="en-US" smtClean="0"/>
              <a:pPr/>
              <a:t>81</a:t>
            </a:fld>
            <a:endParaRPr lang="en-US"/>
          </a:p>
        </p:txBody>
      </p:sp>
    </p:spTree>
    <p:extLst>
      <p:ext uri="{BB962C8B-B14F-4D97-AF65-F5344CB8AC3E}">
        <p14:creationId xmlns:p14="http://schemas.microsoft.com/office/powerpoint/2010/main" val="661626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p:cNvSpPr>
          <p:nvPr>
            <p:ph type="sldImg"/>
          </p:nvPr>
        </p:nvSpPr>
        <p:spPr bwMode="auto">
          <a:noFill/>
          <a:ln>
            <a:solidFill>
              <a:srgbClr val="000000"/>
            </a:solidFill>
            <a:miter lim="800000"/>
            <a:headEnd/>
            <a:tailEnd/>
          </a:ln>
        </p:spPr>
      </p:sp>
      <p:sp>
        <p:nvSpPr>
          <p:cNvPr id="35843"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B624923-4429-E248-9376-D509C8EEFC51}" type="slidenum">
              <a:rPr lang="en-US" smtClean="0"/>
              <a:pPr/>
              <a:t>9</a:t>
            </a:fld>
            <a:endParaRPr lang="en-US" smtClean="0"/>
          </a:p>
        </p:txBody>
      </p:sp>
      <p:sp>
        <p:nvSpPr>
          <p:cNvPr id="2457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458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p:cNvSpPr>
          <p:nvPr>
            <p:ph type="sldImg"/>
          </p:nvPr>
        </p:nvSpPr>
        <p:spPr bwMode="auto">
          <a:noFill/>
          <a:ln>
            <a:solidFill>
              <a:srgbClr val="000000"/>
            </a:solidFill>
            <a:miter lim="800000"/>
            <a:headEnd/>
            <a:tailEnd/>
          </a:ln>
        </p:spPr>
      </p:sp>
      <p:sp>
        <p:nvSpPr>
          <p:cNvPr id="12185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www.waynecountyclerkofcourt.com</a:t>
            </a:r>
            <a:r>
              <a:rPr lang="en-US" dirty="0" smtClean="0"/>
              <a:t>/</a:t>
            </a:r>
            <a:r>
              <a:rPr lang="en-US" dirty="0" err="1" smtClean="0"/>
              <a:t>index.cfm</a:t>
            </a:r>
            <a:r>
              <a:rPr lang="en-US" smtClean="0"/>
              <a:t>/jury-information1/</a:t>
            </a:r>
            <a:endParaRPr lang="en-US"/>
          </a:p>
        </p:txBody>
      </p:sp>
      <p:sp>
        <p:nvSpPr>
          <p:cNvPr id="4" name="Slide Number Placeholder 3"/>
          <p:cNvSpPr>
            <a:spLocks noGrp="1"/>
          </p:cNvSpPr>
          <p:nvPr>
            <p:ph type="sldNum" sz="quarter" idx="10"/>
          </p:nvPr>
        </p:nvSpPr>
        <p:spPr/>
        <p:txBody>
          <a:bodyPr/>
          <a:lstStyle/>
          <a:p>
            <a:fld id="{A46FFA87-C1A2-2A4C-88BF-05089578DCC2}" type="slidenum">
              <a:rPr lang="en-US" smtClean="0"/>
              <a:pPr/>
              <a:t>102</a:t>
            </a:fld>
            <a:endParaRPr lang="en-US"/>
          </a:p>
        </p:txBody>
      </p:sp>
    </p:spTree>
    <p:extLst>
      <p:ext uri="{BB962C8B-B14F-4D97-AF65-F5344CB8AC3E}">
        <p14:creationId xmlns:p14="http://schemas.microsoft.com/office/powerpoint/2010/main" val="25057030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Garr </a:t>
            </a:r>
            <a:r>
              <a:rPr lang="en-US" b="0" dirty="0" err="1" smtClean="0"/>
              <a:t>Reynonlds</a:t>
            </a:r>
            <a:endParaRPr lang="en-US" b="0" dirty="0" smtClean="0"/>
          </a:p>
          <a:p>
            <a:endParaRPr lang="en-US" b="0" dirty="0" smtClean="0"/>
          </a:p>
          <a:p>
            <a:r>
              <a:rPr lang="en-US" b="1" dirty="0" smtClean="0"/>
              <a:t>A long time ago, before death by PowerPoint</a:t>
            </a:r>
          </a:p>
          <a:p>
            <a:r>
              <a:rPr lang="en-US" sz="1200" kern="1200" dirty="0" smtClean="0">
                <a:solidFill>
                  <a:schemeClr val="tx1"/>
                </a:solidFill>
                <a:effectLst/>
                <a:latin typeface="+mn-lt"/>
                <a:ea typeface="ＭＳ Ｐゴシック" charset="-128"/>
                <a:cs typeface="ＭＳ Ｐゴシック" charset="-128"/>
              </a:rPr>
              <a:t>A long time ago — before PowerPoint was invented — in a galaxy far, far away, leaders gave presentations backed by large electronic wall displays. Below, for example, is a photo of General </a:t>
            </a:r>
            <a:r>
              <a:rPr lang="en-US" sz="1200" kern="1200" dirty="0" err="1" smtClean="0">
                <a:solidFill>
                  <a:schemeClr val="tx1"/>
                </a:solidFill>
                <a:effectLst/>
                <a:latin typeface="+mn-lt"/>
                <a:ea typeface="ＭＳ Ｐゴシック" charset="-128"/>
                <a:cs typeface="ＭＳ Ｐゴシック" charset="-128"/>
              </a:rPr>
              <a:t>Dodonna</a:t>
            </a:r>
            <a:r>
              <a:rPr lang="en-US" sz="1200" kern="1200" dirty="0" smtClean="0">
                <a:solidFill>
                  <a:schemeClr val="tx1"/>
                </a:solidFill>
                <a:effectLst/>
                <a:latin typeface="+mn-lt"/>
                <a:ea typeface="ＭＳ Ｐゴシック" charset="-128"/>
                <a:cs typeface="ＭＳ Ｐゴシック" charset="-128"/>
              </a:rPr>
              <a:t> (from Star Wars IV) briefing a packed room full of </a:t>
            </a:r>
            <a:r>
              <a:rPr lang="en-US" sz="1200" kern="1200" dirty="0" err="1" smtClean="0">
                <a:solidFill>
                  <a:schemeClr val="tx1"/>
                </a:solidFill>
                <a:effectLst/>
                <a:latin typeface="+mn-lt"/>
                <a:ea typeface="ＭＳ Ｐゴシック" charset="-128"/>
                <a:cs typeface="ＭＳ Ｐゴシック" charset="-128"/>
              </a:rPr>
              <a:t>starpilots</a:t>
            </a:r>
            <a:r>
              <a:rPr lang="en-US" sz="1200" kern="1200" dirty="0" smtClean="0">
                <a:solidFill>
                  <a:schemeClr val="tx1"/>
                </a:solidFill>
                <a:effectLst/>
                <a:latin typeface="+mn-lt"/>
                <a:ea typeface="ＭＳ Ｐゴシック" charset="-128"/>
                <a:cs typeface="ＭＳ Ｐゴシック" charset="-128"/>
              </a:rPr>
              <a:t>, navigators, and droids. Notice how he uses the entire wide screen to display only </a:t>
            </a:r>
            <a:r>
              <a:rPr lang="en-US" sz="1200" i="1" kern="1200" dirty="0" smtClean="0">
                <a:solidFill>
                  <a:schemeClr val="tx1"/>
                </a:solidFill>
                <a:effectLst/>
                <a:latin typeface="+mn-lt"/>
                <a:ea typeface="ＭＳ Ｐゴシック" charset="-128"/>
                <a:cs typeface="ＭＳ Ｐゴシック" charset="-128"/>
              </a:rPr>
              <a:t>visual information,</a:t>
            </a:r>
            <a:r>
              <a:rPr lang="en-US" sz="1200" kern="1200" dirty="0" smtClean="0">
                <a:solidFill>
                  <a:schemeClr val="tx1"/>
                </a:solidFill>
                <a:effectLst/>
                <a:latin typeface="+mn-lt"/>
                <a:ea typeface="ＭＳ Ｐゴシック" charset="-128"/>
                <a:cs typeface="ＭＳ Ｐゴシック" charset="-128"/>
              </a:rPr>
              <a:t> a digital vector animation of the inner workings of the death star. Notice too how he has gathered the troops close to the front, how he himself stands close to the back-lit screen (even slightly in front of it at times), and maintains eye-contact with the audience, occasionally pointing to key areas of the animation on screen. </a:t>
            </a:r>
            <a:endParaRPr lang="en-US" dirty="0" smtClean="0"/>
          </a:p>
          <a:p>
            <a:endParaRPr lang="en-US" dirty="0" smtClean="0"/>
          </a:p>
          <a:p>
            <a:r>
              <a:rPr lang="en-US" dirty="0" smtClean="0"/>
              <a:t>http://</a:t>
            </a:r>
            <a:r>
              <a:rPr lang="en-US" dirty="0" err="1" smtClean="0"/>
              <a:t>www.presentationzen.com</a:t>
            </a:r>
            <a:r>
              <a:rPr lang="en-US" dirty="0" smtClean="0"/>
              <a:t>/</a:t>
            </a:r>
            <a:r>
              <a:rPr lang="en-US" dirty="0" err="1" smtClean="0"/>
              <a:t>presentationzen</a:t>
            </a:r>
            <a:r>
              <a:rPr lang="en-US" dirty="0" smtClean="0"/>
              <a:t>/2010/08/a-long-time-ago-before-death-by-</a:t>
            </a:r>
            <a:r>
              <a:rPr lang="en-US" dirty="0" err="1" smtClean="0"/>
              <a:t>powerpoint.html</a:t>
            </a:r>
            <a:endParaRPr lang="en-US" dirty="0" smtClean="0"/>
          </a:p>
          <a:p>
            <a:endParaRPr lang="en-US" dirty="0"/>
          </a:p>
        </p:txBody>
      </p:sp>
      <p:sp>
        <p:nvSpPr>
          <p:cNvPr id="4" name="Slide Number Placeholder 3"/>
          <p:cNvSpPr>
            <a:spLocks noGrp="1"/>
          </p:cNvSpPr>
          <p:nvPr>
            <p:ph type="sldNum" sz="quarter" idx="10"/>
          </p:nvPr>
        </p:nvSpPr>
        <p:spPr/>
        <p:txBody>
          <a:bodyPr/>
          <a:lstStyle/>
          <a:p>
            <a:fld id="{1DD1015F-CF4A-B144-ABDB-0D5E2E1A6AD3}" type="slidenum">
              <a:rPr lang="en-US" smtClean="0"/>
              <a:pPr/>
              <a:t>104</a:t>
            </a:fld>
            <a:endParaRPr lang="en-US"/>
          </a:p>
        </p:txBody>
      </p:sp>
    </p:spTree>
    <p:extLst>
      <p:ext uri="{BB962C8B-B14F-4D97-AF65-F5344CB8AC3E}">
        <p14:creationId xmlns:p14="http://schemas.microsoft.com/office/powerpoint/2010/main" val="66162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306FCCE-5F27-5F4A-8261-48F67E0C9C86}" type="slidenum">
              <a:rPr lang="en-US" smtClean="0"/>
              <a:pPr/>
              <a:t>10</a:t>
            </a:fld>
            <a:endParaRPr lang="en-US" smtClean="0"/>
          </a:p>
        </p:txBody>
      </p:sp>
      <p:sp>
        <p:nvSpPr>
          <p:cNvPr id="2662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6628"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p:cNvSpPr>
          <p:nvPr>
            <p:ph type="sldImg"/>
          </p:nvPr>
        </p:nvSpPr>
        <p:spPr bwMode="auto">
          <a:noFill/>
          <a:ln>
            <a:solidFill>
              <a:srgbClr val="000000"/>
            </a:solidFill>
            <a:miter lim="800000"/>
            <a:headEnd/>
            <a:tailEnd/>
          </a:ln>
        </p:spPr>
      </p:sp>
      <p:sp>
        <p:nvSpPr>
          <p:cNvPr id="102403"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charset="-128"/>
                <a:cs typeface="ＭＳ Ｐゴシック" charset="-128"/>
              </a:rPr>
              <a:t>https://</a:t>
            </a:r>
            <a:r>
              <a:rPr lang="en-US" sz="1200" kern="1200" dirty="0" err="1" smtClean="0">
                <a:solidFill>
                  <a:schemeClr val="tx1"/>
                </a:solidFill>
                <a:effectLst/>
                <a:latin typeface="+mn-lt"/>
                <a:ea typeface="ＭＳ Ｐゴシック" charset="-128"/>
                <a:cs typeface="ＭＳ Ｐゴシック" charset="-128"/>
              </a:rPr>
              <a:t>www.lasvegasguitarworks.com</a:t>
            </a:r>
            <a:r>
              <a:rPr lang="en-US" sz="1200" kern="1200" dirty="0" smtClean="0">
                <a:solidFill>
                  <a:schemeClr val="tx1"/>
                </a:solidFill>
                <a:effectLst/>
                <a:latin typeface="+mn-lt"/>
                <a:ea typeface="ＭＳ Ｐゴシック" charset="-128"/>
                <a:cs typeface="ＭＳ Ｐゴシック" charset="-128"/>
              </a:rPr>
              <a:t>/technical-articles/examples-of-artist-</a:t>
            </a:r>
            <a:r>
              <a:rPr lang="en-US" sz="1200" kern="1200" dirty="0" err="1" smtClean="0">
                <a:solidFill>
                  <a:schemeClr val="tx1"/>
                </a:solidFill>
                <a:effectLst/>
                <a:latin typeface="+mn-lt"/>
                <a:ea typeface="ＭＳ Ｐゴシック" charset="-128"/>
                <a:cs typeface="ＭＳ Ｐゴシック" charset="-128"/>
              </a:rPr>
              <a:t>guitars.asp</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p:cNvSpPr>
          <p:nvPr>
            <p:ph type="sldImg"/>
          </p:nvPr>
        </p:nvSpPr>
        <p:spPr bwMode="auto">
          <a:noFill/>
          <a:ln>
            <a:solidFill>
              <a:srgbClr val="000000"/>
            </a:solidFill>
            <a:miter lim="800000"/>
            <a:headEnd/>
            <a:tailEnd/>
          </a:ln>
        </p:spPr>
      </p:sp>
      <p:sp>
        <p:nvSpPr>
          <p:cNvPr id="104451"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p:cNvSpPr>
          <p:nvPr>
            <p:ph type="sldImg"/>
          </p:nvPr>
        </p:nvSpPr>
        <p:spPr bwMode="auto">
          <a:noFill/>
          <a:ln>
            <a:solidFill>
              <a:srgbClr val="000000"/>
            </a:solidFill>
            <a:miter lim="800000"/>
            <a:headEnd/>
            <a:tailEnd/>
          </a:ln>
        </p:spPr>
      </p:sp>
      <p:sp>
        <p:nvSpPr>
          <p:cNvPr id="10649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p:cNvSpPr>
          <p:nvPr>
            <p:ph type="sldImg"/>
          </p:nvPr>
        </p:nvSpPr>
        <p:spPr bwMode="auto">
          <a:noFill/>
          <a:ln>
            <a:solidFill>
              <a:srgbClr val="000000"/>
            </a:solidFill>
            <a:miter lim="800000"/>
            <a:headEnd/>
            <a:tailEnd/>
          </a:ln>
        </p:spPr>
      </p:sp>
      <p:sp>
        <p:nvSpPr>
          <p:cNvPr id="108547"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p:cNvSpPr>
          <p:nvPr>
            <p:ph type="sldImg"/>
          </p:nvPr>
        </p:nvSpPr>
        <p:spPr bwMode="auto">
          <a:noFill/>
          <a:ln>
            <a:solidFill>
              <a:srgbClr val="000000"/>
            </a:solidFill>
            <a:miter lim="800000"/>
            <a:headEnd/>
            <a:tailEnd/>
          </a:ln>
        </p:spPr>
      </p:sp>
      <p:sp>
        <p:nvSpPr>
          <p:cNvPr id="155651"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1" smtClean="0"/>
              <a:t>SEI Partners</a:t>
            </a:r>
          </a:p>
          <a:p>
            <a:r>
              <a:rPr lang="en-US" smtClean="0"/>
              <a:t>http://www.google.com/url?sa=t&amp;rct=j&amp;q=&amp;esrc=s&amp;source=web&amp;cd=1&amp;sqi=2&amp;ved=0CDUQFjAA&amp;url=http%3A%2F%2Faplndc.com%2FeventSlides%2FYear2010%2F2010-March-CMMIAndAgile-PartnersInDrivingRadicalChangeInEngineering-JeffDalton-March2010.pdf&amp;ei=3S4cUd7fDs3RiALuyYDIBg&amp;usg=AFQjCNHfH47WmvlxnsAtjm2HvjPv3rw3aA&amp;sig2=5kqZPZ9ikR9qzrIkRkyrBA&amp;bvm=bv.42452523,d.cGE</a:t>
            </a:r>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6D4034-204E-A748-B364-FF5FF9AA33D0}" type="slidenum">
              <a:rPr lang="en-US" smtClean="0"/>
              <a:pPr/>
              <a:t>111</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A27D572-49DB-D64F-87CB-9A26A8832A3B}" type="slidenum">
              <a:rPr lang="en-US"/>
              <a:pPr/>
              <a:t>116</a:t>
            </a:fld>
            <a:endParaRPr lang="en-US"/>
          </a:p>
        </p:txBody>
      </p:sp>
      <p:sp>
        <p:nvSpPr>
          <p:cNvPr id="12083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2083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mtClean="0"/>
              <a:t>http://normanseeffphotography.com/wordpress/gallery-musicians/</a:t>
            </a:r>
          </a:p>
          <a:p>
            <a:pPr eaLnBrk="1" hangingPunct="1"/>
            <a:r>
              <a:rPr lang="en-US" smtClean="0"/>
              <a:t>Norman Seeff</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p:cNvSpPr>
          <p:nvPr>
            <p:ph type="sldImg"/>
          </p:nvPr>
        </p:nvSpPr>
        <p:spPr bwMode="auto">
          <a:noFill/>
          <a:ln>
            <a:solidFill>
              <a:srgbClr val="000000"/>
            </a:solidFill>
            <a:miter lim="800000"/>
            <a:headEnd/>
            <a:tailEnd/>
          </a:ln>
        </p:spPr>
      </p:sp>
      <p:sp>
        <p:nvSpPr>
          <p:cNvPr id="122883"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p:cNvSpPr>
          <p:nvPr>
            <p:ph type="sldImg"/>
          </p:nvPr>
        </p:nvSpPr>
        <p:spPr bwMode="auto">
          <a:noFill/>
          <a:ln>
            <a:solidFill>
              <a:srgbClr val="000000"/>
            </a:solidFill>
            <a:miter lim="800000"/>
            <a:headEnd/>
            <a:tailEnd/>
          </a:ln>
        </p:spPr>
      </p:sp>
      <p:sp>
        <p:nvSpPr>
          <p:cNvPr id="155651"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5A984D0-95AB-A945-A288-008C422A39D9}" type="slidenum">
              <a:rPr lang="en-US"/>
              <a:pPr/>
              <a:t>121</a:t>
            </a:fld>
            <a:endParaRPr lang="en-US"/>
          </a:p>
        </p:txBody>
      </p:sp>
      <p:sp>
        <p:nvSpPr>
          <p:cNvPr id="12493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2493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390279A7-F469-4440-9CFA-7464B882463D}" type="slidenum">
              <a:rPr lang="en-US" smtClean="0"/>
              <a:pPr/>
              <a:t>11</a:t>
            </a:fld>
            <a:endParaRPr lang="en-US" smtClean="0"/>
          </a:p>
        </p:txBody>
      </p:sp>
      <p:sp>
        <p:nvSpPr>
          <p:cNvPr id="2867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867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49A69FB-E36D-2E4A-BBCA-FAC05424D787}" type="slidenum">
              <a:rPr lang="en-US"/>
              <a:pPr/>
              <a:t>122</a:t>
            </a:fld>
            <a:endParaRPr lang="en-US"/>
          </a:p>
        </p:txBody>
      </p:sp>
      <p:sp>
        <p:nvSpPr>
          <p:cNvPr id="12697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269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mtClean="0"/>
              <a:t>http://explow.com/David_Lee_Roth_Yankee_Rose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42AEB68-A946-A44B-9AC4-42E18DC934EA}" type="slidenum">
              <a:rPr lang="en-US"/>
              <a:pPr/>
              <a:t>123</a:t>
            </a:fld>
            <a:endParaRPr lang="en-US"/>
          </a:p>
        </p:txBody>
      </p:sp>
      <p:sp>
        <p:nvSpPr>
          <p:cNvPr id="12902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2902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E7CD03D-886C-0847-A4CE-9BDBA8F7A300}" type="slidenum">
              <a:rPr lang="en-US"/>
              <a:pPr/>
              <a:t>124</a:t>
            </a:fld>
            <a:endParaRPr lang="en-US"/>
          </a:p>
        </p:txBody>
      </p:sp>
      <p:sp>
        <p:nvSpPr>
          <p:cNvPr id="13107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3107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2834680-84E6-4745-84C3-1DDEA72A3F74}" type="slidenum">
              <a:rPr lang="en-US"/>
              <a:pPr/>
              <a:t>125</a:t>
            </a:fld>
            <a:endParaRPr lang="en-US"/>
          </a:p>
        </p:txBody>
      </p:sp>
      <p:sp>
        <p:nvSpPr>
          <p:cNvPr id="13312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3312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DB18C1F-9BAD-9A4C-95F5-A5729AB889F4}" type="slidenum">
              <a:rPr lang="en-US" smtClean="0"/>
              <a:pPr/>
              <a:t>126</a:t>
            </a:fld>
            <a:endParaRPr lang="en-US" smtClean="0"/>
          </a:p>
        </p:txBody>
      </p:sp>
      <p:sp>
        <p:nvSpPr>
          <p:cNvPr id="13517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3517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smtClean="0"/>
              <a:t>Urban Rhealm</a:t>
            </a:r>
          </a:p>
          <a:p>
            <a:pPr eaLnBrk="1" hangingPunct="1"/>
            <a:r>
              <a:rPr lang="en-US" smtClean="0"/>
              <a:t>http://www.urbanrealm.com/news/3210/Motherwell_tower_block_meets_explosive_demise.html</a:t>
            </a:r>
          </a:p>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C190A83-19A7-2D42-BB7A-2EBEA7266EAA}" type="slidenum">
              <a:rPr lang="en-US"/>
              <a:pPr/>
              <a:t>127</a:t>
            </a:fld>
            <a:endParaRPr lang="en-US"/>
          </a:p>
        </p:txBody>
      </p:sp>
      <p:sp>
        <p:nvSpPr>
          <p:cNvPr id="13721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3722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DFA0358-F62B-7044-BF35-69E8FE66D2A4}" type="slidenum">
              <a:rPr lang="en-US"/>
              <a:pPr/>
              <a:t>128</a:t>
            </a:fld>
            <a:endParaRPr lang="en-US"/>
          </a:p>
        </p:txBody>
      </p:sp>
      <p:sp>
        <p:nvSpPr>
          <p:cNvPr id="139267"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3926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C6609F1-1AD9-4743-9329-0C3CCB7C31F3}" type="slidenum">
              <a:rPr lang="en-US"/>
              <a:pPr/>
              <a:t>129</a:t>
            </a:fld>
            <a:endParaRPr lang="en-US"/>
          </a:p>
        </p:txBody>
      </p:sp>
      <p:sp>
        <p:nvSpPr>
          <p:cNvPr id="14131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4131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BDA2C61-B9DF-6740-A4B1-829A3E8115FB}" type="slidenum">
              <a:rPr lang="en-US"/>
              <a:pPr/>
              <a:t>130</a:t>
            </a:fld>
            <a:endParaRPr lang="en-US"/>
          </a:p>
        </p:txBody>
      </p:sp>
      <p:sp>
        <p:nvSpPr>
          <p:cNvPr id="143363"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433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9121BAE2-0F99-7F4B-9EAA-78CCBE35C32B}" type="slidenum">
              <a:rPr lang="en-US"/>
              <a:pPr/>
              <a:t>131</a:t>
            </a:fld>
            <a:endParaRPr lang="en-US"/>
          </a:p>
        </p:txBody>
      </p:sp>
      <p:sp>
        <p:nvSpPr>
          <p:cNvPr id="14541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454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D8C261E-F0BD-274D-9A3D-B7F537B29E04}" type="slidenum">
              <a:rPr lang="en-US" smtClean="0"/>
              <a:pPr/>
              <a:t>12</a:t>
            </a:fld>
            <a:endParaRPr lang="en-US" smtClean="0"/>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p:cNvSpPr>
          <p:nvPr>
            <p:ph type="sldImg"/>
          </p:nvPr>
        </p:nvSpPr>
        <p:spPr bwMode="auto">
          <a:noFill/>
          <a:ln>
            <a:solidFill>
              <a:srgbClr val="000000"/>
            </a:solidFill>
            <a:miter lim="800000"/>
            <a:headEnd/>
            <a:tailEnd/>
          </a:ln>
        </p:spPr>
      </p:sp>
      <p:sp>
        <p:nvSpPr>
          <p:cNvPr id="147459"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p:cNvSpPr>
          <p:nvPr>
            <p:ph type="sldImg"/>
          </p:nvPr>
        </p:nvSpPr>
        <p:spPr bwMode="auto">
          <a:noFill/>
          <a:ln>
            <a:solidFill>
              <a:srgbClr val="000000"/>
            </a:solidFill>
            <a:miter lim="800000"/>
            <a:headEnd/>
            <a:tailEnd/>
          </a:ln>
        </p:spPr>
      </p:sp>
      <p:sp>
        <p:nvSpPr>
          <p:cNvPr id="153603"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4064640-4B57-3E4D-9F23-15CF5B1036C9}" type="slidenum">
              <a:rPr lang="en-US"/>
              <a:pPr/>
              <a:t>134</a:t>
            </a:fld>
            <a:endParaRPr lang="en-US"/>
          </a:p>
        </p:txBody>
      </p:sp>
      <p:sp>
        <p:nvSpPr>
          <p:cNvPr id="15155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15155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p:cNvSpPr>
          <p:nvPr>
            <p:ph type="sldImg"/>
          </p:nvPr>
        </p:nvSpPr>
        <p:spPr bwMode="auto">
          <a:noFill/>
          <a:ln>
            <a:solidFill>
              <a:srgbClr val="000000"/>
            </a:solidFill>
            <a:miter lim="800000"/>
            <a:headEnd/>
            <a:tailEnd/>
          </a:ln>
        </p:spPr>
      </p:sp>
      <p:sp>
        <p:nvSpPr>
          <p:cNvPr id="149507"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p:cNvSpPr>
          <p:nvPr>
            <p:ph type="sldImg"/>
          </p:nvPr>
        </p:nvSpPr>
        <p:spPr bwMode="auto">
          <a:noFill/>
          <a:ln>
            <a:solidFill>
              <a:srgbClr val="000000"/>
            </a:solidFill>
            <a:miter lim="800000"/>
            <a:headEnd/>
            <a:tailEnd/>
          </a:ln>
        </p:spPr>
      </p:sp>
      <p:sp>
        <p:nvSpPr>
          <p:cNvPr id="155651" name="Rectangle 3"/>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ABA2CD9-E96D-6D44-A477-A37ADDB0750D}" type="datetime1">
              <a:rPr lang="en-US"/>
              <a:pPr>
                <a:defRPr/>
              </a:pPr>
              <a:t>6/12/15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A6AADE-318E-F14F-A858-CF52C8CBD8F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3B8620-22F0-9642-976C-326EFA2EF4A2}" type="datetime1">
              <a:rPr lang="en-US"/>
              <a:pPr>
                <a:defRPr/>
              </a:pPr>
              <a:t>6/12/15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8F5EBA-56BB-0D48-B055-24BAA38DE51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7D9D63B-092B-274F-8925-7CA5C17F5D9B}" type="datetime1">
              <a:rPr lang="en-US"/>
              <a:pPr>
                <a:defRPr/>
              </a:pPr>
              <a:t>6/12/15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FE57EA-F5D3-EE41-8B1D-2A0FC24B664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D2E73F-C435-9E4B-A6CB-4031B642A3D7}" type="datetime1">
              <a:rPr lang="en-US"/>
              <a:pPr>
                <a:defRPr/>
              </a:pPr>
              <a:t>6/12/15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9B2614-44DE-F74C-9B63-8F71FC50B7D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23D4999-4AB0-0C4C-AF8C-CEA95927CED7}" type="datetime1">
              <a:rPr lang="en-US"/>
              <a:pPr>
                <a:defRPr/>
              </a:pPr>
              <a:t>6/12/15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AA96F0-EC96-F144-BEC5-DF0DBB8027C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1A1DDF7-4A25-6244-AF15-BA5CCCE88782}" type="datetime1">
              <a:rPr lang="en-US"/>
              <a:pPr>
                <a:defRPr/>
              </a:pPr>
              <a:t>6/12/15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ED2171-6C8B-4646-A1BD-DDB88B2BD08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810601F-02B0-9645-81B8-6D544FD407A6}" type="datetime1">
              <a:rPr lang="en-US"/>
              <a:pPr>
                <a:defRPr/>
              </a:pPr>
              <a:t>6/12/15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DB54CEE-F12B-8A41-8024-5591EF96B03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435431-AD8E-7745-8379-E9D6D0A5028A}" type="datetime1">
              <a:rPr lang="en-US"/>
              <a:pPr>
                <a:defRPr/>
              </a:pPr>
              <a:t>6/12/15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47BF924-76F9-084B-919B-4FBBC5885B9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F902C5E-722A-5541-AD35-0208808CA617}" type="datetime1">
              <a:rPr lang="en-US"/>
              <a:pPr>
                <a:defRPr/>
              </a:pPr>
              <a:t>6/12/15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106EDE0-3D06-D749-9460-0028D011F16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E826428-2C9E-0D42-88B6-D15E2E0AB7AB}" type="datetime1">
              <a:rPr lang="en-US"/>
              <a:pPr>
                <a:defRPr/>
              </a:pPr>
              <a:t>6/12/15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BFCD347-DC2A-6647-82FF-CE9544F1A3A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0B1950-4E72-0B48-AAC3-18382A05BB06}" type="datetime1">
              <a:rPr lang="en-US"/>
              <a:pPr>
                <a:defRPr/>
              </a:pPr>
              <a:t>6/12/15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30879D-B23A-F04D-9EE8-C4398D297F8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60879F48-6FE4-7E45-858D-236A6562B0FE}" type="datetime1">
              <a:rPr lang="en-US"/>
              <a:pPr>
                <a:defRPr/>
              </a:pPr>
              <a:t>6/12/15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98CB53D6-ACB7-5441-B2D0-FE144AB85655}"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 Id="rId3" Type="http://schemas.openxmlformats.org/officeDocument/2006/relationships/image" Target="../media/image77.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78.jpg"/></Relationships>
</file>

<file path=ppt/slides/_rels/slide103.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7.jpg"/><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5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79.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80.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2.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3.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84.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image" Target="../media/image86.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87.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88.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89.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90.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91.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92.jpeg"/></Relationships>
</file>

<file path=ppt/slides/_rels/slide129.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87.jpeg"/><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9.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30.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87.jpeg"/><Relationship Id="rId5" Type="http://schemas.openxmlformats.org/officeDocument/2006/relationships/image" Target="../media/image91.jpeg"/><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131.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87.jpeg"/><Relationship Id="rId5" Type="http://schemas.openxmlformats.org/officeDocument/2006/relationships/image" Target="../media/image91.jpeg"/><Relationship Id="rId6" Type="http://schemas.openxmlformats.org/officeDocument/2006/relationships/image" Target="../media/image85.jpeg"/><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134.xml.rels><?xml version="1.0" encoding="UTF-8" standalone="yes"?>
<Relationships xmlns="http://schemas.openxmlformats.org/package/2006/relationships"><Relationship Id="rId11" Type="http://schemas.openxmlformats.org/officeDocument/2006/relationships/image" Target="../media/image40.jpg"/><Relationship Id="rId12" Type="http://schemas.openxmlformats.org/officeDocument/2006/relationships/image" Target="../media/image58.png"/><Relationship Id="rId13" Type="http://schemas.openxmlformats.org/officeDocument/2006/relationships/image" Target="../media/image76.png"/><Relationship Id="rId14" Type="http://schemas.openxmlformats.org/officeDocument/2006/relationships/image" Target="../media/image75.jpeg"/><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93.jpeg"/><Relationship Id="rId4" Type="http://schemas.openxmlformats.org/officeDocument/2006/relationships/image" Target="../media/image85.jpeg"/><Relationship Id="rId5" Type="http://schemas.openxmlformats.org/officeDocument/2006/relationships/image" Target="../media/image80.jpeg"/><Relationship Id="rId6" Type="http://schemas.openxmlformats.org/officeDocument/2006/relationships/image" Target="../media/image94.jpeg"/><Relationship Id="rId7" Type="http://schemas.openxmlformats.org/officeDocument/2006/relationships/image" Target="../media/image84.jpeg"/><Relationship Id="rId8" Type="http://schemas.openxmlformats.org/officeDocument/2006/relationships/image" Target="../media/image95.jpg"/><Relationship Id="rId9" Type="http://schemas.openxmlformats.org/officeDocument/2006/relationships/image" Target="../media/image27.jpg"/><Relationship Id="rId10" Type="http://schemas.openxmlformats.org/officeDocument/2006/relationships/image" Target="../media/image46.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6.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g"/><Relationship Id="rId3" Type="http://schemas.openxmlformats.org/officeDocument/2006/relationships/image" Target="../media/image2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29.jpg"/></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image" Target="../media/image33.jpg"/></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0.jpg"/><Relationship Id="rId5" Type="http://schemas.openxmlformats.org/officeDocument/2006/relationships/image" Target="../media/image36.jpg"/><Relationship Id="rId6" Type="http://schemas.openxmlformats.org/officeDocument/2006/relationships/image" Target="../media/image40.jp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image" Target="../media/image3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4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46.jpeg"/><Relationship Id="rId1" Type="http://schemas.openxmlformats.org/officeDocument/2006/relationships/slideLayout" Target="../slideLayouts/slideLayout1.xml"/><Relationship Id="rId2" Type="http://schemas.openxmlformats.org/officeDocument/2006/relationships/image" Target="../media/image3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3.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3.jpg"/></Relationships>
</file>

<file path=ppt/slides/_rels/slide73.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53.jpg"/><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5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61.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6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63.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64.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6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66.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67.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68.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69.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70.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71.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72.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73.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7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7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63473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B262908"/>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5603" name="Text Box 4"/>
          <p:cNvSpPr txBox="1">
            <a:spLocks noChangeArrowheads="1"/>
          </p:cNvSpPr>
          <p:nvPr/>
        </p:nvSpPr>
        <p:spPr bwMode="auto">
          <a:xfrm>
            <a:off x="177800" y="3835400"/>
            <a:ext cx="3644900" cy="584200"/>
          </a:xfrm>
          <a:prstGeom prst="rect">
            <a:avLst/>
          </a:prstGeom>
          <a:noFill/>
          <a:ln w="9525">
            <a:noFill/>
            <a:miter lim="800000"/>
            <a:headEnd/>
            <a:tailEnd/>
          </a:ln>
        </p:spPr>
        <p:txBody>
          <a:bodyPr>
            <a:prstTxWarp prst="textNoShape">
              <a:avLst/>
            </a:prstTxWarp>
            <a:spAutoFit/>
          </a:bodyPr>
          <a:lstStyle/>
          <a:p>
            <a:r>
              <a:rPr lang="en-US" sz="3200">
                <a:solidFill>
                  <a:schemeClr val="bg1"/>
                </a:solidFill>
              </a:rPr>
              <a:t>Lawyer’s Question</a:t>
            </a:r>
          </a:p>
        </p:txBody>
      </p:sp>
      <p:sp>
        <p:nvSpPr>
          <p:cNvPr id="1029" name="Line 5"/>
          <p:cNvSpPr>
            <a:spLocks noChangeShapeType="1"/>
          </p:cNvSpPr>
          <p:nvPr/>
        </p:nvSpPr>
        <p:spPr bwMode="auto">
          <a:xfrm>
            <a:off x="3644900" y="4162425"/>
            <a:ext cx="876300" cy="0"/>
          </a:xfrm>
          <a:prstGeom prst="line">
            <a:avLst/>
          </a:prstGeom>
          <a:noFill/>
          <a:ln w="28575" cap="flat" cmpd="sng" algn="ctr">
            <a:solidFill>
              <a:srgbClr val="FF0000"/>
            </a:solidFill>
            <a:prstDash val="solid"/>
            <a:round/>
            <a:headEnd type="none" w="med" len="med"/>
            <a:tailEnd type="none" w="med" len="med"/>
          </a:ln>
          <a:effectLst/>
        </p:spPr>
        <p:txBody>
          <a:bodyPr wrap="none" anchor="ctr">
            <a:prstTxWarp prst="textNoShape">
              <a:avLst/>
            </a:prstTxWarp>
          </a:bodyPr>
          <a:lstStyle/>
          <a:p>
            <a:pPr>
              <a:defRPr/>
            </a:pPr>
            <a:endParaRPr lang="en-US" dirty="0">
              <a:ln w="28575" cmpd="sng">
                <a:solidFill>
                  <a:schemeClr val="tx1"/>
                </a:solidFill>
              </a:ln>
            </a:endParaRP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1-08 at 1.35.55 PM.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694074"/>
            <a:ext cx="9144000" cy="5146339"/>
          </a:xfrm>
          <a:prstGeom prst="rect">
            <a:avLst/>
          </a:prstGeom>
        </p:spPr>
      </p:pic>
    </p:spTree>
    <p:extLst>
      <p:ext uri="{BB962C8B-B14F-4D97-AF65-F5344CB8AC3E}">
        <p14:creationId xmlns:p14="http://schemas.microsoft.com/office/powerpoint/2010/main" val="1359120181"/>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1-08 at 1.35.55 PM.png"/>
          <p:cNvPicPr>
            <a:picLocks noChangeAspect="1"/>
          </p:cNvPicPr>
          <p:nvPr/>
        </p:nvPicPr>
        <p:blipFill rotWithShape="1">
          <a:blip r:embed="rId2">
            <a:extLst>
              <a:ext uri="{28A0092B-C50C-407E-A947-70E740481C1C}">
                <a14:useLocalDpi xmlns:a14="http://schemas.microsoft.com/office/drawing/2010/main" val="0"/>
              </a:ext>
            </a:extLst>
          </a:blip>
          <a:srcRect r="51296"/>
          <a:stretch/>
        </p:blipFill>
        <p:spPr>
          <a:xfrm>
            <a:off x="0" y="694074"/>
            <a:ext cx="4453467" cy="5146339"/>
          </a:xfrm>
          <a:prstGeom prst="rect">
            <a:avLst/>
          </a:prstGeom>
        </p:spPr>
      </p:pic>
      <p:pic>
        <p:nvPicPr>
          <p:cNvPr id="3" name="Picture 2" descr="brightwater drawing@.jpg"/>
          <p:cNvPicPr>
            <a:picLocks noChangeAspect="1"/>
          </p:cNvPicPr>
          <p:nvPr/>
        </p:nvPicPr>
        <p:blipFill rotWithShape="1">
          <a:blip r:embed="rId3">
            <a:extLst>
              <a:ext uri="{28A0092B-C50C-407E-A947-70E740481C1C}">
                <a14:useLocalDpi xmlns:a14="http://schemas.microsoft.com/office/drawing/2010/main" val="0"/>
              </a:ext>
            </a:extLst>
          </a:blip>
          <a:srcRect t="14434" b="16930"/>
          <a:stretch/>
        </p:blipFill>
        <p:spPr>
          <a:xfrm>
            <a:off x="4572000" y="694074"/>
            <a:ext cx="4572000" cy="5152689"/>
          </a:xfrm>
          <a:prstGeom prst="rect">
            <a:avLst/>
          </a:prstGeom>
        </p:spPr>
      </p:pic>
    </p:spTree>
    <p:extLst>
      <p:ext uri="{BB962C8B-B14F-4D97-AF65-F5344CB8AC3E}">
        <p14:creationId xmlns:p14="http://schemas.microsoft.com/office/powerpoint/2010/main" val="3192493958"/>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ury.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4019281504"/>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1-08 at 1.35.55 PM.png"/>
          <p:cNvPicPr>
            <a:picLocks noChangeAspect="1"/>
          </p:cNvPicPr>
          <p:nvPr/>
        </p:nvPicPr>
        <p:blipFill rotWithShape="1">
          <a:blip r:embed="rId2">
            <a:extLst>
              <a:ext uri="{28A0092B-C50C-407E-A947-70E740481C1C}">
                <a14:useLocalDpi xmlns:a14="http://schemas.microsoft.com/office/drawing/2010/main" val="0"/>
              </a:ext>
            </a:extLst>
          </a:blip>
          <a:srcRect l="7037" r="70359"/>
          <a:stretch/>
        </p:blipFill>
        <p:spPr>
          <a:xfrm>
            <a:off x="0" y="694074"/>
            <a:ext cx="2066925" cy="5146339"/>
          </a:xfrm>
          <a:prstGeom prst="rect">
            <a:avLst/>
          </a:prstGeom>
        </p:spPr>
      </p:pic>
      <p:pic>
        <p:nvPicPr>
          <p:cNvPr id="4" name="Picture 3" descr="Treatment_Plant2-13.jpg"/>
          <p:cNvPicPr>
            <a:picLocks noChangeAspect="1"/>
          </p:cNvPicPr>
          <p:nvPr/>
        </p:nvPicPr>
        <p:blipFill rotWithShape="1">
          <a:blip r:embed="rId3"/>
          <a:srcRect l="24259" r="24074" b="24958"/>
          <a:stretch/>
        </p:blipFill>
        <p:spPr>
          <a:xfrm>
            <a:off x="2218267" y="694074"/>
            <a:ext cx="4724400" cy="5146339"/>
          </a:xfrm>
          <a:prstGeom prst="rect">
            <a:avLst/>
          </a:prstGeom>
        </p:spPr>
      </p:pic>
      <p:pic>
        <p:nvPicPr>
          <p:cNvPr id="5" name="Picture 4" descr="brightwater drawing@.jpg"/>
          <p:cNvPicPr>
            <a:picLocks noChangeAspect="1"/>
          </p:cNvPicPr>
          <p:nvPr/>
        </p:nvPicPr>
        <p:blipFill rotWithShape="1">
          <a:blip r:embed="rId4">
            <a:extLst>
              <a:ext uri="{28A0092B-C50C-407E-A947-70E740481C1C}">
                <a14:useLocalDpi xmlns:a14="http://schemas.microsoft.com/office/drawing/2010/main" val="0"/>
              </a:ext>
            </a:extLst>
          </a:blip>
          <a:srcRect l="14445" t="14885" r="40370" b="16479"/>
          <a:stretch/>
        </p:blipFill>
        <p:spPr>
          <a:xfrm>
            <a:off x="7078132" y="694074"/>
            <a:ext cx="2065867" cy="5152689"/>
          </a:xfrm>
          <a:prstGeom prst="rect">
            <a:avLst/>
          </a:prstGeom>
        </p:spPr>
      </p:pic>
    </p:spTree>
    <p:extLst>
      <p:ext uri="{BB962C8B-B14F-4D97-AF65-F5344CB8AC3E}">
        <p14:creationId xmlns:p14="http://schemas.microsoft.com/office/powerpoint/2010/main" val="3936996272"/>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2164"/>
          <a:stretch/>
        </p:blipFill>
        <p:spPr>
          <a:xfrm>
            <a:off x="0" y="63500"/>
            <a:ext cx="9144000" cy="6575399"/>
          </a:xfrm>
          <a:prstGeom prst="rect">
            <a:avLst/>
          </a:prstGeom>
        </p:spPr>
      </p:pic>
      <p:sp>
        <p:nvSpPr>
          <p:cNvPr id="5" name="TextBox 4"/>
          <p:cNvSpPr txBox="1"/>
          <p:nvPr/>
        </p:nvSpPr>
        <p:spPr>
          <a:xfrm>
            <a:off x="0" y="6638899"/>
            <a:ext cx="9144000" cy="230832"/>
          </a:xfrm>
          <a:prstGeom prst="rect">
            <a:avLst/>
          </a:prstGeom>
          <a:noFill/>
        </p:spPr>
        <p:txBody>
          <a:bodyPr wrap="square" rtlCol="0">
            <a:spAutoFit/>
          </a:bodyPr>
          <a:lstStyle/>
          <a:p>
            <a:pPr algn="r"/>
            <a:r>
              <a:rPr lang="en-US" sz="900" dirty="0" smtClean="0">
                <a:solidFill>
                  <a:schemeClr val="tx1">
                    <a:lumMod val="65000"/>
                  </a:schemeClr>
                </a:solidFill>
                <a:latin typeface="Lucida Grande" charset="0"/>
              </a:rPr>
              <a:t>Source: Garr Reynolds | </a:t>
            </a:r>
            <a:r>
              <a:rPr lang="en-US" sz="900" dirty="0" err="1" smtClean="0">
                <a:solidFill>
                  <a:schemeClr val="tx1">
                    <a:lumMod val="65000"/>
                  </a:schemeClr>
                </a:solidFill>
              </a:rPr>
              <a:t>www.presentationzen.com</a:t>
            </a:r>
            <a:endParaRPr lang="en-US" sz="900" dirty="0">
              <a:solidFill>
                <a:schemeClr val="tx1">
                  <a:lumMod val="65000"/>
                </a:schemeClr>
              </a:solidFill>
            </a:endParaRPr>
          </a:p>
        </p:txBody>
      </p:sp>
    </p:spTree>
    <p:extLst>
      <p:ext uri="{BB962C8B-B14F-4D97-AF65-F5344CB8AC3E}">
        <p14:creationId xmlns:p14="http://schemas.microsoft.com/office/powerpoint/2010/main" val="2217695491"/>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77533571"/>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883701"/>
            <a:ext cx="9144000" cy="646331"/>
          </a:xfrm>
          <a:prstGeom prst="rect">
            <a:avLst/>
          </a:prstGeom>
        </p:spPr>
        <p:txBody>
          <a:bodyPr wrap="square">
            <a:spAutoFit/>
          </a:bodyPr>
          <a:lstStyle/>
          <a:p>
            <a:pPr marL="457200" indent="-457200">
              <a:buFont typeface="Arial" charset="0"/>
              <a:buNone/>
            </a:pPr>
            <a:r>
              <a:rPr lang="en-US" sz="3600" dirty="0"/>
              <a:t>Part 3</a:t>
            </a:r>
            <a:r>
              <a:rPr lang="en-US" sz="3600" dirty="0" smtClean="0"/>
              <a:t>: David Lee Roth story (four versions)</a:t>
            </a:r>
            <a:endParaRPr lang="en-US" sz="3600" dirty="0"/>
          </a:p>
        </p:txBody>
      </p:sp>
      <p:pic>
        <p:nvPicPr>
          <p:cNvPr id="5" name="Picture 4" descr="kramer-5150-copy@2.jpg"/>
          <p:cNvPicPr>
            <a:picLocks noChangeAspect="1"/>
          </p:cNvPicPr>
          <p:nvPr/>
        </p:nvPicPr>
        <p:blipFill rotWithShape="1">
          <a:blip r:embed="rId3">
            <a:extLst>
              <a:ext uri="{28A0092B-C50C-407E-A947-70E740481C1C}">
                <a14:useLocalDpi xmlns:a14="http://schemas.microsoft.com/office/drawing/2010/main" val="0"/>
              </a:ext>
            </a:extLst>
          </a:blip>
          <a:srcRect t="6450" b="7757"/>
          <a:stretch/>
        </p:blipFill>
        <p:spPr>
          <a:xfrm>
            <a:off x="0" y="0"/>
            <a:ext cx="9144000" cy="5883701"/>
          </a:xfrm>
          <a:prstGeom prst="rect">
            <a:avLst/>
          </a:prstGeom>
        </p:spPr>
      </p:pic>
      <p:sp>
        <p:nvSpPr>
          <p:cNvPr id="7" name="Text Box 3"/>
          <p:cNvSpPr txBox="1">
            <a:spLocks noChangeArrowheads="1"/>
          </p:cNvSpPr>
          <p:nvPr/>
        </p:nvSpPr>
        <p:spPr bwMode="auto">
          <a:xfrm>
            <a:off x="3991239" y="5667801"/>
            <a:ext cx="5152761" cy="215444"/>
          </a:xfrm>
          <a:prstGeom prst="rect">
            <a:avLst/>
          </a:prstGeom>
          <a:noFill/>
          <a:ln w="9525">
            <a:noFill/>
            <a:miter lim="800000"/>
            <a:headEnd/>
            <a:tailEnd/>
          </a:ln>
          <a:effectLst/>
        </p:spPr>
        <p:txBody>
          <a:bodyPr wrap="square">
            <a:prstTxWarp prst="textNoShape">
              <a:avLst/>
            </a:prstTxWarp>
            <a:spAutoFit/>
          </a:bodyPr>
          <a:lstStyle/>
          <a:p>
            <a:pPr algn="r"/>
            <a:r>
              <a:rPr lang="en-US" sz="800" dirty="0">
                <a:solidFill>
                  <a:srgbClr val="000000"/>
                </a:solidFill>
              </a:rPr>
              <a:t>Source: https://</a:t>
            </a:r>
            <a:r>
              <a:rPr lang="en-US" sz="800" dirty="0" err="1">
                <a:solidFill>
                  <a:srgbClr val="000000"/>
                </a:solidFill>
              </a:rPr>
              <a:t>www.lasvegasguitarworks.com</a:t>
            </a:r>
            <a:r>
              <a:rPr lang="en-US" sz="800" dirty="0">
                <a:solidFill>
                  <a:srgbClr val="000000"/>
                </a:solidFill>
              </a:rPr>
              <a:t>/technical-articles/examples-of-artist-</a:t>
            </a:r>
            <a:r>
              <a:rPr lang="en-US" sz="800" dirty="0" err="1">
                <a:solidFill>
                  <a:srgbClr val="000000"/>
                </a:solidFill>
              </a:rPr>
              <a:t>guitars.asp</a:t>
            </a:r>
            <a:endParaRPr lang="en-US" sz="800" dirty="0">
              <a:solidFill>
                <a:srgbClr val="000000"/>
              </a:solidFill>
            </a:endParaRPr>
          </a:p>
        </p:txBody>
      </p:sp>
    </p:spTree>
    <p:extLst>
      <p:ext uri="{BB962C8B-B14F-4D97-AF65-F5344CB8AC3E}">
        <p14:creationId xmlns:p14="http://schemas.microsoft.com/office/powerpoint/2010/main" val="398650765"/>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1"/>
          <p:cNvSpPr txBox="1">
            <a:spLocks noChangeArrowheads="1"/>
          </p:cNvSpPr>
          <p:nvPr/>
        </p:nvSpPr>
        <p:spPr bwMode="auto">
          <a:xfrm>
            <a:off x="935038" y="2495550"/>
            <a:ext cx="8208962" cy="1323975"/>
          </a:xfrm>
          <a:prstGeom prst="rect">
            <a:avLst/>
          </a:prstGeom>
          <a:noFill/>
          <a:ln w="9525">
            <a:noFill/>
            <a:miter lim="800000"/>
            <a:headEnd/>
            <a:tailEnd/>
          </a:ln>
        </p:spPr>
        <p:txBody>
          <a:bodyPr>
            <a:prstTxWarp prst="textNoShape">
              <a:avLst/>
            </a:prstTxWarp>
            <a:spAutoFit/>
          </a:bodyPr>
          <a:lstStyle/>
          <a:p>
            <a:pPr marL="457200" indent="-457200"/>
            <a:r>
              <a:rPr lang="en-US" sz="4000"/>
              <a:t>David Lee Roth (1)</a:t>
            </a:r>
          </a:p>
          <a:p>
            <a:pPr marL="457200" indent="-457200">
              <a:buFont typeface="Arial" charset="0"/>
              <a:buNone/>
            </a:pPr>
            <a:r>
              <a:rPr lang="en-US" sz="4000"/>
              <a:t> </a:t>
            </a:r>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1"/>
          <p:cNvSpPr txBox="1">
            <a:spLocks noChangeArrowheads="1"/>
          </p:cNvSpPr>
          <p:nvPr/>
        </p:nvSpPr>
        <p:spPr bwMode="auto">
          <a:xfrm>
            <a:off x="935038" y="2495550"/>
            <a:ext cx="8208962" cy="1323975"/>
          </a:xfrm>
          <a:prstGeom prst="rect">
            <a:avLst/>
          </a:prstGeom>
          <a:noFill/>
          <a:ln w="9525">
            <a:noFill/>
            <a:miter lim="800000"/>
            <a:headEnd/>
            <a:tailEnd/>
          </a:ln>
        </p:spPr>
        <p:txBody>
          <a:bodyPr>
            <a:prstTxWarp prst="textNoShape">
              <a:avLst/>
            </a:prstTxWarp>
            <a:spAutoFit/>
          </a:bodyPr>
          <a:lstStyle/>
          <a:p>
            <a:pPr marL="457200" indent="-457200"/>
            <a:r>
              <a:rPr lang="en-US" sz="4000"/>
              <a:t>David Lee Roth (2)</a:t>
            </a:r>
          </a:p>
          <a:p>
            <a:pPr marL="457200" indent="-457200">
              <a:buFont typeface="Arial" charset="0"/>
              <a:buNone/>
            </a:pPr>
            <a:r>
              <a:rPr lang="en-US" sz="4000"/>
              <a:t> </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PB262908"/>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7651" name="Rectangle 4"/>
          <p:cNvSpPr>
            <a:spLocks noChangeArrowheads="1"/>
          </p:cNvSpPr>
          <p:nvPr/>
        </p:nvSpPr>
        <p:spPr bwMode="auto">
          <a:xfrm>
            <a:off x="2971800" y="304800"/>
            <a:ext cx="3505200" cy="2895600"/>
          </a:xfrm>
          <a:prstGeom prst="rect">
            <a:avLst/>
          </a:prstGeom>
          <a:noFill/>
          <a:ln w="28575">
            <a:solidFill>
              <a:srgbClr val="FF0000"/>
            </a:solidFill>
            <a:miter lim="800000"/>
            <a:headEnd/>
            <a:tailEnd/>
          </a:ln>
        </p:spPr>
        <p:txBody>
          <a:bodyPr wrap="none" anchor="ctr">
            <a:prstTxWarp prst="textNoShape">
              <a:avLst/>
            </a:prstTxWarp>
          </a:bodyPr>
          <a:lstStyle/>
          <a:p>
            <a:endParaRPr lang="en-US"/>
          </a:p>
        </p:txBody>
      </p:sp>
      <p:sp>
        <p:nvSpPr>
          <p:cNvPr id="27652" name="Text Box 5"/>
          <p:cNvSpPr txBox="1">
            <a:spLocks noChangeArrowheads="1"/>
          </p:cNvSpPr>
          <p:nvPr/>
        </p:nvSpPr>
        <p:spPr bwMode="auto">
          <a:xfrm>
            <a:off x="228600" y="685800"/>
            <a:ext cx="2514600" cy="1692275"/>
          </a:xfrm>
          <a:prstGeom prst="rect">
            <a:avLst/>
          </a:prstGeom>
          <a:noFill/>
          <a:ln w="9525">
            <a:noFill/>
            <a:miter lim="800000"/>
            <a:headEnd/>
            <a:tailEnd/>
          </a:ln>
        </p:spPr>
        <p:txBody>
          <a:bodyPr>
            <a:prstTxWarp prst="textNoShape">
              <a:avLst/>
            </a:prstTxWarp>
            <a:spAutoFit/>
          </a:bodyPr>
          <a:lstStyle/>
          <a:p>
            <a:r>
              <a:rPr lang="en-US" sz="3500">
                <a:solidFill>
                  <a:schemeClr val="bg1"/>
                </a:solidFill>
              </a:rPr>
              <a:t>Database</a:t>
            </a:r>
          </a:p>
          <a:p>
            <a:r>
              <a:rPr lang="en-US" sz="3500">
                <a:solidFill>
                  <a:schemeClr val="bg1"/>
                </a:solidFill>
              </a:rPr>
              <a:t>Search</a:t>
            </a:r>
          </a:p>
          <a:p>
            <a:endParaRPr lang="en-US" sz="3500">
              <a:solidFill>
                <a:schemeClr val="bg1"/>
              </a:solidFill>
            </a:endParaRPr>
          </a:p>
        </p:txBody>
      </p:sp>
      <p:sp>
        <p:nvSpPr>
          <p:cNvPr id="27653" name="Line 6"/>
          <p:cNvSpPr>
            <a:spLocks noChangeShapeType="1"/>
          </p:cNvSpPr>
          <p:nvPr/>
        </p:nvSpPr>
        <p:spPr bwMode="auto">
          <a:xfrm flipH="1">
            <a:off x="1854200" y="1600200"/>
            <a:ext cx="1117600" cy="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descr="Slide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 Box 3"/>
          <p:cNvSpPr txBox="1">
            <a:spLocks noChangeArrowheads="1"/>
          </p:cNvSpPr>
          <p:nvPr/>
        </p:nvSpPr>
        <p:spPr bwMode="auto">
          <a:xfrm rot="16200000">
            <a:off x="5980906" y="3683794"/>
            <a:ext cx="6110288" cy="215900"/>
          </a:xfrm>
          <a:prstGeom prst="rect">
            <a:avLst/>
          </a:prstGeom>
          <a:noFill/>
          <a:ln w="9525">
            <a:noFill/>
            <a:miter lim="800000"/>
            <a:headEnd/>
            <a:tailEnd/>
          </a:ln>
          <a:effectLst/>
        </p:spPr>
        <p:txBody>
          <a:bodyPr>
            <a:prstTxWarp prst="textNoShape">
              <a:avLst/>
            </a:prstTxWarp>
            <a:spAutoFit/>
          </a:bodyPr>
          <a:lstStyle/>
          <a:p>
            <a:pPr>
              <a:defRPr/>
            </a:pPr>
            <a:r>
              <a:rPr lang="en-US" sz="800" dirty="0">
                <a:solidFill>
                  <a:schemeClr val="bg1">
                    <a:lumMod val="65000"/>
                    <a:lumOff val="35000"/>
                  </a:schemeClr>
                </a:solidFill>
              </a:rPr>
              <a:t>Source: SEI Partners, http://</a:t>
            </a:r>
            <a:r>
              <a:rPr lang="en-US" sz="800" dirty="0" err="1">
                <a:solidFill>
                  <a:schemeClr val="bg1">
                    <a:lumMod val="65000"/>
                    <a:lumOff val="35000"/>
                  </a:schemeClr>
                </a:solidFill>
              </a:rPr>
              <a:t>aplndc.com</a:t>
            </a:r>
            <a:endParaRPr lang="en-US" sz="800" dirty="0">
              <a:solidFill>
                <a:schemeClr val="bg1">
                  <a:lumMod val="65000"/>
                  <a:lumOff val="3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lide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3"/>
          <p:cNvSpPr txBox="1">
            <a:spLocks noChangeArrowheads="1"/>
          </p:cNvSpPr>
          <p:nvPr/>
        </p:nvSpPr>
        <p:spPr bwMode="auto">
          <a:xfrm rot="16200000">
            <a:off x="5980906" y="3683794"/>
            <a:ext cx="6110288" cy="215900"/>
          </a:xfrm>
          <a:prstGeom prst="rect">
            <a:avLst/>
          </a:prstGeom>
          <a:noFill/>
          <a:ln w="9525">
            <a:noFill/>
            <a:miter lim="800000"/>
            <a:headEnd/>
            <a:tailEnd/>
          </a:ln>
          <a:effectLst/>
        </p:spPr>
        <p:txBody>
          <a:bodyPr>
            <a:prstTxWarp prst="textNoShape">
              <a:avLst/>
            </a:prstTxWarp>
            <a:spAutoFit/>
          </a:bodyPr>
          <a:lstStyle/>
          <a:p>
            <a:pPr>
              <a:defRPr/>
            </a:pPr>
            <a:r>
              <a:rPr lang="en-US" sz="800" dirty="0">
                <a:solidFill>
                  <a:schemeClr val="bg1">
                    <a:lumMod val="65000"/>
                    <a:lumOff val="35000"/>
                  </a:schemeClr>
                </a:solidFill>
              </a:rPr>
              <a:t>Source: SEI Partners, http://</a:t>
            </a:r>
            <a:r>
              <a:rPr lang="en-US" sz="800" dirty="0" err="1">
                <a:solidFill>
                  <a:schemeClr val="bg1">
                    <a:lumMod val="65000"/>
                    <a:lumOff val="35000"/>
                  </a:schemeClr>
                </a:solidFill>
              </a:rPr>
              <a:t>aplndc.com</a:t>
            </a:r>
            <a:endParaRPr lang="en-US" sz="800" dirty="0">
              <a:solidFill>
                <a:schemeClr val="bg1">
                  <a:lumMod val="65000"/>
                  <a:lumOff val="35000"/>
                </a:schemeClr>
              </a:solidFill>
            </a:endParaRPr>
          </a:p>
        </p:txBody>
      </p:sp>
    </p:spTree>
    <p:extLst>
      <p:ext uri="{BB962C8B-B14F-4D97-AF65-F5344CB8AC3E}">
        <p14:creationId xmlns:p14="http://schemas.microsoft.com/office/powerpoint/2010/main" val="925492258"/>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descr="Slide2.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 Box 3"/>
          <p:cNvSpPr txBox="1">
            <a:spLocks noChangeArrowheads="1"/>
          </p:cNvSpPr>
          <p:nvPr/>
        </p:nvSpPr>
        <p:spPr bwMode="auto">
          <a:xfrm rot="16200000">
            <a:off x="5980906" y="3683794"/>
            <a:ext cx="6110288" cy="215900"/>
          </a:xfrm>
          <a:prstGeom prst="rect">
            <a:avLst/>
          </a:prstGeom>
          <a:noFill/>
          <a:ln w="9525">
            <a:noFill/>
            <a:miter lim="800000"/>
            <a:headEnd/>
            <a:tailEnd/>
          </a:ln>
          <a:effectLst/>
        </p:spPr>
        <p:txBody>
          <a:bodyPr>
            <a:prstTxWarp prst="textNoShape">
              <a:avLst/>
            </a:prstTxWarp>
            <a:spAutoFit/>
          </a:bodyPr>
          <a:lstStyle/>
          <a:p>
            <a:pPr>
              <a:defRPr/>
            </a:pPr>
            <a:r>
              <a:rPr lang="en-US" sz="800" dirty="0">
                <a:solidFill>
                  <a:srgbClr val="595959"/>
                </a:solidFill>
              </a:rPr>
              <a:t>Source: SEI Partners, http://</a:t>
            </a:r>
            <a:r>
              <a:rPr lang="en-US" sz="800" dirty="0" err="1">
                <a:solidFill>
                  <a:srgbClr val="595959"/>
                </a:solidFill>
              </a:rPr>
              <a:t>aplndc.com</a:t>
            </a:r>
            <a:endParaRPr lang="en-US" sz="800" dirty="0">
              <a:solidFill>
                <a:srgbClr val="595959"/>
              </a:solidFill>
            </a:endParaRP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descr="Slide3.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 Box 3"/>
          <p:cNvSpPr txBox="1">
            <a:spLocks noChangeArrowheads="1"/>
          </p:cNvSpPr>
          <p:nvPr/>
        </p:nvSpPr>
        <p:spPr bwMode="auto">
          <a:xfrm rot="16200000">
            <a:off x="5980906" y="3683794"/>
            <a:ext cx="6110288" cy="215900"/>
          </a:xfrm>
          <a:prstGeom prst="rect">
            <a:avLst/>
          </a:prstGeom>
          <a:noFill/>
          <a:ln w="9525">
            <a:noFill/>
            <a:miter lim="800000"/>
            <a:headEnd/>
            <a:tailEnd/>
          </a:ln>
          <a:effectLst/>
        </p:spPr>
        <p:txBody>
          <a:bodyPr>
            <a:prstTxWarp prst="textNoShape">
              <a:avLst/>
            </a:prstTxWarp>
            <a:spAutoFit/>
          </a:bodyPr>
          <a:lstStyle/>
          <a:p>
            <a:pPr>
              <a:defRPr/>
            </a:pPr>
            <a:r>
              <a:rPr lang="en-US" sz="800" dirty="0">
                <a:solidFill>
                  <a:srgbClr val="595959"/>
                </a:solidFill>
              </a:rPr>
              <a:t>Source: SEI Partners, http://</a:t>
            </a:r>
            <a:r>
              <a:rPr lang="en-US" sz="800" dirty="0" err="1">
                <a:solidFill>
                  <a:srgbClr val="595959"/>
                </a:solidFill>
              </a:rPr>
              <a:t>aplndc.com</a:t>
            </a:r>
            <a:endParaRPr lang="en-US" sz="800" dirty="0">
              <a:solidFill>
                <a:srgbClr val="595959"/>
              </a:solidFill>
            </a:endParaRPr>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Slide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 Box 3"/>
          <p:cNvSpPr txBox="1">
            <a:spLocks noChangeArrowheads="1"/>
          </p:cNvSpPr>
          <p:nvPr/>
        </p:nvSpPr>
        <p:spPr bwMode="auto">
          <a:xfrm rot="16200000">
            <a:off x="5980906" y="3683794"/>
            <a:ext cx="6110288" cy="215900"/>
          </a:xfrm>
          <a:prstGeom prst="rect">
            <a:avLst/>
          </a:prstGeom>
          <a:noFill/>
          <a:ln w="9525">
            <a:noFill/>
            <a:miter lim="800000"/>
            <a:headEnd/>
            <a:tailEnd/>
          </a:ln>
          <a:effectLst/>
        </p:spPr>
        <p:txBody>
          <a:bodyPr>
            <a:prstTxWarp prst="textNoShape">
              <a:avLst/>
            </a:prstTxWarp>
            <a:spAutoFit/>
          </a:bodyPr>
          <a:lstStyle/>
          <a:p>
            <a:pPr>
              <a:defRPr/>
            </a:pPr>
            <a:r>
              <a:rPr lang="en-US" sz="800" dirty="0">
                <a:solidFill>
                  <a:srgbClr val="595959"/>
                </a:solidFill>
              </a:rPr>
              <a:t>Source: SEI Partners, http://</a:t>
            </a:r>
            <a:r>
              <a:rPr lang="en-US" sz="800" dirty="0" err="1">
                <a:solidFill>
                  <a:srgbClr val="595959"/>
                </a:solidFill>
              </a:rPr>
              <a:t>aplndc.com</a:t>
            </a:r>
            <a:endParaRPr lang="en-US" sz="800" dirty="0">
              <a:solidFill>
                <a:srgbClr val="595959"/>
              </a:solidFill>
            </a:endParaRPr>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descr="VanHalen@.jpg"/>
          <p:cNvPicPr>
            <a:picLocks noChangeAspect="1"/>
          </p:cNvPicPr>
          <p:nvPr/>
        </p:nvPicPr>
        <p:blipFill>
          <a:blip r:embed="rId3"/>
          <a:srcRect l="5679" r="5679"/>
          <a:stretch>
            <a:fillRect/>
          </a:stretch>
        </p:blipFill>
        <p:spPr bwMode="auto">
          <a:xfrm>
            <a:off x="0" y="0"/>
            <a:ext cx="9144000" cy="6858000"/>
          </a:xfrm>
          <a:prstGeom prst="rect">
            <a:avLst/>
          </a:prstGeom>
          <a:noFill/>
          <a:ln w="9525">
            <a:noFill/>
            <a:miter lim="800000"/>
            <a:headEnd/>
            <a:tailEnd/>
          </a:ln>
        </p:spPr>
      </p:pic>
      <p:sp>
        <p:nvSpPr>
          <p:cNvPr id="3" name="Text Box 3"/>
          <p:cNvSpPr txBox="1">
            <a:spLocks noChangeArrowheads="1"/>
          </p:cNvSpPr>
          <p:nvPr/>
        </p:nvSpPr>
        <p:spPr bwMode="auto">
          <a:xfrm>
            <a:off x="3991239" y="6642100"/>
            <a:ext cx="5152761" cy="215900"/>
          </a:xfrm>
          <a:prstGeom prst="rect">
            <a:avLst/>
          </a:prstGeom>
          <a:noFill/>
          <a:ln w="9525">
            <a:noFill/>
            <a:miter lim="800000"/>
            <a:headEnd/>
            <a:tailEnd/>
          </a:ln>
          <a:effectLst/>
        </p:spPr>
        <p:txBody>
          <a:bodyPr wrap="square">
            <a:prstTxWarp prst="textNoShape">
              <a:avLst/>
            </a:prstTxWarp>
            <a:spAutoFit/>
          </a:bodyPr>
          <a:lstStyle/>
          <a:p>
            <a:pPr algn="r">
              <a:defRPr/>
            </a:pPr>
            <a:r>
              <a:rPr lang="en-US" sz="800" dirty="0">
                <a:solidFill>
                  <a:schemeClr val="tx1">
                    <a:lumMod val="50000"/>
                  </a:schemeClr>
                </a:solidFill>
              </a:rPr>
              <a:t>Source: Norman </a:t>
            </a:r>
            <a:r>
              <a:rPr lang="en-US" sz="800" dirty="0" err="1">
                <a:solidFill>
                  <a:schemeClr val="tx1">
                    <a:lumMod val="50000"/>
                  </a:schemeClr>
                </a:solidFill>
              </a:rPr>
              <a:t>Seeff</a:t>
            </a:r>
            <a:r>
              <a:rPr lang="en-US" sz="800" dirty="0">
                <a:solidFill>
                  <a:schemeClr val="tx1">
                    <a:lumMod val="50000"/>
                  </a:schemeClr>
                </a:solidFill>
              </a:rPr>
              <a:t>. http://</a:t>
            </a:r>
            <a:r>
              <a:rPr lang="en-US" sz="800" dirty="0" err="1">
                <a:solidFill>
                  <a:schemeClr val="tx1">
                    <a:lumMod val="50000"/>
                  </a:schemeClr>
                </a:solidFill>
              </a:rPr>
              <a:t>normanseeffphotography.com/wordpress/gallery</a:t>
            </a:r>
            <a:r>
              <a:rPr lang="en-US" sz="800" dirty="0">
                <a:solidFill>
                  <a:schemeClr val="tx1">
                    <a:lumMod val="50000"/>
                  </a:schemeClr>
                </a:solidFill>
              </a:rPr>
              <a:t>-musicians/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descr="Slide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ext Box 3"/>
          <p:cNvSpPr txBox="1">
            <a:spLocks noChangeArrowheads="1"/>
          </p:cNvSpPr>
          <p:nvPr/>
        </p:nvSpPr>
        <p:spPr bwMode="auto">
          <a:xfrm rot="16200000">
            <a:off x="5980906" y="3683794"/>
            <a:ext cx="6110288" cy="215900"/>
          </a:xfrm>
          <a:prstGeom prst="rect">
            <a:avLst/>
          </a:prstGeom>
          <a:noFill/>
          <a:ln w="9525">
            <a:noFill/>
            <a:miter lim="800000"/>
            <a:headEnd/>
            <a:tailEnd/>
          </a:ln>
          <a:effectLst/>
        </p:spPr>
        <p:txBody>
          <a:bodyPr>
            <a:prstTxWarp prst="textNoShape">
              <a:avLst/>
            </a:prstTxWarp>
            <a:spAutoFit/>
          </a:bodyPr>
          <a:lstStyle/>
          <a:p>
            <a:pPr>
              <a:defRPr/>
            </a:pPr>
            <a:r>
              <a:rPr lang="en-US" sz="800" dirty="0">
                <a:solidFill>
                  <a:srgbClr val="595959"/>
                </a:solidFill>
              </a:rPr>
              <a:t>Source: SEI Partners, http://</a:t>
            </a:r>
            <a:r>
              <a:rPr lang="en-US" sz="800" dirty="0" err="1">
                <a:solidFill>
                  <a:srgbClr val="595959"/>
                </a:solidFill>
              </a:rPr>
              <a:t>aplndc.com</a:t>
            </a:r>
            <a:endParaRPr lang="en-US" sz="800" dirty="0">
              <a:solidFill>
                <a:srgbClr val="595959"/>
              </a:solidFill>
            </a:endParaRPr>
          </a:p>
        </p:txBody>
      </p:sp>
    </p:spTree>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descr="tan ppt slide M&amp;M.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Box 1"/>
          <p:cNvSpPr txBox="1">
            <a:spLocks noChangeArrowheads="1"/>
          </p:cNvSpPr>
          <p:nvPr/>
        </p:nvSpPr>
        <p:spPr bwMode="auto">
          <a:xfrm>
            <a:off x="935038" y="2495550"/>
            <a:ext cx="8208962" cy="1323975"/>
          </a:xfrm>
          <a:prstGeom prst="rect">
            <a:avLst/>
          </a:prstGeom>
          <a:noFill/>
          <a:ln w="9525">
            <a:noFill/>
            <a:miter lim="800000"/>
            <a:headEnd/>
            <a:tailEnd/>
          </a:ln>
        </p:spPr>
        <p:txBody>
          <a:bodyPr>
            <a:prstTxWarp prst="textNoShape">
              <a:avLst/>
            </a:prstTxWarp>
            <a:spAutoFit/>
          </a:bodyPr>
          <a:lstStyle/>
          <a:p>
            <a:pPr marL="457200" indent="-457200"/>
            <a:r>
              <a:rPr lang="en-US" sz="4000"/>
              <a:t>David Lee Roth (3)</a:t>
            </a:r>
          </a:p>
          <a:p>
            <a:pPr marL="457200" indent="-457200">
              <a:buFont typeface="Arial" charset="0"/>
              <a:buNone/>
            </a:pPr>
            <a:r>
              <a:rPr lang="en-US" sz="4000"/>
              <a:t>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PB262886"/>
          <p:cNvPicPr>
            <a:picLocks noChangeAspect="1" noChangeArrowheads="1"/>
          </p:cNvPicPr>
          <p:nvPr/>
        </p:nvPicPr>
        <p:blipFill>
          <a:blip r:embed="rId3"/>
          <a:srcRect l="21951" r="18294"/>
          <a:stretch>
            <a:fillRect/>
          </a:stretch>
        </p:blipFill>
        <p:spPr bwMode="auto">
          <a:xfrm>
            <a:off x="330200" y="19050"/>
            <a:ext cx="1866900" cy="2343150"/>
          </a:xfrm>
          <a:prstGeom prst="rect">
            <a:avLst/>
          </a:prstGeom>
          <a:noFill/>
          <a:ln w="9525">
            <a:noFill/>
            <a:miter lim="800000"/>
            <a:headEnd/>
            <a:tailEnd/>
          </a:ln>
        </p:spPr>
      </p:pic>
      <p:sp>
        <p:nvSpPr>
          <p:cNvPr id="29699" name="Text Box 4"/>
          <p:cNvSpPr txBox="1">
            <a:spLocks noChangeArrowheads="1"/>
          </p:cNvSpPr>
          <p:nvPr/>
        </p:nvSpPr>
        <p:spPr bwMode="auto">
          <a:xfrm>
            <a:off x="165100" y="3124200"/>
            <a:ext cx="2524125" cy="519113"/>
          </a:xfrm>
          <a:prstGeom prst="rect">
            <a:avLst/>
          </a:prstGeom>
          <a:noFill/>
          <a:ln w="9525">
            <a:noFill/>
            <a:miter lim="800000"/>
            <a:headEnd/>
            <a:tailEnd/>
          </a:ln>
        </p:spPr>
        <p:txBody>
          <a:bodyPr wrap="none">
            <a:prstTxWarp prst="textNoShape">
              <a:avLst/>
            </a:prstTxWarp>
            <a:spAutoFit/>
          </a:bodyPr>
          <a:lstStyle/>
          <a:p>
            <a:r>
              <a:rPr lang="en-US" sz="2800"/>
              <a:t>Search Question</a:t>
            </a:r>
            <a:endParaRPr lang="en-US"/>
          </a:p>
        </p:txBody>
      </p:sp>
      <p:sp>
        <p:nvSpPr>
          <p:cNvPr id="29700" name="Text Box 6"/>
          <p:cNvSpPr txBox="1">
            <a:spLocks noChangeArrowheads="1"/>
          </p:cNvSpPr>
          <p:nvPr/>
        </p:nvSpPr>
        <p:spPr bwMode="auto">
          <a:xfrm>
            <a:off x="609600" y="4927600"/>
            <a:ext cx="1587500" cy="519113"/>
          </a:xfrm>
          <a:prstGeom prst="rect">
            <a:avLst/>
          </a:prstGeom>
          <a:noFill/>
          <a:ln w="9525">
            <a:noFill/>
            <a:miter lim="800000"/>
            <a:headEnd/>
            <a:tailEnd/>
          </a:ln>
        </p:spPr>
        <p:txBody>
          <a:bodyPr>
            <a:prstTxWarp prst="textNoShape">
              <a:avLst/>
            </a:prstTxWarp>
            <a:spAutoFit/>
          </a:bodyPr>
          <a:lstStyle/>
          <a:p>
            <a:r>
              <a:rPr lang="en-US" sz="2800"/>
              <a:t>Result</a:t>
            </a:r>
            <a:endParaRPr lang="en-US"/>
          </a:p>
        </p:txBody>
      </p:sp>
      <p:sp>
        <p:nvSpPr>
          <p:cNvPr id="29701" name="Line 7"/>
          <p:cNvSpPr>
            <a:spLocks noChangeShapeType="1"/>
          </p:cNvSpPr>
          <p:nvPr/>
        </p:nvSpPr>
        <p:spPr bwMode="auto">
          <a:xfrm flipV="1">
            <a:off x="685800" y="2362200"/>
            <a:ext cx="0" cy="76200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29702" name="Line 8"/>
          <p:cNvSpPr>
            <a:spLocks noChangeShapeType="1"/>
          </p:cNvSpPr>
          <p:nvPr/>
        </p:nvSpPr>
        <p:spPr bwMode="auto">
          <a:xfrm>
            <a:off x="1905000" y="5232400"/>
            <a:ext cx="1117600" cy="0"/>
          </a:xfrm>
          <a:prstGeom prst="line">
            <a:avLst/>
          </a:prstGeom>
          <a:noFill/>
          <a:ln w="28575">
            <a:solidFill>
              <a:srgbClr val="FF0000"/>
            </a:solidFill>
            <a:round/>
            <a:headEnd/>
            <a:tailEnd/>
          </a:ln>
        </p:spPr>
        <p:txBody>
          <a:bodyPr wrap="none" anchor="ctr">
            <a:prstTxWarp prst="textNoShape">
              <a:avLst/>
            </a:prstTxWarp>
          </a:bodyPr>
          <a:lstStyle/>
          <a:p>
            <a:endParaRPr lang="en-US"/>
          </a:p>
        </p:txBody>
      </p:sp>
      <p:pic>
        <p:nvPicPr>
          <p:cNvPr id="29703" name="Picture 2" descr="PB262894"/>
          <p:cNvPicPr>
            <a:picLocks noChangeAspect="1" noChangeArrowheads="1"/>
          </p:cNvPicPr>
          <p:nvPr/>
        </p:nvPicPr>
        <p:blipFill>
          <a:blip r:embed="rId4"/>
          <a:srcRect l="17027" r="16031"/>
          <a:stretch>
            <a:fillRect/>
          </a:stretch>
        </p:blipFill>
        <p:spPr bwMode="auto">
          <a:xfrm>
            <a:off x="3022600" y="0"/>
            <a:ext cx="61214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roth-ok-2.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Text Box 3"/>
          <p:cNvSpPr txBox="1">
            <a:spLocks noChangeArrowheads="1"/>
          </p:cNvSpPr>
          <p:nvPr/>
        </p:nvSpPr>
        <p:spPr bwMode="auto">
          <a:xfrm>
            <a:off x="3033713" y="6628607"/>
            <a:ext cx="6110287" cy="215900"/>
          </a:xfrm>
          <a:prstGeom prst="rect">
            <a:avLst/>
          </a:prstGeom>
          <a:noFill/>
          <a:ln w="9525">
            <a:noFill/>
            <a:miter lim="800000"/>
            <a:headEnd/>
            <a:tailEnd/>
          </a:ln>
          <a:effectLst/>
        </p:spPr>
        <p:txBody>
          <a:bodyPr>
            <a:prstTxWarp prst="textNoShape">
              <a:avLst/>
            </a:prstTxWarp>
            <a:spAutoFit/>
          </a:bodyPr>
          <a:lstStyle/>
          <a:p>
            <a:pPr algn="r">
              <a:defRPr/>
            </a:pPr>
            <a:r>
              <a:rPr lang="en-US" sz="800" dirty="0" smtClean="0">
                <a:solidFill>
                  <a:schemeClr val="tx1">
                    <a:lumMod val="65000"/>
                  </a:schemeClr>
                </a:solidFill>
              </a:rPr>
              <a:t>Source: </a:t>
            </a:r>
            <a:r>
              <a:rPr lang="en-US" sz="800" dirty="0">
                <a:solidFill>
                  <a:schemeClr val="tx1">
                    <a:lumMod val="65000"/>
                  </a:schemeClr>
                </a:solidFill>
              </a:rPr>
              <a:t>http://</a:t>
            </a:r>
            <a:r>
              <a:rPr lang="en-US" sz="800" dirty="0" err="1">
                <a:solidFill>
                  <a:schemeClr val="tx1">
                    <a:lumMod val="65000"/>
                  </a:schemeClr>
                </a:solidFill>
              </a:rPr>
              <a:t>explow.com</a:t>
            </a:r>
            <a:r>
              <a:rPr lang="en-US" sz="800" dirty="0">
                <a:solidFill>
                  <a:schemeClr val="tx1">
                    <a:lumMod val="65000"/>
                  </a:schemeClr>
                </a:solidFill>
              </a:rPr>
              <a:t>/</a:t>
            </a:r>
            <a:r>
              <a:rPr lang="en-US" sz="800" dirty="0" err="1">
                <a:solidFill>
                  <a:schemeClr val="tx1">
                    <a:lumMod val="65000"/>
                  </a:schemeClr>
                </a:solidFill>
              </a:rPr>
              <a:t>David_Lee_Roth_Yankee_Rose</a:t>
            </a:r>
            <a:endParaRPr lang="en-US" sz="800" dirty="0">
              <a:solidFill>
                <a:schemeClr val="tx1">
                  <a:lumMod val="65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descr="roth-ok-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Text Box 3"/>
          <p:cNvSpPr txBox="1">
            <a:spLocks noChangeArrowheads="1"/>
          </p:cNvSpPr>
          <p:nvPr/>
        </p:nvSpPr>
        <p:spPr bwMode="auto">
          <a:xfrm>
            <a:off x="3033713" y="6628607"/>
            <a:ext cx="6110287" cy="215900"/>
          </a:xfrm>
          <a:prstGeom prst="rect">
            <a:avLst/>
          </a:prstGeom>
          <a:noFill/>
          <a:ln w="9525">
            <a:noFill/>
            <a:miter lim="800000"/>
            <a:headEnd/>
            <a:tailEnd/>
          </a:ln>
          <a:effectLst/>
        </p:spPr>
        <p:txBody>
          <a:bodyPr>
            <a:prstTxWarp prst="textNoShape">
              <a:avLst/>
            </a:prstTxWarp>
            <a:spAutoFit/>
          </a:bodyPr>
          <a:lstStyle/>
          <a:p>
            <a:pPr algn="r">
              <a:defRPr/>
            </a:pPr>
            <a:r>
              <a:rPr lang="en-US" sz="800" dirty="0" smtClean="0">
                <a:solidFill>
                  <a:schemeClr val="tx1">
                    <a:lumMod val="65000"/>
                  </a:schemeClr>
                </a:solidFill>
              </a:rPr>
              <a:t>Source: </a:t>
            </a:r>
            <a:r>
              <a:rPr lang="en-US" sz="800" dirty="0">
                <a:solidFill>
                  <a:schemeClr val="tx1">
                    <a:lumMod val="65000"/>
                  </a:schemeClr>
                </a:solidFill>
              </a:rPr>
              <a:t>http://</a:t>
            </a:r>
            <a:r>
              <a:rPr lang="en-US" sz="800" dirty="0" err="1">
                <a:solidFill>
                  <a:schemeClr val="tx1">
                    <a:lumMod val="65000"/>
                  </a:schemeClr>
                </a:solidFill>
              </a:rPr>
              <a:t>explow.com</a:t>
            </a:r>
            <a:r>
              <a:rPr lang="en-US" sz="800" dirty="0">
                <a:solidFill>
                  <a:schemeClr val="tx1">
                    <a:lumMod val="65000"/>
                  </a:schemeClr>
                </a:solidFill>
              </a:rPr>
              <a:t>/</a:t>
            </a:r>
            <a:r>
              <a:rPr lang="en-US" sz="800" dirty="0" err="1">
                <a:solidFill>
                  <a:schemeClr val="tx1">
                    <a:lumMod val="65000"/>
                  </a:schemeClr>
                </a:solidFill>
              </a:rPr>
              <a:t>David_Lee_Roth_Yankee_Rose</a:t>
            </a:r>
            <a:endParaRPr lang="en-US" sz="800" dirty="0">
              <a:solidFill>
                <a:schemeClr val="tx1">
                  <a:lumMod val="65000"/>
                </a:schemeClr>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descr="M&amp;Ms_2.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1" descr="M&amp;Ms_1.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M&amp;Ms_3.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news_3210.jpg"/>
          <p:cNvPicPr>
            <a:picLocks noChangeAspect="1"/>
          </p:cNvPicPr>
          <p:nvPr/>
        </p:nvPicPr>
        <p:blipFill>
          <a:blip r:embed="rId3"/>
          <a:srcRect/>
          <a:stretch>
            <a:fillRect/>
          </a:stretch>
        </p:blipFill>
        <p:spPr bwMode="auto">
          <a:xfrm>
            <a:off x="0" y="273050"/>
            <a:ext cx="9144000" cy="6311900"/>
          </a:xfrm>
          <a:prstGeom prst="rect">
            <a:avLst/>
          </a:prstGeom>
          <a:noFill/>
          <a:ln w="9525">
            <a:noFill/>
            <a:miter lim="800000"/>
            <a:headEnd/>
            <a:tailEnd/>
          </a:ln>
        </p:spPr>
      </p:pic>
      <p:sp>
        <p:nvSpPr>
          <p:cNvPr id="4" name="Text Box 3"/>
          <p:cNvSpPr txBox="1">
            <a:spLocks noChangeArrowheads="1"/>
          </p:cNvSpPr>
          <p:nvPr/>
        </p:nvSpPr>
        <p:spPr bwMode="auto">
          <a:xfrm>
            <a:off x="3017838" y="6642100"/>
            <a:ext cx="6110287" cy="215444"/>
          </a:xfrm>
          <a:prstGeom prst="rect">
            <a:avLst/>
          </a:prstGeom>
          <a:noFill/>
          <a:ln w="9525">
            <a:noFill/>
            <a:miter lim="800000"/>
            <a:headEnd/>
            <a:tailEnd/>
          </a:ln>
          <a:effectLst/>
        </p:spPr>
        <p:txBody>
          <a:bodyPr>
            <a:prstTxWarp prst="textNoShape">
              <a:avLst/>
            </a:prstTxWarp>
            <a:spAutoFit/>
          </a:bodyPr>
          <a:lstStyle/>
          <a:p>
            <a:pPr algn="r">
              <a:defRPr/>
            </a:pPr>
            <a:r>
              <a:rPr lang="en-US" sz="800" dirty="0" smtClean="0">
                <a:solidFill>
                  <a:schemeClr val="tx1">
                    <a:lumMod val="65000"/>
                  </a:schemeClr>
                </a:solidFill>
              </a:rPr>
              <a:t>Source: </a:t>
            </a:r>
            <a:r>
              <a:rPr lang="en-US" sz="800" dirty="0">
                <a:solidFill>
                  <a:schemeClr val="tx1">
                    <a:lumMod val="65000"/>
                  </a:schemeClr>
                </a:solidFill>
              </a:rPr>
              <a:t>Urban </a:t>
            </a:r>
            <a:r>
              <a:rPr lang="en-US" sz="800" dirty="0" err="1">
                <a:solidFill>
                  <a:schemeClr val="tx1">
                    <a:lumMod val="65000"/>
                  </a:schemeClr>
                </a:solidFill>
              </a:rPr>
              <a:t>Rhealm</a:t>
            </a:r>
            <a:r>
              <a:rPr lang="en-US" sz="800" dirty="0">
                <a:solidFill>
                  <a:schemeClr val="tx1">
                    <a:lumMod val="65000"/>
                  </a:schemeClr>
                </a:solidFill>
              </a:rPr>
              <a:t>. http://</a:t>
            </a:r>
            <a:r>
              <a:rPr lang="en-US" sz="800" dirty="0" err="1">
                <a:solidFill>
                  <a:schemeClr val="tx1">
                    <a:lumMod val="65000"/>
                  </a:schemeClr>
                </a:solidFill>
              </a:rPr>
              <a:t>www.urbanrealm.com</a:t>
            </a:r>
            <a:r>
              <a:rPr lang="en-US" sz="800" dirty="0">
                <a:solidFill>
                  <a:schemeClr val="tx1">
                    <a:lumMod val="65000"/>
                  </a:schemeClr>
                </a:solidFill>
              </a:rPr>
              <a:t>/news/3210/</a:t>
            </a:r>
            <a:r>
              <a:rPr lang="en-US" sz="800" dirty="0" err="1">
                <a:solidFill>
                  <a:schemeClr val="tx1">
                    <a:lumMod val="65000"/>
                  </a:schemeClr>
                </a:solidFill>
              </a:rPr>
              <a:t>Motherwell_tower_block_meets_explosive_demise.html</a:t>
            </a:r>
            <a:endParaRPr lang="en-US" sz="800" dirty="0">
              <a:solidFill>
                <a:schemeClr val="tx1">
                  <a:lumMod val="6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3" descr="Slide32.jpg"/>
          <p:cNvPicPr>
            <a:picLocks noChangeAspect="1"/>
          </p:cNvPicPr>
          <p:nvPr/>
        </p:nvPicPr>
        <p:blipFill>
          <a:blip r:embed="rId3"/>
          <a:srcRect l="72963" r="2957"/>
          <a:stretch>
            <a:fillRect/>
          </a:stretch>
        </p:blipFill>
        <p:spPr bwMode="auto">
          <a:xfrm>
            <a:off x="0" y="-1588"/>
            <a:ext cx="2201863" cy="685958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3" descr="Slide32.jpg"/>
          <p:cNvPicPr>
            <a:picLocks noChangeAspect="1"/>
          </p:cNvPicPr>
          <p:nvPr/>
        </p:nvPicPr>
        <p:blipFill>
          <a:blip r:embed="rId3"/>
          <a:srcRect l="72963" r="2957"/>
          <a:stretch>
            <a:fillRect/>
          </a:stretch>
        </p:blipFill>
        <p:spPr bwMode="auto">
          <a:xfrm>
            <a:off x="0" y="-1588"/>
            <a:ext cx="2201863" cy="6859588"/>
          </a:xfrm>
          <a:prstGeom prst="rect">
            <a:avLst/>
          </a:prstGeom>
          <a:noFill/>
          <a:ln w="9525">
            <a:noFill/>
            <a:miter lim="800000"/>
            <a:headEnd/>
            <a:tailEnd/>
          </a:ln>
        </p:spPr>
      </p:pic>
      <p:pic>
        <p:nvPicPr>
          <p:cNvPr id="140291" name="Picture 4" descr="roth-ok-1.jpg"/>
          <p:cNvPicPr>
            <a:picLocks noChangeAspect="1"/>
          </p:cNvPicPr>
          <p:nvPr/>
        </p:nvPicPr>
        <p:blipFill>
          <a:blip r:embed="rId4"/>
          <a:srcRect l="31480" r="44440"/>
          <a:stretch>
            <a:fillRect/>
          </a:stretch>
        </p:blipFill>
        <p:spPr bwMode="auto">
          <a:xfrm>
            <a:off x="2286000" y="0"/>
            <a:ext cx="2201863" cy="685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PB262886"/>
          <p:cNvPicPr>
            <a:picLocks noChangeAspect="1" noChangeArrowheads="1"/>
          </p:cNvPicPr>
          <p:nvPr/>
        </p:nvPicPr>
        <p:blipFill>
          <a:blip r:embed="rId3"/>
          <a:srcRect l="21951" r="18294"/>
          <a:stretch>
            <a:fillRect/>
          </a:stretch>
        </p:blipFill>
        <p:spPr bwMode="auto">
          <a:xfrm>
            <a:off x="330200" y="19050"/>
            <a:ext cx="1866900" cy="2343150"/>
          </a:xfrm>
          <a:prstGeom prst="rect">
            <a:avLst/>
          </a:prstGeom>
          <a:noFill/>
          <a:ln w="9525">
            <a:noFill/>
            <a:miter lim="800000"/>
            <a:headEnd/>
            <a:tailEnd/>
          </a:ln>
        </p:spPr>
      </p:pic>
      <p:pic>
        <p:nvPicPr>
          <p:cNvPr id="31747" name="Picture 2" descr="PB262893"/>
          <p:cNvPicPr>
            <a:picLocks noChangeAspect="1" noChangeArrowheads="1"/>
          </p:cNvPicPr>
          <p:nvPr/>
        </p:nvPicPr>
        <p:blipFill>
          <a:blip r:embed="rId4"/>
          <a:srcRect l="20125" t="9435" r="19244"/>
          <a:stretch>
            <a:fillRect/>
          </a:stretch>
        </p:blipFill>
        <p:spPr bwMode="auto">
          <a:xfrm>
            <a:off x="3022600" y="0"/>
            <a:ext cx="61214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3" descr="Slide32.jpg"/>
          <p:cNvPicPr>
            <a:picLocks noChangeAspect="1"/>
          </p:cNvPicPr>
          <p:nvPr/>
        </p:nvPicPr>
        <p:blipFill>
          <a:blip r:embed="rId3"/>
          <a:srcRect l="72963" r="2957"/>
          <a:stretch>
            <a:fillRect/>
          </a:stretch>
        </p:blipFill>
        <p:spPr bwMode="auto">
          <a:xfrm>
            <a:off x="0" y="-1588"/>
            <a:ext cx="2201863" cy="6859588"/>
          </a:xfrm>
          <a:prstGeom prst="rect">
            <a:avLst/>
          </a:prstGeom>
          <a:noFill/>
          <a:ln w="9525">
            <a:noFill/>
            <a:miter lim="800000"/>
            <a:headEnd/>
            <a:tailEnd/>
          </a:ln>
        </p:spPr>
      </p:pic>
      <p:pic>
        <p:nvPicPr>
          <p:cNvPr id="142339" name="Picture 4" descr="roth-ok-1.jpg"/>
          <p:cNvPicPr>
            <a:picLocks noChangeAspect="1"/>
          </p:cNvPicPr>
          <p:nvPr/>
        </p:nvPicPr>
        <p:blipFill>
          <a:blip r:embed="rId4"/>
          <a:srcRect l="31480" r="44440"/>
          <a:stretch>
            <a:fillRect/>
          </a:stretch>
        </p:blipFill>
        <p:spPr bwMode="auto">
          <a:xfrm>
            <a:off x="2286000" y="0"/>
            <a:ext cx="2201863" cy="6858000"/>
          </a:xfrm>
          <a:prstGeom prst="rect">
            <a:avLst/>
          </a:prstGeom>
          <a:noFill/>
          <a:ln w="9525">
            <a:noFill/>
            <a:miter lim="800000"/>
            <a:headEnd/>
            <a:tailEnd/>
          </a:ln>
        </p:spPr>
      </p:pic>
      <p:pic>
        <p:nvPicPr>
          <p:cNvPr id="142340" name="Picture 5" descr="news_3210.jpg"/>
          <p:cNvPicPr>
            <a:picLocks noChangeAspect="1"/>
          </p:cNvPicPr>
          <p:nvPr/>
        </p:nvPicPr>
        <p:blipFill>
          <a:blip r:embed="rId5"/>
          <a:srcRect l="13293" r="64543"/>
          <a:stretch>
            <a:fillRect/>
          </a:stretch>
        </p:blipFill>
        <p:spPr bwMode="auto">
          <a:xfrm>
            <a:off x="4572000" y="0"/>
            <a:ext cx="2201863" cy="685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3" descr="Slide32.jpg"/>
          <p:cNvPicPr>
            <a:picLocks noChangeAspect="1"/>
          </p:cNvPicPr>
          <p:nvPr/>
        </p:nvPicPr>
        <p:blipFill>
          <a:blip r:embed="rId3"/>
          <a:srcRect l="72963" r="2957"/>
          <a:stretch>
            <a:fillRect/>
          </a:stretch>
        </p:blipFill>
        <p:spPr bwMode="auto">
          <a:xfrm>
            <a:off x="0" y="-1588"/>
            <a:ext cx="2201863" cy="6859588"/>
          </a:xfrm>
          <a:prstGeom prst="rect">
            <a:avLst/>
          </a:prstGeom>
          <a:noFill/>
          <a:ln w="9525">
            <a:noFill/>
            <a:miter lim="800000"/>
            <a:headEnd/>
            <a:tailEnd/>
          </a:ln>
        </p:spPr>
      </p:pic>
      <p:pic>
        <p:nvPicPr>
          <p:cNvPr id="144387" name="Picture 4" descr="roth-ok-1.jpg"/>
          <p:cNvPicPr>
            <a:picLocks noChangeAspect="1"/>
          </p:cNvPicPr>
          <p:nvPr/>
        </p:nvPicPr>
        <p:blipFill>
          <a:blip r:embed="rId4"/>
          <a:srcRect l="31480" r="44440"/>
          <a:stretch>
            <a:fillRect/>
          </a:stretch>
        </p:blipFill>
        <p:spPr bwMode="auto">
          <a:xfrm>
            <a:off x="2286000" y="0"/>
            <a:ext cx="2201863" cy="6858000"/>
          </a:xfrm>
          <a:prstGeom prst="rect">
            <a:avLst/>
          </a:prstGeom>
          <a:noFill/>
          <a:ln w="9525">
            <a:noFill/>
            <a:miter lim="800000"/>
            <a:headEnd/>
            <a:tailEnd/>
          </a:ln>
        </p:spPr>
      </p:pic>
      <p:pic>
        <p:nvPicPr>
          <p:cNvPr id="144388" name="Picture 5" descr="news_3210.jpg"/>
          <p:cNvPicPr>
            <a:picLocks noChangeAspect="1"/>
          </p:cNvPicPr>
          <p:nvPr/>
        </p:nvPicPr>
        <p:blipFill>
          <a:blip r:embed="rId5"/>
          <a:srcRect l="13293" r="64543"/>
          <a:stretch>
            <a:fillRect/>
          </a:stretch>
        </p:blipFill>
        <p:spPr bwMode="auto">
          <a:xfrm>
            <a:off x="4572000" y="0"/>
            <a:ext cx="2201863" cy="6858000"/>
          </a:xfrm>
          <a:prstGeom prst="rect">
            <a:avLst/>
          </a:prstGeom>
          <a:noFill/>
          <a:ln w="9525">
            <a:noFill/>
            <a:miter lim="800000"/>
            <a:headEnd/>
            <a:tailEnd/>
          </a:ln>
        </p:spPr>
      </p:pic>
      <p:pic>
        <p:nvPicPr>
          <p:cNvPr id="144389" name="Picture 3" descr="tan ppt slide M&amp;M.jpg"/>
          <p:cNvPicPr>
            <a:picLocks noChangeAspect="1"/>
          </p:cNvPicPr>
          <p:nvPr/>
        </p:nvPicPr>
        <p:blipFill>
          <a:blip r:embed="rId6"/>
          <a:srcRect l="35661" r="40259"/>
          <a:stretch>
            <a:fillRect/>
          </a:stretch>
        </p:blipFill>
        <p:spPr bwMode="auto">
          <a:xfrm>
            <a:off x="6865938" y="0"/>
            <a:ext cx="2201862" cy="685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Box 1"/>
          <p:cNvSpPr txBox="1">
            <a:spLocks noChangeArrowheads="1"/>
          </p:cNvSpPr>
          <p:nvPr/>
        </p:nvSpPr>
        <p:spPr bwMode="auto">
          <a:xfrm>
            <a:off x="935038" y="2495550"/>
            <a:ext cx="8208962" cy="1323975"/>
          </a:xfrm>
          <a:prstGeom prst="rect">
            <a:avLst/>
          </a:prstGeom>
          <a:noFill/>
          <a:ln w="9525">
            <a:noFill/>
            <a:miter lim="800000"/>
            <a:headEnd/>
            <a:tailEnd/>
          </a:ln>
        </p:spPr>
        <p:txBody>
          <a:bodyPr>
            <a:prstTxWarp prst="textNoShape">
              <a:avLst/>
            </a:prstTxWarp>
            <a:spAutoFit/>
          </a:bodyPr>
          <a:lstStyle/>
          <a:p>
            <a:pPr marL="457200" indent="-457200"/>
            <a:r>
              <a:rPr lang="en-US" sz="4000"/>
              <a:t>David Lee Roth (4)</a:t>
            </a:r>
          </a:p>
          <a:p>
            <a:pPr marL="457200" indent="-457200">
              <a:buFont typeface="Arial" charset="0"/>
              <a:buNone/>
            </a:pPr>
            <a:r>
              <a:rPr lang="en-US" sz="4000"/>
              <a:t> </a:t>
            </a:r>
          </a:p>
        </p:txBody>
      </p:sp>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1" name="Picture 2" descr="Roth as king.jpg"/>
          <p:cNvPicPr>
            <a:picLocks noChangeAspect="1"/>
          </p:cNvPicPr>
          <p:nvPr/>
        </p:nvPicPr>
        <p:blipFill>
          <a:blip r:embed="rId3"/>
          <a:srcRect/>
          <a:stretch>
            <a:fillRect/>
          </a:stretch>
        </p:blipFill>
        <p:spPr bwMode="auto">
          <a:xfrm>
            <a:off x="4576605" y="3929379"/>
            <a:ext cx="2194560" cy="1645920"/>
          </a:xfrm>
          <a:prstGeom prst="rect">
            <a:avLst/>
          </a:prstGeom>
          <a:noFill/>
          <a:ln w="9525">
            <a:noFill/>
            <a:miter lim="800000"/>
            <a:headEnd/>
            <a:tailEnd/>
          </a:ln>
        </p:spPr>
      </p:pic>
      <p:pic>
        <p:nvPicPr>
          <p:cNvPr id="150532" name="Picture 3" descr="tan ppt slide M&amp;M.jpg"/>
          <p:cNvPicPr>
            <a:picLocks noChangeAspect="1"/>
          </p:cNvPicPr>
          <p:nvPr/>
        </p:nvPicPr>
        <p:blipFill>
          <a:blip r:embed="rId4"/>
          <a:srcRect/>
          <a:stretch>
            <a:fillRect/>
          </a:stretch>
        </p:blipFill>
        <p:spPr bwMode="auto">
          <a:xfrm>
            <a:off x="6865938" y="3929379"/>
            <a:ext cx="2194560" cy="1645920"/>
          </a:xfrm>
          <a:prstGeom prst="rect">
            <a:avLst/>
          </a:prstGeom>
          <a:noFill/>
          <a:ln w="9525">
            <a:noFill/>
            <a:miter lim="800000"/>
            <a:headEnd/>
            <a:tailEnd/>
          </a:ln>
        </p:spPr>
      </p:pic>
      <p:pic>
        <p:nvPicPr>
          <p:cNvPr id="150533" name="Picture 6" descr="Slide1.jpg"/>
          <p:cNvPicPr>
            <a:picLocks noChangeAspect="1"/>
          </p:cNvPicPr>
          <p:nvPr/>
        </p:nvPicPr>
        <p:blipFill>
          <a:blip r:embed="rId5"/>
          <a:srcRect/>
          <a:stretch>
            <a:fillRect/>
          </a:stretch>
        </p:blipFill>
        <p:spPr bwMode="auto">
          <a:xfrm>
            <a:off x="-5397" y="3929379"/>
            <a:ext cx="2194560" cy="1645920"/>
          </a:xfrm>
          <a:prstGeom prst="rect">
            <a:avLst/>
          </a:prstGeom>
          <a:noFill/>
          <a:ln w="9525">
            <a:noFill/>
            <a:miter lim="800000"/>
            <a:headEnd/>
            <a:tailEnd/>
          </a:ln>
        </p:spPr>
      </p:pic>
      <p:pic>
        <p:nvPicPr>
          <p:cNvPr id="150535" name="Picture 8" descr="Slide34.jpg"/>
          <p:cNvPicPr>
            <a:picLocks noChangeAspect="1"/>
          </p:cNvPicPr>
          <p:nvPr/>
        </p:nvPicPr>
        <p:blipFill>
          <a:blip r:embed="rId6"/>
          <a:srcRect/>
          <a:stretch>
            <a:fillRect/>
          </a:stretch>
        </p:blipFill>
        <p:spPr bwMode="auto">
          <a:xfrm>
            <a:off x="2278063" y="0"/>
            <a:ext cx="2194560" cy="1645920"/>
          </a:xfrm>
          <a:prstGeom prst="rect">
            <a:avLst/>
          </a:prstGeom>
          <a:noFill/>
          <a:ln w="9525">
            <a:noFill/>
            <a:miter lim="800000"/>
            <a:headEnd/>
            <a:tailEnd/>
          </a:ln>
        </p:spPr>
      </p:pic>
      <p:pic>
        <p:nvPicPr>
          <p:cNvPr id="150537" name="Picture 1" descr="VanHalen@.jpg"/>
          <p:cNvPicPr>
            <a:picLocks noChangeAspect="1"/>
          </p:cNvPicPr>
          <p:nvPr/>
        </p:nvPicPr>
        <p:blipFill>
          <a:blip r:embed="rId7"/>
          <a:srcRect l="5679" r="5679"/>
          <a:stretch>
            <a:fillRect/>
          </a:stretch>
        </p:blipFill>
        <p:spPr bwMode="auto">
          <a:xfrm>
            <a:off x="2278063" y="3929380"/>
            <a:ext cx="2194560" cy="1645920"/>
          </a:xfrm>
          <a:prstGeom prst="rect">
            <a:avLst/>
          </a:prstGeom>
          <a:noFill/>
          <a:ln w="9525">
            <a:noFill/>
            <a:miter lim="800000"/>
            <a:headEnd/>
            <a:tailEnd/>
          </a:ln>
        </p:spPr>
      </p:pic>
      <p:pic>
        <p:nvPicPr>
          <p:cNvPr id="13" name="Picture 12" descr="Slide33.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967435"/>
            <a:ext cx="2194560" cy="1645920"/>
          </a:xfrm>
          <a:prstGeom prst="rect">
            <a:avLst/>
          </a:prstGeom>
        </p:spPr>
      </p:pic>
      <p:sp>
        <p:nvSpPr>
          <p:cNvPr id="14" name="Rectangle 13"/>
          <p:cNvSpPr/>
          <p:nvPr/>
        </p:nvSpPr>
        <p:spPr>
          <a:xfrm>
            <a:off x="-1" y="1943621"/>
            <a:ext cx="2194561" cy="166973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576605" y="3929379"/>
            <a:ext cx="2194560" cy="16459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Slide006.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2194560" cy="1645920"/>
          </a:xfrm>
          <a:prstGeom prst="rect">
            <a:avLst/>
          </a:prstGeom>
        </p:spPr>
      </p:pic>
      <p:pic>
        <p:nvPicPr>
          <p:cNvPr id="17" name="Picture 2" descr="recipe-4"/>
          <p:cNvPicPr>
            <a:picLocks noChangeAspect="1" noChangeArrowheads="1"/>
          </p:cNvPicPr>
          <p:nvPr/>
        </p:nvPicPr>
        <p:blipFill>
          <a:blip r:embed="rId10">
            <a:extLst>
              <a:ext uri="{28A0092B-C50C-407E-A947-70E740481C1C}">
                <a14:useLocalDpi xmlns:a14="http://schemas.microsoft.com/office/drawing/2010/main" val="0"/>
              </a:ext>
            </a:extLst>
          </a:blip>
          <a:srcRect l="52332" r="20"/>
          <a:stretch>
            <a:fillRect/>
          </a:stretch>
        </p:blipFill>
        <p:spPr bwMode="auto">
          <a:xfrm>
            <a:off x="6865938" y="1"/>
            <a:ext cx="2194560" cy="1646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Slide135.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6605" y="0"/>
            <a:ext cx="2194560" cy="1645920"/>
          </a:xfrm>
          <a:prstGeom prst="rect">
            <a:avLst/>
          </a:prstGeom>
        </p:spPr>
      </p:pic>
      <p:pic>
        <p:nvPicPr>
          <p:cNvPr id="20" name="Picture 19"/>
          <p:cNvPicPr>
            <a:picLocks noChangeAspect="1"/>
          </p:cNvPicPr>
          <p:nvPr/>
        </p:nvPicPr>
        <p:blipFill rotWithShape="1">
          <a:blip r:embed="rId12"/>
          <a:srcRect b="2164"/>
          <a:stretch/>
        </p:blipFill>
        <p:spPr>
          <a:xfrm>
            <a:off x="2278063" y="2035259"/>
            <a:ext cx="2194560" cy="1578096"/>
          </a:xfrm>
          <a:prstGeom prst="rect">
            <a:avLst/>
          </a:prstGeom>
        </p:spPr>
      </p:pic>
      <p:pic>
        <p:nvPicPr>
          <p:cNvPr id="21" name="Picture 20" descr="Screen Shot 2015-01-08 at 1.35.55 PM.png"/>
          <p:cNvPicPr>
            <a:picLocks noChangeAspect="1"/>
          </p:cNvPicPr>
          <p:nvPr/>
        </p:nvPicPr>
        <p:blipFill rotWithShape="1">
          <a:blip r:embed="rId13">
            <a:extLst>
              <a:ext uri="{28A0092B-C50C-407E-A947-70E740481C1C}">
                <a14:useLocalDpi xmlns:a14="http://schemas.microsoft.com/office/drawing/2010/main" val="0"/>
              </a:ext>
            </a:extLst>
          </a:blip>
          <a:srcRect l="-1" r="3375"/>
          <a:stretch/>
        </p:blipFill>
        <p:spPr>
          <a:xfrm>
            <a:off x="4576606" y="1973580"/>
            <a:ext cx="2194560" cy="1645920"/>
          </a:xfrm>
          <a:prstGeom prst="rect">
            <a:avLst/>
          </a:prstGeom>
        </p:spPr>
      </p:pic>
      <p:pic>
        <p:nvPicPr>
          <p:cNvPr id="22" name="Picture 21" descr="Treatment_Plant2-13.jpg"/>
          <p:cNvPicPr>
            <a:picLocks noChangeAspect="1"/>
          </p:cNvPicPr>
          <p:nvPr/>
        </p:nvPicPr>
        <p:blipFill>
          <a:blip r:embed="rId14"/>
          <a:stretch>
            <a:fillRect/>
          </a:stretch>
        </p:blipFill>
        <p:spPr>
          <a:xfrm>
            <a:off x="6875463" y="1967435"/>
            <a:ext cx="2194560" cy="164592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Box 1"/>
          <p:cNvSpPr txBox="1">
            <a:spLocks noChangeArrowheads="1"/>
          </p:cNvSpPr>
          <p:nvPr/>
        </p:nvSpPr>
        <p:spPr bwMode="auto">
          <a:xfrm>
            <a:off x="255588" y="4114800"/>
            <a:ext cx="8507412" cy="2585323"/>
          </a:xfrm>
          <a:prstGeom prst="rect">
            <a:avLst/>
          </a:prstGeom>
          <a:noFill/>
          <a:ln w="9525">
            <a:noFill/>
            <a:miter lim="800000"/>
            <a:headEnd/>
            <a:tailEnd/>
          </a:ln>
        </p:spPr>
        <p:txBody>
          <a:bodyPr>
            <a:prstTxWarp prst="textNoShape">
              <a:avLst/>
            </a:prstTxWarp>
            <a:spAutoFit/>
          </a:bodyPr>
          <a:lstStyle/>
          <a:p>
            <a:r>
              <a:rPr lang="en-US" b="1" dirty="0">
                <a:solidFill>
                  <a:schemeClr val="tx1">
                    <a:lumMod val="65000"/>
                  </a:schemeClr>
                </a:solidFill>
              </a:rPr>
              <a:t>Image </a:t>
            </a:r>
            <a:r>
              <a:rPr lang="en-US" b="1" dirty="0" smtClean="0">
                <a:solidFill>
                  <a:schemeClr val="tx1">
                    <a:lumMod val="65000"/>
                  </a:schemeClr>
                </a:solidFill>
              </a:rPr>
              <a:t>Sources:</a:t>
            </a:r>
            <a:endParaRPr lang="en-US" b="1" dirty="0">
              <a:solidFill>
                <a:schemeClr val="tx1">
                  <a:lumMod val="65000"/>
                </a:schemeClr>
              </a:solidFill>
            </a:endParaRPr>
          </a:p>
          <a:p>
            <a:r>
              <a:rPr lang="en-US" dirty="0" smtClean="0">
                <a:solidFill>
                  <a:schemeClr val="tx1">
                    <a:lumMod val="65000"/>
                  </a:schemeClr>
                </a:solidFill>
              </a:rPr>
              <a:t>Star Wars: </a:t>
            </a:r>
            <a:r>
              <a:rPr lang="en-US" dirty="0">
                <a:solidFill>
                  <a:schemeClr val="tx1">
                    <a:lumMod val="65000"/>
                  </a:schemeClr>
                </a:solidFill>
                <a:latin typeface="Lucida Grande" charset="0"/>
              </a:rPr>
              <a:t>Source: Garr Reynolds | </a:t>
            </a:r>
            <a:r>
              <a:rPr lang="en-US" dirty="0" err="1">
                <a:solidFill>
                  <a:schemeClr val="tx1">
                    <a:lumMod val="65000"/>
                  </a:schemeClr>
                </a:solidFill>
              </a:rPr>
              <a:t>www.presentationzen.com</a:t>
            </a:r>
            <a:endParaRPr lang="en-US" dirty="0">
              <a:solidFill>
                <a:schemeClr val="tx1">
                  <a:lumMod val="65000"/>
                </a:schemeClr>
              </a:solidFill>
            </a:endParaRPr>
          </a:p>
          <a:p>
            <a:r>
              <a:rPr lang="en-US" dirty="0" smtClean="0">
                <a:solidFill>
                  <a:schemeClr val="tx1">
                    <a:lumMod val="65000"/>
                  </a:schemeClr>
                </a:solidFill>
              </a:rPr>
              <a:t>Corporate </a:t>
            </a:r>
            <a:r>
              <a:rPr lang="en-US" dirty="0">
                <a:solidFill>
                  <a:schemeClr val="tx1">
                    <a:lumMod val="65000"/>
                  </a:schemeClr>
                </a:solidFill>
              </a:rPr>
              <a:t>PowerPoint: SEI Partners, http://</a:t>
            </a:r>
            <a:r>
              <a:rPr lang="en-US" dirty="0" err="1">
                <a:solidFill>
                  <a:schemeClr val="tx1">
                    <a:lumMod val="65000"/>
                  </a:schemeClr>
                </a:solidFill>
              </a:rPr>
              <a:t>aplndc.com</a:t>
            </a:r>
            <a:endParaRPr lang="en-US" dirty="0">
              <a:solidFill>
                <a:schemeClr val="tx1">
                  <a:lumMod val="65000"/>
                </a:schemeClr>
              </a:solidFill>
            </a:endParaRPr>
          </a:p>
          <a:p>
            <a:r>
              <a:rPr lang="en-US" dirty="0">
                <a:solidFill>
                  <a:schemeClr val="tx1">
                    <a:lumMod val="65000"/>
                  </a:schemeClr>
                </a:solidFill>
              </a:rPr>
              <a:t>Afghanistan diagram: http://</a:t>
            </a:r>
            <a:r>
              <a:rPr lang="en-US" dirty="0" err="1">
                <a:solidFill>
                  <a:schemeClr val="tx1">
                    <a:lumMod val="65000"/>
                  </a:schemeClr>
                </a:solidFill>
              </a:rPr>
              <a:t>www.dansappassociates.com</a:t>
            </a:r>
            <a:r>
              <a:rPr lang="en-US" dirty="0">
                <a:solidFill>
                  <a:schemeClr val="tx1">
                    <a:lumMod val="65000"/>
                  </a:schemeClr>
                </a:solidFill>
              </a:rPr>
              <a:t>/</a:t>
            </a:r>
          </a:p>
          <a:p>
            <a:r>
              <a:rPr lang="en-US" dirty="0">
                <a:solidFill>
                  <a:schemeClr val="tx1">
                    <a:lumMod val="65000"/>
                  </a:schemeClr>
                </a:solidFill>
              </a:rPr>
              <a:t>Van Halen: Norman </a:t>
            </a:r>
            <a:r>
              <a:rPr lang="en-US" dirty="0" err="1">
                <a:solidFill>
                  <a:schemeClr val="tx1">
                    <a:lumMod val="65000"/>
                  </a:schemeClr>
                </a:solidFill>
              </a:rPr>
              <a:t>Seeff</a:t>
            </a:r>
            <a:r>
              <a:rPr lang="en-US" dirty="0">
                <a:solidFill>
                  <a:schemeClr val="tx1">
                    <a:lumMod val="65000"/>
                  </a:schemeClr>
                </a:solidFill>
              </a:rPr>
              <a:t>. http://</a:t>
            </a:r>
            <a:r>
              <a:rPr lang="en-US" dirty="0" err="1">
                <a:solidFill>
                  <a:schemeClr val="tx1">
                    <a:lumMod val="65000"/>
                  </a:schemeClr>
                </a:solidFill>
              </a:rPr>
              <a:t>normanseeffphotography.com</a:t>
            </a:r>
            <a:r>
              <a:rPr lang="en-US" dirty="0">
                <a:solidFill>
                  <a:schemeClr val="tx1">
                    <a:lumMod val="65000"/>
                  </a:schemeClr>
                </a:solidFill>
              </a:rPr>
              <a:t>/</a:t>
            </a:r>
            <a:r>
              <a:rPr lang="en-US" dirty="0" err="1">
                <a:solidFill>
                  <a:schemeClr val="tx1">
                    <a:lumMod val="65000"/>
                  </a:schemeClr>
                </a:solidFill>
              </a:rPr>
              <a:t>wordpress</a:t>
            </a:r>
            <a:r>
              <a:rPr lang="en-US" dirty="0">
                <a:solidFill>
                  <a:schemeClr val="tx1">
                    <a:lumMod val="65000"/>
                  </a:schemeClr>
                </a:solidFill>
              </a:rPr>
              <a:t>/gallery-musicians/</a:t>
            </a:r>
          </a:p>
          <a:p>
            <a:r>
              <a:rPr lang="en-US" dirty="0">
                <a:solidFill>
                  <a:schemeClr val="tx1">
                    <a:lumMod val="65000"/>
                  </a:schemeClr>
                </a:solidFill>
              </a:rPr>
              <a:t>Roth as king: http://</a:t>
            </a:r>
            <a:r>
              <a:rPr lang="en-US" dirty="0" err="1">
                <a:solidFill>
                  <a:schemeClr val="tx1">
                    <a:lumMod val="65000"/>
                  </a:schemeClr>
                </a:solidFill>
              </a:rPr>
              <a:t>explow.com</a:t>
            </a:r>
            <a:r>
              <a:rPr lang="en-US" dirty="0">
                <a:solidFill>
                  <a:schemeClr val="tx1">
                    <a:lumMod val="65000"/>
                  </a:schemeClr>
                </a:solidFill>
              </a:rPr>
              <a:t>/</a:t>
            </a:r>
            <a:r>
              <a:rPr lang="en-US" dirty="0" err="1">
                <a:solidFill>
                  <a:schemeClr val="tx1">
                    <a:lumMod val="65000"/>
                  </a:schemeClr>
                </a:solidFill>
              </a:rPr>
              <a:t>David_Lee_Roth_Yankee_Rose</a:t>
            </a:r>
            <a:endParaRPr lang="en-US" dirty="0">
              <a:solidFill>
                <a:schemeClr val="tx1">
                  <a:lumMod val="65000"/>
                </a:schemeClr>
              </a:solidFill>
            </a:endParaRPr>
          </a:p>
          <a:p>
            <a:r>
              <a:rPr lang="en-US" dirty="0">
                <a:solidFill>
                  <a:schemeClr val="tx1">
                    <a:lumMod val="65000"/>
                  </a:schemeClr>
                </a:solidFill>
              </a:rPr>
              <a:t>Building Collapse: Urban </a:t>
            </a:r>
            <a:r>
              <a:rPr lang="en-US" dirty="0" err="1">
                <a:solidFill>
                  <a:schemeClr val="tx1">
                    <a:lumMod val="65000"/>
                  </a:schemeClr>
                </a:solidFill>
              </a:rPr>
              <a:t>Rhealm</a:t>
            </a:r>
            <a:r>
              <a:rPr lang="en-US" dirty="0">
                <a:solidFill>
                  <a:schemeClr val="tx1">
                    <a:lumMod val="65000"/>
                  </a:schemeClr>
                </a:solidFill>
              </a:rPr>
              <a:t>. http://</a:t>
            </a:r>
            <a:r>
              <a:rPr lang="en-US" dirty="0" err="1">
                <a:solidFill>
                  <a:schemeClr val="tx1">
                    <a:lumMod val="65000"/>
                  </a:schemeClr>
                </a:solidFill>
              </a:rPr>
              <a:t>www.urbanrealm.com</a:t>
            </a:r>
            <a:r>
              <a:rPr lang="en-US" dirty="0">
                <a:solidFill>
                  <a:schemeClr val="tx1">
                    <a:lumMod val="65000"/>
                  </a:schemeClr>
                </a:solidFill>
              </a:rPr>
              <a:t>/news/3210/</a:t>
            </a:r>
            <a:r>
              <a:rPr lang="en-US" dirty="0" err="1">
                <a:solidFill>
                  <a:schemeClr val="tx1">
                    <a:lumMod val="65000"/>
                  </a:schemeClr>
                </a:solidFill>
              </a:rPr>
              <a:t>Motherwell_tower_block_meets_explosive_demise.html</a:t>
            </a:r>
            <a:endParaRPr lang="en-US" dirty="0">
              <a:solidFill>
                <a:schemeClr val="tx1">
                  <a:lumMod val="6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1498629"/>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579088"/>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5363651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B262892"/>
          <p:cNvPicPr>
            <a:picLocks noChangeAspect="1" noChangeArrowheads="1"/>
          </p:cNvPicPr>
          <p:nvPr/>
        </p:nvPicPr>
        <p:blipFill>
          <a:blip r:embed="rId3"/>
          <a:srcRect l="23271" t="9435" r="16101"/>
          <a:stretch>
            <a:fillRect/>
          </a:stretch>
        </p:blipFill>
        <p:spPr bwMode="auto">
          <a:xfrm>
            <a:off x="3022600" y="0"/>
            <a:ext cx="6121400" cy="6858000"/>
          </a:xfrm>
          <a:prstGeom prst="rect">
            <a:avLst/>
          </a:prstGeom>
          <a:noFill/>
          <a:ln w="9525">
            <a:noFill/>
            <a:miter lim="800000"/>
            <a:headEnd/>
            <a:tailEnd/>
          </a:ln>
        </p:spPr>
      </p:pic>
      <p:pic>
        <p:nvPicPr>
          <p:cNvPr id="33795" name="Picture 3" descr="PB262886"/>
          <p:cNvPicPr>
            <a:picLocks noChangeAspect="1" noChangeArrowheads="1"/>
          </p:cNvPicPr>
          <p:nvPr/>
        </p:nvPicPr>
        <p:blipFill>
          <a:blip r:embed="rId4"/>
          <a:srcRect l="21951" r="18294"/>
          <a:stretch>
            <a:fillRect/>
          </a:stretch>
        </p:blipFill>
        <p:spPr bwMode="auto">
          <a:xfrm>
            <a:off x="330200" y="19050"/>
            <a:ext cx="1866900" cy="23431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PB262908"/>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5843" name="Rectangle 3"/>
          <p:cNvSpPr>
            <a:spLocks noChangeArrowheads="1"/>
          </p:cNvSpPr>
          <p:nvPr/>
        </p:nvSpPr>
        <p:spPr bwMode="auto">
          <a:xfrm>
            <a:off x="3810000" y="304800"/>
            <a:ext cx="1752600" cy="1219200"/>
          </a:xfrm>
          <a:prstGeom prst="rect">
            <a:avLst/>
          </a:prstGeom>
          <a:noFill/>
          <a:ln w="28575">
            <a:solidFill>
              <a:srgbClr val="FF0000"/>
            </a:solidFill>
            <a:round/>
            <a:headEnd/>
            <a:tailEnd/>
          </a:ln>
        </p:spPr>
        <p:txBody>
          <a:bodyPr wrap="none" anchor="ctr">
            <a:prstTxWarp prst="textNoShape">
              <a:avLst/>
            </a:prstTxWarp>
          </a:bodyPr>
          <a:lstStyle/>
          <a:p>
            <a:endParaRPr lang="en-US"/>
          </a:p>
        </p:txBody>
      </p:sp>
      <p:sp>
        <p:nvSpPr>
          <p:cNvPr id="35844" name="Text Box 4"/>
          <p:cNvSpPr txBox="1">
            <a:spLocks noChangeArrowheads="1"/>
          </p:cNvSpPr>
          <p:nvPr/>
        </p:nvSpPr>
        <p:spPr bwMode="auto">
          <a:xfrm>
            <a:off x="457200" y="457200"/>
            <a:ext cx="2438400" cy="1920875"/>
          </a:xfrm>
          <a:prstGeom prst="rect">
            <a:avLst/>
          </a:prstGeom>
          <a:noFill/>
          <a:ln w="9525">
            <a:noFill/>
            <a:miter lim="800000"/>
            <a:headEnd/>
            <a:tailEnd/>
          </a:ln>
        </p:spPr>
        <p:txBody>
          <a:bodyPr>
            <a:prstTxWarp prst="textNoShape">
              <a:avLst/>
            </a:prstTxWarp>
            <a:spAutoFit/>
          </a:bodyPr>
          <a:lstStyle/>
          <a:p>
            <a:r>
              <a:rPr lang="en-US" sz="4000">
                <a:solidFill>
                  <a:schemeClr val="bg1"/>
                </a:solidFill>
              </a:rPr>
              <a:t>Modified </a:t>
            </a:r>
          </a:p>
          <a:p>
            <a:r>
              <a:rPr lang="en-US" sz="4000">
                <a:solidFill>
                  <a:schemeClr val="bg1"/>
                </a:solidFill>
              </a:rPr>
              <a:t>search</a:t>
            </a:r>
          </a:p>
          <a:p>
            <a:r>
              <a:rPr lang="en-US" sz="4000">
                <a:solidFill>
                  <a:schemeClr val="bg1"/>
                </a:solidFill>
              </a:rPr>
              <a:t>question</a:t>
            </a:r>
          </a:p>
        </p:txBody>
      </p:sp>
      <p:sp>
        <p:nvSpPr>
          <p:cNvPr id="35845" name="Line 5"/>
          <p:cNvSpPr>
            <a:spLocks noChangeShapeType="1"/>
          </p:cNvSpPr>
          <p:nvPr/>
        </p:nvSpPr>
        <p:spPr bwMode="auto">
          <a:xfrm flipH="1">
            <a:off x="2552700" y="914400"/>
            <a:ext cx="1257300" cy="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PB262920"/>
          <p:cNvPicPr>
            <a:picLocks noChangeAspect="1" noChangeArrowheads="1"/>
          </p:cNvPicPr>
          <p:nvPr/>
        </p:nvPicPr>
        <p:blipFill>
          <a:blip r:embed="rId3"/>
          <a:srcRect l="19473" t="2901" r="15536"/>
          <a:stretch>
            <a:fillRect/>
          </a:stretch>
        </p:blipFill>
        <p:spPr bwMode="auto">
          <a:xfrm>
            <a:off x="3022600" y="0"/>
            <a:ext cx="6121400" cy="6858000"/>
          </a:xfrm>
          <a:prstGeom prst="rect">
            <a:avLst/>
          </a:prstGeom>
          <a:noFill/>
          <a:ln w="9525">
            <a:noFill/>
            <a:miter lim="800000"/>
            <a:headEnd/>
            <a:tailEnd/>
          </a:ln>
        </p:spPr>
      </p:pic>
      <p:pic>
        <p:nvPicPr>
          <p:cNvPr id="37891" name="Picture 4" descr="PB262918"/>
          <p:cNvPicPr>
            <a:picLocks noChangeAspect="1" noChangeArrowheads="1"/>
          </p:cNvPicPr>
          <p:nvPr/>
        </p:nvPicPr>
        <p:blipFill>
          <a:blip r:embed="rId4"/>
          <a:srcRect l="13637" t="12122" r="9091"/>
          <a:stretch>
            <a:fillRect/>
          </a:stretch>
        </p:blipFill>
        <p:spPr bwMode="auto">
          <a:xfrm>
            <a:off x="0" y="0"/>
            <a:ext cx="2895600" cy="2470150"/>
          </a:xfrm>
          <a:prstGeom prst="rect">
            <a:avLst/>
          </a:prstGeom>
          <a:noFill/>
          <a:ln w="9525">
            <a:noFill/>
            <a:miter lim="800000"/>
            <a:headEnd/>
            <a:tailEnd/>
          </a:ln>
        </p:spPr>
      </p:pic>
      <p:sp>
        <p:nvSpPr>
          <p:cNvPr id="37892" name="Text Box 5"/>
          <p:cNvSpPr txBox="1">
            <a:spLocks noChangeArrowheads="1"/>
          </p:cNvSpPr>
          <p:nvPr/>
        </p:nvSpPr>
        <p:spPr bwMode="auto">
          <a:xfrm>
            <a:off x="177800" y="3200400"/>
            <a:ext cx="2524125" cy="946150"/>
          </a:xfrm>
          <a:prstGeom prst="rect">
            <a:avLst/>
          </a:prstGeom>
          <a:noFill/>
          <a:ln w="9525">
            <a:noFill/>
            <a:miter lim="800000"/>
            <a:headEnd/>
            <a:tailEnd/>
          </a:ln>
        </p:spPr>
        <p:txBody>
          <a:bodyPr wrap="none">
            <a:prstTxWarp prst="textNoShape">
              <a:avLst/>
            </a:prstTxWarp>
            <a:spAutoFit/>
          </a:bodyPr>
          <a:lstStyle/>
          <a:p>
            <a:r>
              <a:rPr lang="en-US" sz="2800"/>
              <a:t>Modified</a:t>
            </a:r>
          </a:p>
          <a:p>
            <a:r>
              <a:rPr lang="en-US" sz="2800"/>
              <a:t>Search Question</a:t>
            </a:r>
            <a:endParaRPr lang="en-US"/>
          </a:p>
        </p:txBody>
      </p:sp>
      <p:sp>
        <p:nvSpPr>
          <p:cNvPr id="37893" name="Text Box 6"/>
          <p:cNvSpPr txBox="1">
            <a:spLocks noChangeArrowheads="1"/>
          </p:cNvSpPr>
          <p:nvPr/>
        </p:nvSpPr>
        <p:spPr bwMode="auto">
          <a:xfrm>
            <a:off x="177800" y="4943475"/>
            <a:ext cx="1968500" cy="522288"/>
          </a:xfrm>
          <a:prstGeom prst="rect">
            <a:avLst/>
          </a:prstGeom>
          <a:noFill/>
          <a:ln w="9525">
            <a:noFill/>
            <a:miter lim="800000"/>
            <a:headEnd/>
            <a:tailEnd/>
          </a:ln>
        </p:spPr>
        <p:txBody>
          <a:bodyPr>
            <a:prstTxWarp prst="textNoShape">
              <a:avLst/>
            </a:prstTxWarp>
            <a:spAutoFit/>
          </a:bodyPr>
          <a:lstStyle/>
          <a:p>
            <a:r>
              <a:rPr lang="en-US" sz="2800"/>
              <a:t>Result</a:t>
            </a:r>
            <a:endParaRPr lang="en-US"/>
          </a:p>
        </p:txBody>
      </p:sp>
      <p:sp>
        <p:nvSpPr>
          <p:cNvPr id="37894" name="Line 7"/>
          <p:cNvSpPr>
            <a:spLocks noChangeShapeType="1"/>
          </p:cNvSpPr>
          <p:nvPr/>
        </p:nvSpPr>
        <p:spPr bwMode="auto">
          <a:xfrm flipV="1">
            <a:off x="762000" y="2438400"/>
            <a:ext cx="0" cy="76200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37895" name="Line 8"/>
          <p:cNvSpPr>
            <a:spLocks noChangeShapeType="1"/>
          </p:cNvSpPr>
          <p:nvPr/>
        </p:nvSpPr>
        <p:spPr bwMode="auto">
          <a:xfrm>
            <a:off x="1422400" y="5248275"/>
            <a:ext cx="1600200" cy="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PB262917"/>
          <p:cNvPicPr>
            <a:picLocks noChangeAspect="1" noChangeArrowheads="1"/>
          </p:cNvPicPr>
          <p:nvPr/>
        </p:nvPicPr>
        <p:blipFill>
          <a:blip r:embed="rId3"/>
          <a:srcRect l="17589" r="15730"/>
          <a:stretch>
            <a:fillRect/>
          </a:stretch>
        </p:blipFill>
        <p:spPr bwMode="auto">
          <a:xfrm>
            <a:off x="3022600" y="-26988"/>
            <a:ext cx="6121400" cy="6884988"/>
          </a:xfrm>
          <a:prstGeom prst="rect">
            <a:avLst/>
          </a:prstGeom>
          <a:noFill/>
          <a:ln w="9525">
            <a:noFill/>
            <a:miter lim="800000"/>
            <a:headEnd/>
            <a:tailEnd/>
          </a:ln>
        </p:spPr>
      </p:pic>
      <p:pic>
        <p:nvPicPr>
          <p:cNvPr id="39939" name="Picture 4" descr="PB262918"/>
          <p:cNvPicPr>
            <a:picLocks noChangeAspect="1" noChangeArrowheads="1"/>
          </p:cNvPicPr>
          <p:nvPr/>
        </p:nvPicPr>
        <p:blipFill>
          <a:blip r:embed="rId4"/>
          <a:srcRect l="13637" t="12122" r="9091"/>
          <a:stretch>
            <a:fillRect/>
          </a:stretch>
        </p:blipFill>
        <p:spPr bwMode="auto">
          <a:xfrm>
            <a:off x="0" y="0"/>
            <a:ext cx="2895600" cy="24701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PB262922"/>
          <p:cNvPicPr>
            <a:picLocks noChangeAspect="1" noChangeArrowheads="1"/>
          </p:cNvPicPr>
          <p:nvPr/>
        </p:nvPicPr>
        <p:blipFill>
          <a:blip r:embed="rId3"/>
          <a:srcRect l="18333" t="1646" r="15834"/>
          <a:stretch>
            <a:fillRect/>
          </a:stretch>
        </p:blipFill>
        <p:spPr bwMode="auto">
          <a:xfrm>
            <a:off x="3022600" y="0"/>
            <a:ext cx="6121400" cy="6858000"/>
          </a:xfrm>
          <a:prstGeom prst="rect">
            <a:avLst/>
          </a:prstGeom>
          <a:noFill/>
          <a:ln w="9525">
            <a:noFill/>
            <a:miter lim="800000"/>
            <a:headEnd/>
            <a:tailEnd/>
          </a:ln>
        </p:spPr>
      </p:pic>
      <p:pic>
        <p:nvPicPr>
          <p:cNvPr id="41987" name="Picture 4" descr="PB262918"/>
          <p:cNvPicPr>
            <a:picLocks noChangeAspect="1" noChangeArrowheads="1"/>
          </p:cNvPicPr>
          <p:nvPr/>
        </p:nvPicPr>
        <p:blipFill>
          <a:blip r:embed="rId4"/>
          <a:srcRect l="13637" t="12122" r="9091"/>
          <a:stretch>
            <a:fillRect/>
          </a:stretch>
        </p:blipFill>
        <p:spPr bwMode="auto">
          <a:xfrm>
            <a:off x="0" y="0"/>
            <a:ext cx="2895600" cy="24701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B262924"/>
          <p:cNvPicPr>
            <a:picLocks noChangeAspect="1" noChangeArrowheads="1"/>
          </p:cNvPicPr>
          <p:nvPr/>
        </p:nvPicPr>
        <p:blipFill>
          <a:blip r:embed="rId3"/>
          <a:srcRect l="15834" r="17223"/>
          <a:stretch>
            <a:fillRect/>
          </a:stretch>
        </p:blipFill>
        <p:spPr bwMode="auto">
          <a:xfrm>
            <a:off x="3022600" y="0"/>
            <a:ext cx="6121400" cy="6858000"/>
          </a:xfrm>
          <a:prstGeom prst="rect">
            <a:avLst/>
          </a:prstGeom>
          <a:noFill/>
          <a:ln w="9525">
            <a:noFill/>
            <a:miter lim="800000"/>
            <a:headEnd/>
            <a:tailEnd/>
          </a:ln>
        </p:spPr>
      </p:pic>
      <p:pic>
        <p:nvPicPr>
          <p:cNvPr id="44035" name="Picture 4" descr="PB262918"/>
          <p:cNvPicPr>
            <a:picLocks noChangeAspect="1" noChangeArrowheads="1"/>
          </p:cNvPicPr>
          <p:nvPr/>
        </p:nvPicPr>
        <p:blipFill>
          <a:blip r:embed="rId4"/>
          <a:srcRect l="13637" t="12122" r="9091"/>
          <a:stretch>
            <a:fillRect/>
          </a:stretch>
        </p:blipFill>
        <p:spPr bwMode="auto">
          <a:xfrm>
            <a:off x="0" y="0"/>
            <a:ext cx="2895600" cy="24701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1"/>
          <p:cNvSpPr txBox="1">
            <a:spLocks noChangeArrowheads="1"/>
          </p:cNvSpPr>
          <p:nvPr/>
        </p:nvSpPr>
        <p:spPr bwMode="auto">
          <a:xfrm>
            <a:off x="8591550" y="6286500"/>
            <a:ext cx="298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d</a:t>
            </a:r>
          </a:p>
        </p:txBody>
      </p:sp>
    </p:spTree>
    <p:extLst>
      <p:ext uri="{BB962C8B-B14F-4D97-AF65-F5344CB8AC3E}">
        <p14:creationId xmlns:p14="http://schemas.microsoft.com/office/powerpoint/2010/main" val="257803906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PB262922"/>
          <p:cNvPicPr>
            <a:picLocks noChangeAspect="1" noChangeArrowheads="1"/>
          </p:cNvPicPr>
          <p:nvPr/>
        </p:nvPicPr>
        <p:blipFill>
          <a:blip r:embed="rId3"/>
          <a:srcRect l="18333" t="37975" r="15834"/>
          <a:stretch>
            <a:fillRect/>
          </a:stretch>
        </p:blipFill>
        <p:spPr bwMode="auto">
          <a:xfrm>
            <a:off x="4724400" y="1752600"/>
            <a:ext cx="2819400" cy="1990725"/>
          </a:xfrm>
          <a:prstGeom prst="rect">
            <a:avLst/>
          </a:prstGeom>
          <a:noFill/>
          <a:ln w="9525">
            <a:noFill/>
            <a:miter lim="800000"/>
            <a:headEnd/>
            <a:tailEnd/>
          </a:ln>
        </p:spPr>
      </p:pic>
      <p:pic>
        <p:nvPicPr>
          <p:cNvPr id="46083" name="Picture 5" descr="PB262920"/>
          <p:cNvPicPr>
            <a:picLocks noChangeAspect="1" noChangeArrowheads="1"/>
          </p:cNvPicPr>
          <p:nvPr/>
        </p:nvPicPr>
        <p:blipFill>
          <a:blip r:embed="rId4"/>
          <a:srcRect l="21771" t="48380" r="16138" b="1135"/>
          <a:stretch>
            <a:fillRect/>
          </a:stretch>
        </p:blipFill>
        <p:spPr bwMode="auto">
          <a:xfrm>
            <a:off x="1154113" y="1752600"/>
            <a:ext cx="3265487" cy="1990725"/>
          </a:xfrm>
          <a:prstGeom prst="rect">
            <a:avLst/>
          </a:prstGeom>
          <a:noFill/>
          <a:ln w="9525">
            <a:noFill/>
            <a:miter lim="800000"/>
            <a:headEnd/>
            <a:tailEnd/>
          </a:ln>
        </p:spPr>
      </p:pic>
      <p:sp>
        <p:nvSpPr>
          <p:cNvPr id="46084" name="Rectangle 7"/>
          <p:cNvSpPr>
            <a:spLocks noGrp="1" noChangeArrowheads="1"/>
          </p:cNvSpPr>
          <p:nvPr>
            <p:ph type="title" idx="4294967295"/>
          </p:nvPr>
        </p:nvSpPr>
        <p:spPr>
          <a:xfrm>
            <a:off x="228600" y="4914900"/>
            <a:ext cx="8686800" cy="1143000"/>
          </a:xfrm>
        </p:spPr>
        <p:txBody>
          <a:bodyPr/>
          <a:lstStyle/>
          <a:p>
            <a:r>
              <a:rPr lang="en-US" sz="4000">
                <a:latin typeface="Arial" charset="0"/>
                <a:ea typeface="Arial" charset="0"/>
                <a:cs typeface="Arial" charset="0"/>
              </a:rPr>
              <a:t>Best results</a:t>
            </a:r>
            <a:endParaRPr lang="en-US">
              <a:latin typeface="Arial" charset="0"/>
              <a:ea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B262908"/>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8131" name="Text Box 4"/>
          <p:cNvSpPr txBox="1">
            <a:spLocks noChangeArrowheads="1"/>
          </p:cNvSpPr>
          <p:nvPr/>
        </p:nvSpPr>
        <p:spPr bwMode="auto">
          <a:xfrm>
            <a:off x="228600" y="5867400"/>
            <a:ext cx="4572000" cy="701675"/>
          </a:xfrm>
          <a:prstGeom prst="rect">
            <a:avLst/>
          </a:prstGeom>
          <a:noFill/>
          <a:ln w="9525">
            <a:noFill/>
            <a:miter lim="800000"/>
            <a:headEnd/>
            <a:tailEnd/>
          </a:ln>
        </p:spPr>
        <p:txBody>
          <a:bodyPr>
            <a:prstTxWarp prst="textNoShape">
              <a:avLst/>
            </a:prstTxWarp>
            <a:spAutoFit/>
          </a:bodyPr>
          <a:lstStyle/>
          <a:p>
            <a:r>
              <a:rPr lang="en-US" sz="4000">
                <a:solidFill>
                  <a:schemeClr val="bg1"/>
                </a:solidFill>
              </a:rPr>
              <a:t>Law Book Search</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PB262900"/>
          <p:cNvPicPr>
            <a:picLocks noChangeAspect="1" noChangeArrowheads="1"/>
          </p:cNvPicPr>
          <p:nvPr/>
        </p:nvPicPr>
        <p:blipFill>
          <a:blip r:embed="rId3"/>
          <a:srcRect l="39166" t="35556" r="35834"/>
          <a:stretch>
            <a:fillRect/>
          </a:stretch>
        </p:blipFill>
        <p:spPr bwMode="auto">
          <a:xfrm>
            <a:off x="381000" y="0"/>
            <a:ext cx="1812925" cy="3505200"/>
          </a:xfrm>
          <a:prstGeom prst="rect">
            <a:avLst/>
          </a:prstGeom>
          <a:noFill/>
          <a:ln w="9525">
            <a:noFill/>
            <a:miter lim="800000"/>
            <a:headEnd/>
            <a:tailEnd/>
          </a:ln>
        </p:spPr>
      </p:pic>
      <p:pic>
        <p:nvPicPr>
          <p:cNvPr id="50179" name="Picture 4" descr="PB262902"/>
          <p:cNvPicPr>
            <a:picLocks noChangeAspect="1" noChangeArrowheads="1"/>
          </p:cNvPicPr>
          <p:nvPr/>
        </p:nvPicPr>
        <p:blipFill>
          <a:blip r:embed="rId4"/>
          <a:srcRect l="35201" t="39143" r="31519" b="11066"/>
          <a:stretch>
            <a:fillRect/>
          </a:stretch>
        </p:blipFill>
        <p:spPr bwMode="auto">
          <a:xfrm>
            <a:off x="3032125" y="0"/>
            <a:ext cx="6111875" cy="6858000"/>
          </a:xfrm>
          <a:prstGeom prst="rect">
            <a:avLst/>
          </a:prstGeom>
          <a:noFill/>
          <a:ln w="9525">
            <a:noFill/>
            <a:miter lim="800000"/>
            <a:headEnd/>
            <a:tailEnd/>
          </a:ln>
        </p:spPr>
      </p:pic>
      <p:sp>
        <p:nvSpPr>
          <p:cNvPr id="50180" name="Text Box 5"/>
          <p:cNvSpPr txBox="1">
            <a:spLocks noChangeArrowheads="1"/>
          </p:cNvSpPr>
          <p:nvPr/>
        </p:nvSpPr>
        <p:spPr bwMode="auto">
          <a:xfrm>
            <a:off x="165100" y="3898900"/>
            <a:ext cx="2832100" cy="519113"/>
          </a:xfrm>
          <a:prstGeom prst="rect">
            <a:avLst/>
          </a:prstGeom>
          <a:noFill/>
          <a:ln w="9525">
            <a:noFill/>
            <a:miter lim="800000"/>
            <a:headEnd/>
            <a:tailEnd/>
          </a:ln>
        </p:spPr>
        <p:txBody>
          <a:bodyPr>
            <a:prstTxWarp prst="textNoShape">
              <a:avLst/>
            </a:prstTxWarp>
            <a:spAutoFit/>
          </a:bodyPr>
          <a:lstStyle/>
          <a:p>
            <a:r>
              <a:rPr lang="en-US" sz="2800"/>
              <a:t>Search Question</a:t>
            </a:r>
            <a:endParaRPr lang="en-US"/>
          </a:p>
        </p:txBody>
      </p:sp>
      <p:sp>
        <p:nvSpPr>
          <p:cNvPr id="50181" name="Text Box 6"/>
          <p:cNvSpPr txBox="1">
            <a:spLocks noChangeArrowheads="1"/>
          </p:cNvSpPr>
          <p:nvPr/>
        </p:nvSpPr>
        <p:spPr bwMode="auto">
          <a:xfrm>
            <a:off x="612775" y="4927600"/>
            <a:ext cx="1460500" cy="519113"/>
          </a:xfrm>
          <a:prstGeom prst="rect">
            <a:avLst/>
          </a:prstGeom>
          <a:noFill/>
          <a:ln w="9525">
            <a:noFill/>
            <a:miter lim="800000"/>
            <a:headEnd/>
            <a:tailEnd/>
          </a:ln>
        </p:spPr>
        <p:txBody>
          <a:bodyPr>
            <a:prstTxWarp prst="textNoShape">
              <a:avLst/>
            </a:prstTxWarp>
            <a:spAutoFit/>
          </a:bodyPr>
          <a:lstStyle/>
          <a:p>
            <a:r>
              <a:rPr lang="en-US" sz="2800"/>
              <a:t>Result</a:t>
            </a:r>
            <a:endParaRPr lang="en-US"/>
          </a:p>
        </p:txBody>
      </p:sp>
      <p:sp>
        <p:nvSpPr>
          <p:cNvPr id="50182" name="Line 7"/>
          <p:cNvSpPr>
            <a:spLocks noChangeShapeType="1"/>
          </p:cNvSpPr>
          <p:nvPr/>
        </p:nvSpPr>
        <p:spPr bwMode="auto">
          <a:xfrm flipV="1">
            <a:off x="908050" y="3505200"/>
            <a:ext cx="0" cy="50165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50183" name="Line 8"/>
          <p:cNvSpPr>
            <a:spLocks noChangeShapeType="1"/>
          </p:cNvSpPr>
          <p:nvPr/>
        </p:nvSpPr>
        <p:spPr bwMode="auto">
          <a:xfrm>
            <a:off x="1736725" y="5232400"/>
            <a:ext cx="1295400" cy="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PB262903"/>
          <p:cNvPicPr>
            <a:picLocks noChangeAspect="1" noChangeArrowheads="1"/>
          </p:cNvPicPr>
          <p:nvPr/>
        </p:nvPicPr>
        <p:blipFill>
          <a:blip r:embed="rId3"/>
          <a:srcRect l="30585" t="21053" r="30176" b="12396"/>
          <a:stretch>
            <a:fillRect/>
          </a:stretch>
        </p:blipFill>
        <p:spPr bwMode="auto">
          <a:xfrm>
            <a:off x="2997200" y="0"/>
            <a:ext cx="6146800" cy="6858000"/>
          </a:xfrm>
          <a:prstGeom prst="rect">
            <a:avLst/>
          </a:prstGeom>
          <a:noFill/>
          <a:ln w="9525">
            <a:noFill/>
            <a:miter lim="800000"/>
            <a:headEnd/>
            <a:tailEnd/>
          </a:ln>
        </p:spPr>
      </p:pic>
      <p:pic>
        <p:nvPicPr>
          <p:cNvPr id="52227" name="Picture 2" descr="PB262900"/>
          <p:cNvPicPr>
            <a:picLocks noChangeAspect="1" noChangeArrowheads="1"/>
          </p:cNvPicPr>
          <p:nvPr/>
        </p:nvPicPr>
        <p:blipFill>
          <a:blip r:embed="rId4"/>
          <a:srcRect l="39166" t="35556" r="35834"/>
          <a:stretch>
            <a:fillRect/>
          </a:stretch>
        </p:blipFill>
        <p:spPr bwMode="auto">
          <a:xfrm>
            <a:off x="381000" y="0"/>
            <a:ext cx="1812925" cy="3505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PB262904"/>
          <p:cNvPicPr>
            <a:picLocks noChangeAspect="1" noChangeArrowheads="1"/>
          </p:cNvPicPr>
          <p:nvPr/>
        </p:nvPicPr>
        <p:blipFill>
          <a:blip r:embed="rId3"/>
          <a:srcRect l="27989" t="30498" r="25293"/>
          <a:stretch>
            <a:fillRect/>
          </a:stretch>
        </p:blipFill>
        <p:spPr bwMode="auto">
          <a:xfrm>
            <a:off x="2997200" y="0"/>
            <a:ext cx="6146800" cy="6858000"/>
          </a:xfrm>
          <a:prstGeom prst="rect">
            <a:avLst/>
          </a:prstGeom>
          <a:noFill/>
          <a:ln w="9525">
            <a:noFill/>
            <a:miter lim="800000"/>
            <a:headEnd/>
            <a:tailEnd/>
          </a:ln>
        </p:spPr>
      </p:pic>
      <p:pic>
        <p:nvPicPr>
          <p:cNvPr id="54275" name="Picture 2" descr="PB262900"/>
          <p:cNvPicPr>
            <a:picLocks noChangeAspect="1" noChangeArrowheads="1"/>
          </p:cNvPicPr>
          <p:nvPr/>
        </p:nvPicPr>
        <p:blipFill>
          <a:blip r:embed="rId4"/>
          <a:srcRect l="39166" t="35556" r="35834"/>
          <a:stretch>
            <a:fillRect/>
          </a:stretch>
        </p:blipFill>
        <p:spPr bwMode="auto">
          <a:xfrm>
            <a:off x="381000" y="0"/>
            <a:ext cx="1812925" cy="3505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PB262905"/>
          <p:cNvPicPr>
            <a:picLocks noChangeAspect="1" noChangeArrowheads="1"/>
          </p:cNvPicPr>
          <p:nvPr/>
        </p:nvPicPr>
        <p:blipFill>
          <a:blip r:embed="rId3"/>
          <a:srcRect l="26746" t="25000" r="22839"/>
          <a:stretch>
            <a:fillRect/>
          </a:stretch>
        </p:blipFill>
        <p:spPr bwMode="auto">
          <a:xfrm>
            <a:off x="2997200" y="0"/>
            <a:ext cx="6146800" cy="6858000"/>
          </a:xfrm>
          <a:prstGeom prst="rect">
            <a:avLst/>
          </a:prstGeom>
          <a:noFill/>
          <a:ln w="9525">
            <a:noFill/>
            <a:miter lim="800000"/>
            <a:headEnd/>
            <a:tailEnd/>
          </a:ln>
        </p:spPr>
      </p:pic>
      <p:pic>
        <p:nvPicPr>
          <p:cNvPr id="56323" name="Picture 2" descr="PB262900"/>
          <p:cNvPicPr>
            <a:picLocks noChangeAspect="1" noChangeArrowheads="1"/>
          </p:cNvPicPr>
          <p:nvPr/>
        </p:nvPicPr>
        <p:blipFill>
          <a:blip r:embed="rId4"/>
          <a:srcRect l="39166" t="35556" r="35834"/>
          <a:stretch>
            <a:fillRect/>
          </a:stretch>
        </p:blipFill>
        <p:spPr bwMode="auto">
          <a:xfrm>
            <a:off x="381000" y="0"/>
            <a:ext cx="1812925" cy="3505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PB262907"/>
          <p:cNvPicPr>
            <a:picLocks noChangeAspect="1" noChangeArrowheads="1"/>
          </p:cNvPicPr>
          <p:nvPr/>
        </p:nvPicPr>
        <p:blipFill>
          <a:blip r:embed="rId3"/>
          <a:srcRect l="24821" t="3355"/>
          <a:stretch>
            <a:fillRect/>
          </a:stretch>
        </p:blipFill>
        <p:spPr bwMode="auto">
          <a:xfrm>
            <a:off x="1041400" y="0"/>
            <a:ext cx="7112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PB262900"/>
          <p:cNvPicPr>
            <a:picLocks noChangeAspect="1" noChangeArrowheads="1"/>
          </p:cNvPicPr>
          <p:nvPr/>
        </p:nvPicPr>
        <p:blipFill>
          <a:blip r:embed="rId3"/>
          <a:srcRect l="39166" t="35556" r="35834"/>
          <a:stretch>
            <a:fillRect/>
          </a:stretch>
        </p:blipFill>
        <p:spPr bwMode="auto">
          <a:xfrm>
            <a:off x="381000" y="0"/>
            <a:ext cx="1812925" cy="3505200"/>
          </a:xfrm>
          <a:prstGeom prst="rect">
            <a:avLst/>
          </a:prstGeom>
          <a:noFill/>
          <a:ln w="9525">
            <a:noFill/>
            <a:miter lim="800000"/>
            <a:headEnd/>
            <a:tailEnd/>
          </a:ln>
        </p:spPr>
      </p:pic>
      <p:pic>
        <p:nvPicPr>
          <p:cNvPr id="60419" name="Picture 2" descr="PB262917"/>
          <p:cNvPicPr>
            <a:picLocks noChangeAspect="1" noChangeArrowheads="1"/>
          </p:cNvPicPr>
          <p:nvPr/>
        </p:nvPicPr>
        <p:blipFill>
          <a:blip r:embed="rId4"/>
          <a:srcRect l="17589" r="15730"/>
          <a:stretch>
            <a:fillRect/>
          </a:stretch>
        </p:blipFill>
        <p:spPr bwMode="auto">
          <a:xfrm>
            <a:off x="3022600" y="-26988"/>
            <a:ext cx="6121400" cy="68849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B262916"/>
          <p:cNvPicPr>
            <a:picLocks noChangeAspect="1" noChangeArrowheads="1"/>
          </p:cNvPicPr>
          <p:nvPr/>
        </p:nvPicPr>
        <p:blipFill>
          <a:blip r:embed="rId3"/>
          <a:srcRect l="14197" t="4939" r="11728" b="20982"/>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B262916"/>
          <p:cNvPicPr>
            <a:picLocks noChangeAspect="1" noChangeArrowheads="1"/>
          </p:cNvPicPr>
          <p:nvPr/>
        </p:nvPicPr>
        <p:blipFill>
          <a:blip r:embed="rId3"/>
          <a:srcRect l="4762"/>
          <a:stretch>
            <a:fillRect/>
          </a:stretch>
        </p:blipFill>
        <p:spPr bwMode="auto">
          <a:xfrm>
            <a:off x="0" y="-342900"/>
            <a:ext cx="9144000" cy="72009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928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PB262910"/>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PB262909"/>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8611" name="Line 3"/>
          <p:cNvSpPr>
            <a:spLocks noChangeShapeType="1"/>
          </p:cNvSpPr>
          <p:nvPr/>
        </p:nvSpPr>
        <p:spPr bwMode="auto">
          <a:xfrm>
            <a:off x="3886200" y="5029200"/>
            <a:ext cx="1295400" cy="0"/>
          </a:xfrm>
          <a:prstGeom prst="line">
            <a:avLst/>
          </a:prstGeom>
          <a:noFill/>
          <a:ln w="57150">
            <a:solidFill>
              <a:srgbClr val="FF0000"/>
            </a:solidFill>
            <a:round/>
            <a:headEnd type="triangle" w="med" len="med"/>
            <a:tailEnd type="triangle" w="med" len="me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PB262884"/>
          <p:cNvPicPr>
            <a:picLocks noChangeAspect="1" noChangeArrowheads="1"/>
          </p:cNvPicPr>
          <p:nvPr/>
        </p:nvPicPr>
        <p:blipFill>
          <a:blip r:embed="rId3"/>
          <a:srcRect l="80000" t="14444" r="7500" b="13333"/>
          <a:stretch>
            <a:fillRect/>
          </a:stretch>
        </p:blipFill>
        <p:spPr bwMode="auto">
          <a:xfrm>
            <a:off x="3022600" y="0"/>
            <a:ext cx="1582738" cy="6858000"/>
          </a:xfrm>
          <a:prstGeom prst="rect">
            <a:avLst/>
          </a:prstGeom>
          <a:noFill/>
          <a:ln w="9525">
            <a:noFill/>
            <a:miter lim="800000"/>
            <a:headEnd/>
            <a:tailEnd/>
          </a:ln>
        </p:spPr>
      </p:pic>
      <p:sp>
        <p:nvSpPr>
          <p:cNvPr id="70659" name="Text Box 4"/>
          <p:cNvSpPr txBox="1">
            <a:spLocks noChangeArrowheads="1"/>
          </p:cNvSpPr>
          <p:nvPr/>
        </p:nvSpPr>
        <p:spPr bwMode="auto">
          <a:xfrm>
            <a:off x="431800" y="1981200"/>
            <a:ext cx="1468438" cy="946150"/>
          </a:xfrm>
          <a:prstGeom prst="rect">
            <a:avLst/>
          </a:prstGeom>
          <a:noFill/>
          <a:ln w="9525">
            <a:noFill/>
            <a:miter lim="800000"/>
            <a:headEnd/>
            <a:tailEnd/>
          </a:ln>
        </p:spPr>
        <p:txBody>
          <a:bodyPr wrap="none">
            <a:prstTxWarp prst="textNoShape">
              <a:avLst/>
            </a:prstTxWarp>
            <a:spAutoFit/>
          </a:bodyPr>
          <a:lstStyle/>
          <a:p>
            <a:r>
              <a:rPr lang="en-US" sz="2800"/>
              <a:t>New</a:t>
            </a:r>
          </a:p>
          <a:p>
            <a:r>
              <a:rPr lang="en-US" sz="2800"/>
              <a:t>Question</a:t>
            </a:r>
            <a:endParaRPr lang="en-US"/>
          </a:p>
        </p:txBody>
      </p:sp>
      <p:sp>
        <p:nvSpPr>
          <p:cNvPr id="70660" name="Line 6"/>
          <p:cNvSpPr>
            <a:spLocks noChangeShapeType="1"/>
          </p:cNvSpPr>
          <p:nvPr/>
        </p:nvSpPr>
        <p:spPr bwMode="auto">
          <a:xfrm>
            <a:off x="1955800" y="2743200"/>
            <a:ext cx="1066800" cy="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PB262884"/>
          <p:cNvPicPr>
            <a:picLocks noChangeAspect="1" noChangeArrowheads="1"/>
          </p:cNvPicPr>
          <p:nvPr/>
        </p:nvPicPr>
        <p:blipFill>
          <a:blip r:embed="rId3"/>
          <a:srcRect l="70090" t="45555" r="2390" b="13333"/>
          <a:stretch>
            <a:fillRect/>
          </a:stretch>
        </p:blipFill>
        <p:spPr bwMode="auto">
          <a:xfrm>
            <a:off x="3022600" y="0"/>
            <a:ext cx="6121400" cy="6858000"/>
          </a:xfrm>
          <a:prstGeom prst="rect">
            <a:avLst/>
          </a:prstGeom>
          <a:noFill/>
          <a:ln w="9525">
            <a:noFill/>
            <a:miter lim="800000"/>
            <a:headEnd/>
            <a:tailEnd/>
          </a:ln>
        </p:spPr>
      </p:pic>
      <p:sp>
        <p:nvSpPr>
          <p:cNvPr id="72707" name="Text Box 5"/>
          <p:cNvSpPr txBox="1">
            <a:spLocks noChangeArrowheads="1"/>
          </p:cNvSpPr>
          <p:nvPr/>
        </p:nvSpPr>
        <p:spPr bwMode="auto">
          <a:xfrm>
            <a:off x="990600" y="4908550"/>
            <a:ext cx="1574800" cy="519113"/>
          </a:xfrm>
          <a:prstGeom prst="rect">
            <a:avLst/>
          </a:prstGeom>
          <a:noFill/>
          <a:ln w="9525">
            <a:noFill/>
            <a:miter lim="800000"/>
            <a:headEnd/>
            <a:tailEnd/>
          </a:ln>
        </p:spPr>
        <p:txBody>
          <a:bodyPr>
            <a:prstTxWarp prst="textNoShape">
              <a:avLst/>
            </a:prstTxWarp>
            <a:spAutoFit/>
          </a:bodyPr>
          <a:lstStyle/>
          <a:p>
            <a:r>
              <a:rPr lang="en-US" sz="2800"/>
              <a:t>Result</a:t>
            </a:r>
            <a:endParaRPr lang="en-US"/>
          </a:p>
        </p:txBody>
      </p:sp>
      <p:sp>
        <p:nvSpPr>
          <p:cNvPr id="72708" name="Line 7"/>
          <p:cNvSpPr>
            <a:spLocks noChangeShapeType="1"/>
          </p:cNvSpPr>
          <p:nvPr/>
        </p:nvSpPr>
        <p:spPr bwMode="auto">
          <a:xfrm>
            <a:off x="2133600" y="5137150"/>
            <a:ext cx="889000" cy="0"/>
          </a:xfrm>
          <a:prstGeom prst="line">
            <a:avLst/>
          </a:prstGeom>
          <a:noFill/>
          <a:ln w="9525">
            <a:solidFill>
              <a:srgbClr val="FF0000"/>
            </a:solidFill>
            <a:round/>
            <a:headEnd/>
            <a:tailEn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descr="PB262884"/>
          <p:cNvPicPr>
            <a:picLocks noChangeAspect="1" noChangeArrowheads="1"/>
          </p:cNvPicPr>
          <p:nvPr/>
        </p:nvPicPr>
        <p:blipFill>
          <a:blip r:embed="rId3"/>
          <a:srcRect l="52917" t="35773" r="7500" b="13333"/>
          <a:stretch>
            <a:fillRect/>
          </a:stretch>
        </p:blipFill>
        <p:spPr bwMode="auto">
          <a:xfrm>
            <a:off x="2032000" y="0"/>
            <a:ext cx="7112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PB262884"/>
          <p:cNvPicPr>
            <a:picLocks noChangeAspect="1" noChangeArrowheads="1"/>
          </p:cNvPicPr>
          <p:nvPr/>
        </p:nvPicPr>
        <p:blipFill>
          <a:blip r:embed="rId3"/>
          <a:srcRect l="12337" t="12056" r="3383" b="2673"/>
          <a:stretch>
            <a:fillRect/>
          </a:stretch>
        </p:blipFill>
        <p:spPr bwMode="auto">
          <a:xfrm>
            <a:off x="0" y="-79375"/>
            <a:ext cx="9144000" cy="69373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PB262909"/>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78851" name="Line 3"/>
          <p:cNvSpPr>
            <a:spLocks noChangeShapeType="1"/>
          </p:cNvSpPr>
          <p:nvPr/>
        </p:nvSpPr>
        <p:spPr bwMode="auto">
          <a:xfrm>
            <a:off x="3886200" y="5029200"/>
            <a:ext cx="1295400" cy="0"/>
          </a:xfrm>
          <a:prstGeom prst="line">
            <a:avLst/>
          </a:prstGeom>
          <a:noFill/>
          <a:ln w="57150">
            <a:solidFill>
              <a:srgbClr val="FF0000"/>
            </a:solidFill>
            <a:round/>
            <a:headEnd type="triangle" w="med" len="med"/>
            <a:tailEnd type="triangle" w="med" len="med"/>
          </a:ln>
        </p:spPr>
        <p:txBody>
          <a:bodyPr wrap="none" anchor="ctr">
            <a:prstTxWarp prst="textNoShape">
              <a:avLst/>
            </a:prstTxWarp>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5" descr="PB262927"/>
          <p:cNvPicPr>
            <a:picLocks noChangeAspect="1" noChangeArrowheads="1"/>
          </p:cNvPicPr>
          <p:nvPr/>
        </p:nvPicPr>
        <p:blipFill>
          <a:blip r:embed="rId3"/>
          <a:srcRect l="8955" t="5058" b="3899"/>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06.jpg"/>
          <p:cNvPicPr>
            <a:picLocks noChangeAspect="1"/>
          </p:cNvPicPr>
          <p:nvPr/>
        </p:nvPicPr>
        <p:blipFill rotWithShape="1">
          <a:blip r:embed="rId2">
            <a:extLst>
              <a:ext uri="{28A0092B-C50C-407E-A947-70E740481C1C}">
                <a14:useLocalDpi xmlns:a14="http://schemas.microsoft.com/office/drawing/2010/main" val="0"/>
              </a:ext>
            </a:extLst>
          </a:blip>
          <a:srcRect r="50521"/>
          <a:stretch/>
        </p:blipFill>
        <p:spPr>
          <a:xfrm>
            <a:off x="0" y="0"/>
            <a:ext cx="4524375" cy="6858000"/>
          </a:xfrm>
          <a:prstGeom prst="rect">
            <a:avLst/>
          </a:prstGeom>
        </p:spPr>
      </p:pic>
      <p:pic>
        <p:nvPicPr>
          <p:cNvPr id="8" name="Picture 3" descr="PB262884"/>
          <p:cNvPicPr>
            <a:picLocks noChangeAspect="1" noChangeArrowheads="1"/>
          </p:cNvPicPr>
          <p:nvPr/>
        </p:nvPicPr>
        <p:blipFill>
          <a:blip r:embed="rId3"/>
          <a:srcRect l="54477" t="12056" r="3383" b="2673"/>
          <a:stretch>
            <a:fillRect/>
          </a:stretch>
        </p:blipFill>
        <p:spPr bwMode="auto">
          <a:xfrm>
            <a:off x="4572000" y="-79375"/>
            <a:ext cx="4572000" cy="6937375"/>
          </a:xfrm>
          <a:prstGeom prst="rect">
            <a:avLst/>
          </a:prstGeom>
          <a:noFill/>
          <a:ln w="9525">
            <a:noFill/>
            <a:miter lim="800000"/>
            <a:headEnd/>
            <a:tailEnd/>
          </a:ln>
        </p:spPr>
      </p:pic>
    </p:spTree>
    <p:extLst>
      <p:ext uri="{BB962C8B-B14F-4D97-AF65-F5344CB8AC3E}">
        <p14:creationId xmlns:p14="http://schemas.microsoft.com/office/powerpoint/2010/main" val="109997859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icrophone-at-conference@2.jpg"/>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0" y="0"/>
            <a:ext cx="9144000" cy="5867400"/>
          </a:xfrm>
          <a:prstGeom prst="rect">
            <a:avLst/>
          </a:prstGeom>
        </p:spPr>
      </p:pic>
      <p:sp>
        <p:nvSpPr>
          <p:cNvPr id="101378" name="TextBox 1"/>
          <p:cNvSpPr txBox="1">
            <a:spLocks noChangeArrowheads="1"/>
          </p:cNvSpPr>
          <p:nvPr/>
        </p:nvSpPr>
        <p:spPr bwMode="auto">
          <a:xfrm>
            <a:off x="0" y="537120"/>
            <a:ext cx="9144000" cy="707886"/>
          </a:xfrm>
          <a:prstGeom prst="rect">
            <a:avLst/>
          </a:prstGeom>
          <a:noFill/>
          <a:ln w="9525">
            <a:noFill/>
            <a:miter lim="800000"/>
            <a:headEnd/>
            <a:tailEnd/>
          </a:ln>
        </p:spPr>
        <p:txBody>
          <a:bodyPr wrap="square">
            <a:prstTxWarp prst="textNoShape">
              <a:avLst/>
            </a:prstTxWarp>
            <a:spAutoFit/>
          </a:bodyPr>
          <a:lstStyle/>
          <a:p>
            <a:pPr marL="457200" indent="-457200" algn="ctr">
              <a:buFont typeface="Arial" charset="0"/>
              <a:buNone/>
            </a:pPr>
            <a:r>
              <a:rPr lang="en-US" sz="4000" b="1" dirty="0">
                <a:solidFill>
                  <a:schemeClr val="bg1"/>
                </a:solidFill>
              </a:rPr>
              <a:t>Public </a:t>
            </a:r>
            <a:r>
              <a:rPr lang="en-US" sz="4000" b="1" dirty="0" smtClean="0">
                <a:solidFill>
                  <a:schemeClr val="bg1"/>
                </a:solidFill>
              </a:rPr>
              <a:t>Speaking &amp; David Lee Roth</a:t>
            </a:r>
          </a:p>
        </p:txBody>
      </p:sp>
      <p:sp>
        <p:nvSpPr>
          <p:cNvPr id="4" name="Rectangle 3"/>
          <p:cNvSpPr/>
          <p:nvPr/>
        </p:nvSpPr>
        <p:spPr>
          <a:xfrm>
            <a:off x="0" y="5883701"/>
            <a:ext cx="9144000" cy="646331"/>
          </a:xfrm>
          <a:prstGeom prst="rect">
            <a:avLst/>
          </a:prstGeom>
        </p:spPr>
        <p:txBody>
          <a:bodyPr wrap="square">
            <a:spAutoFit/>
          </a:bodyPr>
          <a:lstStyle/>
          <a:p>
            <a:pPr marL="457200" indent="-457200">
              <a:buFont typeface="Arial" charset="0"/>
              <a:buNone/>
            </a:pPr>
            <a:r>
              <a:rPr lang="en-US" sz="3600" dirty="0"/>
              <a:t>Part </a:t>
            </a:r>
            <a:r>
              <a:rPr lang="en-US" sz="3600" dirty="0" smtClean="0"/>
              <a:t>1 of 3: </a:t>
            </a:r>
            <a:r>
              <a:rPr lang="en-US" sz="3600" dirty="0"/>
              <a:t>Image and Text</a:t>
            </a:r>
          </a:p>
        </p:txBody>
      </p:sp>
      <p:sp>
        <p:nvSpPr>
          <p:cNvPr id="5" name="TextBox 4"/>
          <p:cNvSpPr txBox="1"/>
          <p:nvPr/>
        </p:nvSpPr>
        <p:spPr>
          <a:xfrm>
            <a:off x="0" y="6638899"/>
            <a:ext cx="9144000" cy="369332"/>
          </a:xfrm>
          <a:prstGeom prst="rect">
            <a:avLst/>
          </a:prstGeom>
          <a:noFill/>
        </p:spPr>
        <p:txBody>
          <a:bodyPr wrap="square" rtlCol="0">
            <a:spAutoFit/>
          </a:bodyPr>
          <a:lstStyle/>
          <a:p>
            <a:pPr algn="r"/>
            <a:r>
              <a:rPr lang="en-US" sz="900" dirty="0" smtClean="0">
                <a:solidFill>
                  <a:schemeClr val="tx1">
                    <a:lumMod val="65000"/>
                  </a:schemeClr>
                </a:solidFill>
                <a:latin typeface="Lucida Grande" charset="0"/>
              </a:rPr>
              <a:t>Image source: Swanson Leadership. </a:t>
            </a:r>
            <a:r>
              <a:rPr lang="en-US" sz="900" dirty="0" err="1" smtClean="0">
                <a:solidFill>
                  <a:schemeClr val="tx1">
                    <a:lumMod val="65000"/>
                  </a:schemeClr>
                </a:solidFill>
              </a:rPr>
              <a:t>swansonleadership.com</a:t>
            </a:r>
            <a:endParaRPr lang="en-US" sz="900" dirty="0">
              <a:solidFill>
                <a:schemeClr val="tx1">
                  <a:lumMod val="65000"/>
                </a:schemeClr>
              </a:solidFill>
            </a:endParaRPr>
          </a:p>
          <a:p>
            <a:pPr algn="r"/>
            <a:endParaRPr lang="en-US" sz="900" dirty="0">
              <a:solidFill>
                <a:schemeClr val="tx1">
                  <a:lumMod val="65000"/>
                </a:schemeClr>
              </a:solidFill>
            </a:endParaRPr>
          </a:p>
        </p:txBody>
      </p:sp>
    </p:spTree>
    <p:extLst>
      <p:ext uri="{BB962C8B-B14F-4D97-AF65-F5344CB8AC3E}">
        <p14:creationId xmlns:p14="http://schemas.microsoft.com/office/powerpoint/2010/main" val="38404278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Slide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6387" name="TextBox 1"/>
          <p:cNvSpPr txBox="1">
            <a:spLocks noChangeArrowheads="1"/>
          </p:cNvSpPr>
          <p:nvPr/>
        </p:nvSpPr>
        <p:spPr bwMode="auto">
          <a:xfrm>
            <a:off x="0" y="2322356"/>
            <a:ext cx="9144000" cy="701675"/>
          </a:xfrm>
          <a:prstGeom prst="rect">
            <a:avLst/>
          </a:prstGeom>
          <a:noFill/>
          <a:ln w="9525">
            <a:noFill/>
            <a:miter lim="800000"/>
            <a:headEnd/>
            <a:tailEnd/>
          </a:ln>
        </p:spPr>
        <p:txBody>
          <a:bodyPr>
            <a:prstTxWarp prst="textNoShape">
              <a:avLst/>
            </a:prstTxWarp>
            <a:spAutoFit/>
          </a:bodyPr>
          <a:lstStyle/>
          <a:p>
            <a:pPr marL="457200" indent="-457200" algn="ctr">
              <a:buFont typeface="Arial" charset="0"/>
              <a:buNone/>
            </a:pPr>
            <a:r>
              <a:rPr lang="en-US" sz="4000" dirty="0">
                <a:solidFill>
                  <a:schemeClr val="bg1"/>
                </a:solidFill>
              </a:rPr>
              <a:t>Research Question</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 no na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7015029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47" descr="E:\UMass conference 2002\images\pollutio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0"/>
            <a:ext cx="3429000" cy="2582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88926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55549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6"/>
          <p:cNvSpPr txBox="1">
            <a:spLocks noChangeArrowheads="1"/>
          </p:cNvSpPr>
          <p:nvPr/>
        </p:nvSpPr>
        <p:spPr bwMode="auto">
          <a:xfrm>
            <a:off x="517525" y="547688"/>
            <a:ext cx="8596313" cy="7477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en-US" dirty="0" smtClean="0">
                <a:solidFill>
                  <a:srgbClr val="000000"/>
                </a:solidFill>
                <a:latin typeface="Comic Sans MS" charset="0"/>
              </a:rPr>
              <a:t>Affect on Water Quality</a:t>
            </a:r>
            <a:endParaRPr lang="en-US" dirty="0">
              <a:solidFill>
                <a:srgbClr val="000000"/>
              </a:solidFill>
              <a:latin typeface="Comic Sans MS" charset="0"/>
            </a:endParaRPr>
          </a:p>
        </p:txBody>
      </p:sp>
      <p:sp>
        <p:nvSpPr>
          <p:cNvPr id="4" name="Rectangle 7"/>
          <p:cNvSpPr txBox="1">
            <a:spLocks noChangeArrowheads="1"/>
          </p:cNvSpPr>
          <p:nvPr/>
        </p:nvSpPr>
        <p:spPr bwMode="auto">
          <a:xfrm>
            <a:off x="914400" y="2057400"/>
            <a:ext cx="4038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hangingPunct="1">
              <a:lnSpc>
                <a:spcPct val="90000"/>
              </a:lnSpc>
            </a:pPr>
            <a:r>
              <a:rPr lang="en-US" sz="2400" dirty="0" smtClean="0">
                <a:solidFill>
                  <a:schemeClr val="bg1"/>
                </a:solidFill>
                <a:latin typeface="Comic Sans MS" charset="0"/>
              </a:rPr>
              <a:t>Increased Pollutant Loading</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Sediment</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Oil, grease, lubricants</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Pesticides and nutrients from lawns</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Microorganisms &amp; nutrients from pet waste &amp; failing septic systems</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Road salts</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Heavy metals from roof shingles, etc.</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Thermal pollution from dark impervious surfaces</a:t>
            </a:r>
            <a:endParaRPr lang="en-US" sz="2000" dirty="0">
              <a:solidFill>
                <a:schemeClr val="bg1"/>
              </a:solidFill>
              <a:latin typeface="Comic Sans MS" charset="0"/>
            </a:endParaRPr>
          </a:p>
        </p:txBody>
      </p:sp>
      <p:pic>
        <p:nvPicPr>
          <p:cNvPr id="6" name="Picture 4" descr="P0005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562600" y="2057400"/>
            <a:ext cx="2819400" cy="1981200"/>
          </a:xfrm>
          <a:prstGeom prst="rect">
            <a:avLst/>
          </a:prstGeom>
          <a:ln w="12700">
            <a:solidFill>
              <a:srgbClr val="000000"/>
            </a:solidFill>
            <a:miter lim="800000"/>
            <a:headEnd/>
            <a:tailEnd/>
          </a:ln>
          <a:effectLst>
            <a:outerShdw blurRad="63500" dist="107763" dir="2700000" algn="ctr" rotWithShape="0">
              <a:srgbClr val="808080"/>
            </a:outerShdw>
          </a:effectLst>
        </p:spPr>
      </p:pic>
      <p:pic>
        <p:nvPicPr>
          <p:cNvPr id="7" name="Picture 9" descr="P0006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613400" y="4191000"/>
            <a:ext cx="2641600" cy="1981200"/>
          </a:xfrm>
          <a:prstGeom prst="rect">
            <a:avLst/>
          </a:prstGeom>
          <a:ln w="12700">
            <a:solidFill>
              <a:srgbClr val="000000"/>
            </a:solidFill>
            <a:miter lim="800000"/>
            <a:headEnd/>
            <a:tailEnd/>
          </a:ln>
          <a:effectLst>
            <a:outerShdw blurRad="63500" dist="107763" dir="2700000" algn="ctr" rotWithShape="0">
              <a:srgbClr val="808080"/>
            </a:outerShdw>
          </a:effectLst>
        </p:spPr>
      </p:pic>
      <p:sp>
        <p:nvSpPr>
          <p:cNvPr id="8" name="TextBox 7"/>
          <p:cNvSpPr txBox="1"/>
          <p:nvPr/>
        </p:nvSpPr>
        <p:spPr>
          <a:xfrm>
            <a:off x="0" y="6638899"/>
            <a:ext cx="9144000" cy="230832"/>
          </a:xfrm>
          <a:prstGeom prst="rect">
            <a:avLst/>
          </a:prstGeom>
          <a:noFill/>
        </p:spPr>
        <p:txBody>
          <a:bodyPr wrap="square" rtlCol="0">
            <a:spAutoFit/>
          </a:bodyPr>
          <a:lstStyle/>
          <a:p>
            <a:pPr algn="r"/>
            <a:r>
              <a:rPr lang="en-US" sz="900" dirty="0" smtClean="0">
                <a:solidFill>
                  <a:schemeClr val="tx1">
                    <a:lumMod val="50000"/>
                  </a:schemeClr>
                </a:solidFill>
                <a:latin typeface="Arial"/>
                <a:cs typeface="Arial"/>
              </a:rPr>
              <a:t>Source: City </a:t>
            </a:r>
            <a:r>
              <a:rPr lang="en-US" sz="900" dirty="0">
                <a:solidFill>
                  <a:schemeClr val="tx1">
                    <a:lumMod val="50000"/>
                  </a:schemeClr>
                </a:solidFill>
                <a:latin typeface="Arial"/>
                <a:cs typeface="Arial"/>
              </a:rPr>
              <a:t>of Sapulpa, OK. </a:t>
            </a:r>
            <a:r>
              <a:rPr lang="en-US" sz="900" dirty="0" err="1" smtClean="0">
                <a:solidFill>
                  <a:schemeClr val="tx1">
                    <a:lumMod val="50000"/>
                  </a:schemeClr>
                </a:solidFill>
                <a:latin typeface="Arial"/>
                <a:cs typeface="Arial"/>
              </a:rPr>
              <a:t>cityofsapulpa.net</a:t>
            </a:r>
            <a:endParaRPr lang="en-US" sz="900" dirty="0">
              <a:solidFill>
                <a:schemeClr val="tx1">
                  <a:lumMod val="50000"/>
                </a:schemeClr>
              </a:solidFill>
              <a:latin typeface="Arial"/>
              <a:cs typeface="Arial"/>
            </a:endParaRPr>
          </a:p>
        </p:txBody>
      </p:sp>
    </p:spTree>
    <p:extLst>
      <p:ext uri="{BB962C8B-B14F-4D97-AF65-F5344CB8AC3E}">
        <p14:creationId xmlns:p14="http://schemas.microsoft.com/office/powerpoint/2010/main" val="339243343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953000" y="2895600"/>
            <a:ext cx="3733800" cy="2635250"/>
          </a:xfrm>
          <a:prstGeom prst="rect">
            <a:avLst/>
          </a:prstGeom>
          <a:noFill/>
          <a:ln/>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extBox 3"/>
          <p:cNvSpPr txBox="1"/>
          <p:nvPr/>
        </p:nvSpPr>
        <p:spPr>
          <a:xfrm>
            <a:off x="0" y="6638899"/>
            <a:ext cx="9144000" cy="230832"/>
          </a:xfrm>
          <a:prstGeom prst="rect">
            <a:avLst/>
          </a:prstGeom>
          <a:noFill/>
        </p:spPr>
        <p:txBody>
          <a:bodyPr wrap="square" rtlCol="0">
            <a:spAutoFit/>
          </a:bodyPr>
          <a:lstStyle/>
          <a:p>
            <a:pPr algn="r"/>
            <a:r>
              <a:rPr lang="en-US" sz="900" dirty="0" smtClean="0">
                <a:latin typeface="Arial"/>
                <a:cs typeface="Arial"/>
              </a:rPr>
              <a:t>Source: County of </a:t>
            </a:r>
            <a:r>
              <a:rPr lang="en-US" sz="900" dirty="0">
                <a:latin typeface="Arial"/>
                <a:cs typeface="Arial"/>
              </a:rPr>
              <a:t>San Bernardino. </a:t>
            </a:r>
            <a:r>
              <a:rPr lang="en-US" sz="900" dirty="0" err="1" smtClean="0">
                <a:latin typeface="Arial"/>
                <a:cs typeface="Arial"/>
              </a:rPr>
              <a:t>sbcountystormwater.org</a:t>
            </a:r>
            <a:endParaRPr lang="en-US" sz="900" dirty="0">
              <a:latin typeface="Arial"/>
              <a:cs typeface="Arial"/>
            </a:endParaRPr>
          </a:p>
        </p:txBody>
      </p:sp>
    </p:spTree>
    <p:extLst>
      <p:ext uri="{BB962C8B-B14F-4D97-AF65-F5344CB8AC3E}">
        <p14:creationId xmlns:p14="http://schemas.microsoft.com/office/powerpoint/2010/main" val="248972943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Content Placeholder 6" descr="New storm drai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57200" y="1676400"/>
            <a:ext cx="4038600" cy="3697288"/>
          </a:xfrm>
          <a:prstGeom prst="rect">
            <a:avLst/>
          </a:prstGeom>
          <a:ln>
            <a:solidFill>
              <a:schemeClr val="tx1"/>
            </a:solidFill>
            <a:miter lim="800000"/>
            <a:headEnd/>
            <a:tailEnd/>
          </a:ln>
        </p:spPr>
      </p:pic>
      <p:sp>
        <p:nvSpPr>
          <p:cNvPr id="4" name="TextBox 3"/>
          <p:cNvSpPr txBox="1"/>
          <p:nvPr/>
        </p:nvSpPr>
        <p:spPr>
          <a:xfrm>
            <a:off x="0" y="6638899"/>
            <a:ext cx="9144000" cy="230832"/>
          </a:xfrm>
          <a:prstGeom prst="rect">
            <a:avLst/>
          </a:prstGeom>
          <a:noFill/>
        </p:spPr>
        <p:txBody>
          <a:bodyPr wrap="square" rtlCol="0">
            <a:spAutoFit/>
          </a:bodyPr>
          <a:lstStyle/>
          <a:p>
            <a:pPr algn="r"/>
            <a:r>
              <a:rPr lang="en-US" sz="900" dirty="0" smtClean="0">
                <a:solidFill>
                  <a:srgbClr val="7F7F7F"/>
                </a:solidFill>
                <a:latin typeface="Arial"/>
                <a:cs typeface="Arial"/>
              </a:rPr>
              <a:t>Source: </a:t>
            </a:r>
            <a:r>
              <a:rPr lang="en-US" sz="900" dirty="0" smtClean="0">
                <a:solidFill>
                  <a:srgbClr val="7F7F7F"/>
                </a:solidFill>
              </a:rPr>
              <a:t>Unified </a:t>
            </a:r>
            <a:r>
              <a:rPr lang="en-US" sz="900" dirty="0">
                <a:solidFill>
                  <a:srgbClr val="7F7F7F"/>
                </a:solidFill>
              </a:rPr>
              <a:t>Government of Wyandotte County and Kansas City, </a:t>
            </a:r>
            <a:r>
              <a:rPr lang="en-US" sz="900" dirty="0" smtClean="0">
                <a:solidFill>
                  <a:srgbClr val="7F7F7F"/>
                </a:solidFill>
              </a:rPr>
              <a:t>Kansas. </a:t>
            </a:r>
            <a:r>
              <a:rPr lang="en-US" sz="900" i="1" dirty="0" err="1" smtClean="0">
                <a:solidFill>
                  <a:srgbClr val="7F7F7F"/>
                </a:solidFill>
              </a:rPr>
              <a:t>wycokck.org</a:t>
            </a:r>
            <a:endParaRPr lang="en-US" sz="900" dirty="0">
              <a:solidFill>
                <a:srgbClr val="7F7F7F"/>
              </a:solidFill>
              <a:latin typeface="Arial"/>
              <a:cs typeface="Arial"/>
            </a:endParaRPr>
          </a:p>
        </p:txBody>
      </p:sp>
    </p:spTree>
    <p:extLst>
      <p:ext uri="{BB962C8B-B14F-4D97-AF65-F5344CB8AC3E}">
        <p14:creationId xmlns:p14="http://schemas.microsoft.com/office/powerpoint/2010/main" val="153865384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26280" cy="3394710"/>
          </a:xfrm>
          <a:prstGeom prst="rect">
            <a:avLst/>
          </a:prstGeom>
        </p:spPr>
      </p:pic>
      <p:pic>
        <p:nvPicPr>
          <p:cNvPr id="4" name="Picture 3" descr="Slide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7720" y="0"/>
            <a:ext cx="4526280" cy="3394710"/>
          </a:xfrm>
          <a:prstGeom prst="rect">
            <a:avLst/>
          </a:prstGeom>
        </p:spPr>
      </p:pic>
      <p:pic>
        <p:nvPicPr>
          <p:cNvPr id="6" name="Picture 5" descr="Slide1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63290"/>
            <a:ext cx="4526280" cy="3394710"/>
          </a:xfrm>
          <a:prstGeom prst="rect">
            <a:avLst/>
          </a:prstGeom>
        </p:spPr>
      </p:pic>
      <p:pic>
        <p:nvPicPr>
          <p:cNvPr id="3" name="Picture 2" descr="Slide05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7720" y="3463290"/>
            <a:ext cx="4526280" cy="3394710"/>
          </a:xfrm>
          <a:prstGeom prst="rect">
            <a:avLst/>
          </a:prstGeom>
        </p:spPr>
      </p:pic>
    </p:spTree>
    <p:extLst>
      <p:ext uri="{BB962C8B-B14F-4D97-AF65-F5344CB8AC3E}">
        <p14:creationId xmlns:p14="http://schemas.microsoft.com/office/powerpoint/2010/main" val="330921850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rm dra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507375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Meadowbrook Po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94472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3" descr="Thornton Cree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6225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Slide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7411" name="TextBox 2"/>
          <p:cNvSpPr txBox="1">
            <a:spLocks noChangeArrowheads="1"/>
          </p:cNvSpPr>
          <p:nvPr/>
        </p:nvSpPr>
        <p:spPr bwMode="auto">
          <a:xfrm>
            <a:off x="196536" y="452437"/>
            <a:ext cx="7404100" cy="5386090"/>
          </a:xfrm>
          <a:prstGeom prst="rect">
            <a:avLst/>
          </a:prstGeom>
          <a:noFill/>
          <a:ln w="9525">
            <a:noFill/>
            <a:miter lim="800000"/>
            <a:headEnd/>
            <a:tailEnd/>
          </a:ln>
        </p:spPr>
        <p:txBody>
          <a:bodyPr>
            <a:prstTxWarp prst="textNoShape">
              <a:avLst/>
            </a:prstTxWarp>
            <a:spAutoFit/>
          </a:bodyPr>
          <a:lstStyle/>
          <a:p>
            <a:pPr algn="ctr"/>
            <a:r>
              <a:rPr lang="en-US" sz="4000" dirty="0">
                <a:solidFill>
                  <a:schemeClr val="bg1"/>
                </a:solidFill>
              </a:rPr>
              <a:t>INFORMATION SEARCH PROCESS OF LAWYERS: A CALL FOR ‘JUST FOR ME’ INFORMATION SERVICES </a:t>
            </a:r>
            <a:endParaRPr lang="en-US" sz="4000" dirty="0" smtClean="0">
              <a:solidFill>
                <a:schemeClr val="bg1"/>
              </a:solidFill>
            </a:endParaRPr>
          </a:p>
          <a:p>
            <a:pPr algn="ctr"/>
            <a:endParaRPr lang="en-US" sz="4000" dirty="0" smtClean="0">
              <a:solidFill>
                <a:schemeClr val="bg1"/>
              </a:solidFill>
            </a:endParaRPr>
          </a:p>
          <a:p>
            <a:pPr algn="ctr"/>
            <a:endParaRPr lang="en-US" sz="4000" dirty="0">
              <a:solidFill>
                <a:schemeClr val="bg1"/>
              </a:solidFill>
            </a:endParaRPr>
          </a:p>
          <a:p>
            <a:pPr algn="ctr"/>
            <a:endParaRPr lang="en-US" sz="4000" dirty="0">
              <a:solidFill>
                <a:schemeClr val="bg1"/>
              </a:solidFill>
            </a:endParaRPr>
          </a:p>
          <a:p>
            <a:r>
              <a:rPr lang="en-US" sz="3200" dirty="0" smtClean="0">
                <a:solidFill>
                  <a:schemeClr val="bg1"/>
                </a:solidFill>
              </a:rPr>
              <a:t>by </a:t>
            </a:r>
            <a:r>
              <a:rPr lang="en-US" sz="3200" dirty="0">
                <a:solidFill>
                  <a:schemeClr val="bg1"/>
                </a:solidFill>
              </a:rPr>
              <a:t>C.C. KUHLTHAU </a:t>
            </a:r>
            <a:endParaRPr lang="en-US" sz="3200" dirty="0" smtClean="0">
              <a:solidFill>
                <a:schemeClr val="bg1"/>
              </a:solidFill>
            </a:endParaRPr>
          </a:p>
          <a:p>
            <a:r>
              <a:rPr lang="en-US" sz="3200" dirty="0" smtClean="0">
                <a:solidFill>
                  <a:schemeClr val="bg1"/>
                </a:solidFill>
              </a:rPr>
              <a:t>and </a:t>
            </a:r>
            <a:r>
              <a:rPr lang="en-US" sz="3200" dirty="0">
                <a:solidFill>
                  <a:schemeClr val="bg1"/>
                </a:solidFill>
              </a:rPr>
              <a:t>S.L. TAMA</a:t>
            </a:r>
          </a:p>
        </p:txBody>
      </p:sp>
      <p:pic>
        <p:nvPicPr>
          <p:cNvPr id="2" name="Picture 1"/>
          <p:cNvPicPr>
            <a:picLocks noChangeAspect="1"/>
          </p:cNvPicPr>
          <p:nvPr/>
        </p:nvPicPr>
        <p:blipFill>
          <a:blip r:embed="rId3"/>
          <a:stretch>
            <a:fillRect/>
          </a:stretch>
        </p:blipFill>
        <p:spPr>
          <a:xfrm>
            <a:off x="4094386" y="3194466"/>
            <a:ext cx="4807416" cy="327865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6"/>
          <p:cNvSpPr txBox="1">
            <a:spLocks noChangeArrowheads="1"/>
          </p:cNvSpPr>
          <p:nvPr/>
        </p:nvSpPr>
        <p:spPr bwMode="auto">
          <a:xfrm>
            <a:off x="517525" y="547688"/>
            <a:ext cx="8596313" cy="7477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en-US" dirty="0" smtClean="0">
                <a:solidFill>
                  <a:srgbClr val="000000"/>
                </a:solidFill>
                <a:latin typeface="Comic Sans MS" charset="0"/>
              </a:rPr>
              <a:t>Affect on Water Quality</a:t>
            </a:r>
            <a:endParaRPr lang="en-US" dirty="0">
              <a:solidFill>
                <a:srgbClr val="000000"/>
              </a:solidFill>
              <a:latin typeface="Comic Sans MS" charset="0"/>
            </a:endParaRPr>
          </a:p>
        </p:txBody>
      </p:sp>
      <p:sp>
        <p:nvSpPr>
          <p:cNvPr id="4" name="Rectangle 7"/>
          <p:cNvSpPr txBox="1">
            <a:spLocks noChangeArrowheads="1"/>
          </p:cNvSpPr>
          <p:nvPr/>
        </p:nvSpPr>
        <p:spPr bwMode="auto">
          <a:xfrm>
            <a:off x="914400" y="2057400"/>
            <a:ext cx="4038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hangingPunct="1">
              <a:lnSpc>
                <a:spcPct val="90000"/>
              </a:lnSpc>
            </a:pPr>
            <a:r>
              <a:rPr lang="en-US" sz="2400" dirty="0" smtClean="0">
                <a:solidFill>
                  <a:schemeClr val="bg1"/>
                </a:solidFill>
                <a:latin typeface="Comic Sans MS" charset="0"/>
              </a:rPr>
              <a:t>Increased Pollutant Loading</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Sediment</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Oil, grease, lubricants</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Pesticides and nutrients from lawns</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Microorganisms &amp; nutrients from pet waste &amp; failing septic systems</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Road salts</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Heavy metals from roof shingles, etc.</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Thermal pollution from dark impervious surfaces</a:t>
            </a:r>
            <a:endParaRPr lang="en-US" sz="2000" dirty="0">
              <a:solidFill>
                <a:schemeClr val="bg1"/>
              </a:solidFill>
              <a:latin typeface="Comic Sans MS" charset="0"/>
            </a:endParaRPr>
          </a:p>
        </p:txBody>
      </p:sp>
      <p:pic>
        <p:nvPicPr>
          <p:cNvPr id="6" name="Picture 4" descr="P0005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562600" y="2057400"/>
            <a:ext cx="2819400" cy="1981200"/>
          </a:xfrm>
          <a:prstGeom prst="rect">
            <a:avLst/>
          </a:prstGeom>
          <a:ln w="12700">
            <a:solidFill>
              <a:srgbClr val="000000"/>
            </a:solidFill>
            <a:miter lim="800000"/>
            <a:headEnd/>
            <a:tailEnd/>
          </a:ln>
          <a:effectLst>
            <a:outerShdw blurRad="63500" dist="107763" dir="2700000" algn="ctr" rotWithShape="0">
              <a:srgbClr val="808080"/>
            </a:outerShdw>
          </a:effectLst>
        </p:spPr>
      </p:pic>
      <p:pic>
        <p:nvPicPr>
          <p:cNvPr id="7" name="Picture 9" descr="P0006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613400" y="4191000"/>
            <a:ext cx="2641600" cy="1981200"/>
          </a:xfrm>
          <a:prstGeom prst="rect">
            <a:avLst/>
          </a:prstGeom>
          <a:ln w="12700">
            <a:solidFill>
              <a:srgbClr val="000000"/>
            </a:solidFill>
            <a:miter lim="800000"/>
            <a:headEnd/>
            <a:tailEnd/>
          </a:ln>
          <a:effectLst>
            <a:outerShdw blurRad="63500" dist="107763" dir="2700000" algn="ctr" rotWithShape="0">
              <a:srgbClr val="808080"/>
            </a:outerShdw>
          </a:effectLst>
        </p:spPr>
      </p:pic>
      <p:sp>
        <p:nvSpPr>
          <p:cNvPr id="8" name="TextBox 7"/>
          <p:cNvSpPr txBox="1"/>
          <p:nvPr/>
        </p:nvSpPr>
        <p:spPr>
          <a:xfrm>
            <a:off x="0" y="6638899"/>
            <a:ext cx="9144000" cy="230832"/>
          </a:xfrm>
          <a:prstGeom prst="rect">
            <a:avLst/>
          </a:prstGeom>
          <a:noFill/>
        </p:spPr>
        <p:txBody>
          <a:bodyPr wrap="square" rtlCol="0">
            <a:spAutoFit/>
          </a:bodyPr>
          <a:lstStyle/>
          <a:p>
            <a:pPr algn="r"/>
            <a:r>
              <a:rPr lang="en-US" sz="900" dirty="0">
                <a:solidFill>
                  <a:schemeClr val="tx1">
                    <a:lumMod val="50000"/>
                  </a:schemeClr>
                </a:solidFill>
                <a:latin typeface="Arial"/>
                <a:cs typeface="Arial"/>
              </a:rPr>
              <a:t>Source: City of Sapulpa, OK. </a:t>
            </a:r>
            <a:r>
              <a:rPr lang="en-US" sz="900" dirty="0" err="1">
                <a:solidFill>
                  <a:schemeClr val="tx1">
                    <a:lumMod val="50000"/>
                  </a:schemeClr>
                </a:solidFill>
                <a:latin typeface="Arial"/>
                <a:cs typeface="Arial"/>
              </a:rPr>
              <a:t>cityofsapulpa.net</a:t>
            </a:r>
            <a:endParaRPr lang="en-US" sz="900" dirty="0">
              <a:solidFill>
                <a:schemeClr val="tx1">
                  <a:lumMod val="50000"/>
                </a:schemeClr>
              </a:solidFill>
              <a:latin typeface="Arial"/>
              <a:cs typeface="Arial"/>
            </a:endParaRPr>
          </a:p>
        </p:txBody>
      </p:sp>
    </p:spTree>
    <p:extLst>
      <p:ext uri="{BB962C8B-B14F-4D97-AF65-F5344CB8AC3E}">
        <p14:creationId xmlns:p14="http://schemas.microsoft.com/office/powerpoint/2010/main" val="332441857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of.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8461259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w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231903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3" descr="recipe-4"/>
          <p:cNvPicPr>
            <a:picLocks noChangeAspect="1" noChangeArrowheads="1"/>
          </p:cNvPicPr>
          <p:nvPr/>
        </p:nvPicPr>
        <p:blipFill>
          <a:blip r:embed="rId3">
            <a:extLst>
              <a:ext uri="{28A0092B-C50C-407E-A947-70E740481C1C}">
                <a14:useLocalDpi xmlns:a14="http://schemas.microsoft.com/office/drawing/2010/main" val="0"/>
              </a:ext>
            </a:extLst>
          </a:blip>
          <a:srcRect l="14088" r="63766"/>
          <a:stretch>
            <a:fillRect/>
          </a:stretch>
        </p:blipFill>
        <p:spPr bwMode="auto">
          <a:xfrm>
            <a:off x="4894263" y="-1588"/>
            <a:ext cx="424973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758523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recipe-4"/>
          <p:cNvPicPr>
            <a:picLocks noChangeAspect="1" noChangeArrowheads="1"/>
          </p:cNvPicPr>
          <p:nvPr/>
        </p:nvPicPr>
        <p:blipFill>
          <a:blip r:embed="rId3">
            <a:extLst>
              <a:ext uri="{28A0092B-C50C-407E-A947-70E740481C1C}">
                <a14:useLocalDpi xmlns:a14="http://schemas.microsoft.com/office/drawing/2010/main" val="0"/>
              </a:ext>
            </a:extLst>
          </a:blip>
          <a:srcRect l="14088" r="42506"/>
          <a:stretch>
            <a:fillRect/>
          </a:stretch>
        </p:blipFill>
        <p:spPr bwMode="auto">
          <a:xfrm>
            <a:off x="814388" y="0"/>
            <a:ext cx="83296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599045"/>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recipe-4"/>
          <p:cNvPicPr>
            <a:picLocks noChangeAspect="1" noChangeArrowheads="1"/>
          </p:cNvPicPr>
          <p:nvPr/>
        </p:nvPicPr>
        <p:blipFill>
          <a:blip r:embed="rId3">
            <a:extLst>
              <a:ext uri="{28A0092B-C50C-407E-A947-70E740481C1C}">
                <a14:useLocalDpi xmlns:a14="http://schemas.microsoft.com/office/drawing/2010/main" val="0"/>
              </a:ext>
            </a:extLst>
          </a:blip>
          <a:srcRect l="31023" r="21329"/>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014451"/>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recipe-4"/>
          <p:cNvPicPr>
            <a:picLocks noChangeAspect="1" noChangeArrowheads="1"/>
          </p:cNvPicPr>
          <p:nvPr/>
        </p:nvPicPr>
        <p:blipFill>
          <a:blip r:embed="rId3">
            <a:extLst>
              <a:ext uri="{28A0092B-C50C-407E-A947-70E740481C1C}">
                <a14:useLocalDpi xmlns:a14="http://schemas.microsoft.com/office/drawing/2010/main" val="0"/>
              </a:ext>
            </a:extLst>
          </a:blip>
          <a:srcRect l="52332" r="20"/>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452026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6"/>
          <p:cNvSpPr txBox="1">
            <a:spLocks noChangeArrowheads="1"/>
          </p:cNvSpPr>
          <p:nvPr/>
        </p:nvSpPr>
        <p:spPr bwMode="auto">
          <a:xfrm>
            <a:off x="517525" y="547688"/>
            <a:ext cx="8596313" cy="7477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algn="l" eaLnBrk="1" hangingPunct="1"/>
            <a:r>
              <a:rPr lang="en-US" dirty="0" smtClean="0">
                <a:solidFill>
                  <a:srgbClr val="000000"/>
                </a:solidFill>
                <a:latin typeface="Comic Sans MS" charset="0"/>
              </a:rPr>
              <a:t>Affect on Water Quality</a:t>
            </a:r>
            <a:endParaRPr lang="en-US" dirty="0">
              <a:solidFill>
                <a:srgbClr val="000000"/>
              </a:solidFill>
              <a:latin typeface="Comic Sans MS" charset="0"/>
            </a:endParaRPr>
          </a:p>
        </p:txBody>
      </p:sp>
      <p:sp>
        <p:nvSpPr>
          <p:cNvPr id="4" name="Rectangle 7"/>
          <p:cNvSpPr txBox="1">
            <a:spLocks noChangeArrowheads="1"/>
          </p:cNvSpPr>
          <p:nvPr/>
        </p:nvSpPr>
        <p:spPr bwMode="auto">
          <a:xfrm>
            <a:off x="914400" y="2057400"/>
            <a:ext cx="4038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defTabSz="457200" rtl="0" eaLnBrk="0" fontAlgn="base" hangingPunct="0">
              <a:spcBef>
                <a:spcPct val="20000"/>
              </a:spcBef>
              <a:spcAft>
                <a:spcPct val="0"/>
              </a:spcAft>
              <a:buFont typeface="Arial" charset="0"/>
              <a:buNone/>
              <a:defRPr sz="3200" kern="1200">
                <a:solidFill>
                  <a:schemeClr val="tx1">
                    <a:tint val="75000"/>
                  </a:schemeClr>
                </a:solidFill>
                <a:latin typeface="+mn-lt"/>
                <a:ea typeface="ＭＳ Ｐゴシック" charset="-128"/>
                <a:cs typeface="ＭＳ Ｐゴシック" charset="-128"/>
              </a:defRPr>
            </a:lvl1pPr>
            <a:lvl2pPr marL="457200" indent="0" algn="ctr" defTabSz="457200" rtl="0" eaLnBrk="0" fontAlgn="base" hangingPunct="0">
              <a:spcBef>
                <a:spcPct val="20000"/>
              </a:spcBef>
              <a:spcAft>
                <a:spcPct val="0"/>
              </a:spcAft>
              <a:buFont typeface="Arial" charset="0"/>
              <a:buNone/>
              <a:defRPr sz="2800" kern="1200">
                <a:solidFill>
                  <a:schemeClr val="tx1">
                    <a:tint val="75000"/>
                  </a:schemeClr>
                </a:solidFill>
                <a:latin typeface="+mn-lt"/>
                <a:ea typeface="ＭＳ Ｐゴシック" charset="-128"/>
                <a:cs typeface="+mn-cs"/>
              </a:defRPr>
            </a:lvl2pPr>
            <a:lvl3pPr marL="914400" indent="0" algn="ctr" defTabSz="457200" rtl="0" eaLnBrk="0" fontAlgn="base" hangingPunct="0">
              <a:spcBef>
                <a:spcPct val="20000"/>
              </a:spcBef>
              <a:spcAft>
                <a:spcPct val="0"/>
              </a:spcAft>
              <a:buFont typeface="Arial" charset="0"/>
              <a:buNone/>
              <a:defRPr sz="2400" kern="1200">
                <a:solidFill>
                  <a:schemeClr val="tx1">
                    <a:tint val="75000"/>
                  </a:schemeClr>
                </a:solidFill>
                <a:latin typeface="+mn-lt"/>
                <a:ea typeface="ＭＳ Ｐゴシック" charset="-128"/>
                <a:cs typeface="+mn-cs"/>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ＭＳ Ｐゴシック"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eaLnBrk="1" hangingPunct="1">
              <a:lnSpc>
                <a:spcPct val="90000"/>
              </a:lnSpc>
            </a:pPr>
            <a:r>
              <a:rPr lang="en-US" sz="2400" dirty="0" smtClean="0">
                <a:solidFill>
                  <a:schemeClr val="bg1"/>
                </a:solidFill>
                <a:latin typeface="Comic Sans MS" charset="0"/>
              </a:rPr>
              <a:t>Increased Pollutant Loading</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Sediment</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Oil, grease, lubricants</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Pesticides and nutrients from lawns</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Microorganisms &amp; nutrients from pet waste &amp; failing septic systems</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Road salts</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Heavy metals from roof shingles, etc.</a:t>
            </a:r>
          </a:p>
          <a:p>
            <a:pPr marL="800100" lvl="1" indent="-342900" algn="l" eaLnBrk="1" hangingPunct="1">
              <a:lnSpc>
                <a:spcPct val="90000"/>
              </a:lnSpc>
              <a:buFont typeface="Wingdings" charset="2"/>
              <a:buChar char="§"/>
            </a:pPr>
            <a:r>
              <a:rPr lang="en-US" sz="2000" dirty="0" smtClean="0">
                <a:solidFill>
                  <a:schemeClr val="bg1"/>
                </a:solidFill>
                <a:latin typeface="Comic Sans MS" charset="0"/>
              </a:rPr>
              <a:t>Thermal pollution from dark impervious surfaces</a:t>
            </a:r>
            <a:endParaRPr lang="en-US" sz="2000" dirty="0">
              <a:solidFill>
                <a:schemeClr val="bg1"/>
              </a:solidFill>
              <a:latin typeface="Comic Sans MS" charset="0"/>
            </a:endParaRPr>
          </a:p>
        </p:txBody>
      </p:sp>
      <p:pic>
        <p:nvPicPr>
          <p:cNvPr id="6" name="Picture 4" descr="P0005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562600" y="2057400"/>
            <a:ext cx="2819400" cy="1981200"/>
          </a:xfrm>
          <a:prstGeom prst="rect">
            <a:avLst/>
          </a:prstGeom>
          <a:ln w="12700">
            <a:solidFill>
              <a:srgbClr val="000000"/>
            </a:solidFill>
            <a:miter lim="800000"/>
            <a:headEnd/>
            <a:tailEnd/>
          </a:ln>
          <a:effectLst>
            <a:outerShdw blurRad="63500" dist="107763" dir="2700000" algn="ctr" rotWithShape="0">
              <a:srgbClr val="808080"/>
            </a:outerShdw>
          </a:effectLst>
        </p:spPr>
      </p:pic>
      <p:pic>
        <p:nvPicPr>
          <p:cNvPr id="7" name="Picture 9" descr="P0006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613400" y="4191000"/>
            <a:ext cx="2641600" cy="1981200"/>
          </a:xfrm>
          <a:prstGeom prst="rect">
            <a:avLst/>
          </a:prstGeom>
          <a:ln w="12700">
            <a:solidFill>
              <a:srgbClr val="000000"/>
            </a:solidFill>
            <a:miter lim="800000"/>
            <a:headEnd/>
            <a:tailEnd/>
          </a:ln>
          <a:effectLst>
            <a:outerShdw blurRad="63500" dist="107763" dir="2700000" algn="ctr" rotWithShape="0">
              <a:srgbClr val="808080"/>
            </a:outerShdw>
          </a:effectLst>
        </p:spPr>
      </p:pic>
      <p:sp>
        <p:nvSpPr>
          <p:cNvPr id="2" name="Rectangle 1"/>
          <p:cNvSpPr/>
          <p:nvPr/>
        </p:nvSpPr>
        <p:spPr>
          <a:xfrm>
            <a:off x="4549775" y="0"/>
            <a:ext cx="4594225" cy="685800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2" descr="recipe-4"/>
          <p:cNvPicPr>
            <a:picLocks noChangeAspect="1" noChangeArrowheads="1"/>
          </p:cNvPicPr>
          <p:nvPr/>
        </p:nvPicPr>
        <p:blipFill rotWithShape="1">
          <a:blip r:embed="rId5">
            <a:extLst>
              <a:ext uri="{28A0092B-C50C-407E-A947-70E740481C1C}">
                <a14:useLocalDpi xmlns:a14="http://schemas.microsoft.com/office/drawing/2010/main" val="0"/>
              </a:ext>
            </a:extLst>
          </a:blip>
          <a:srcRect l="70266" r="6158"/>
          <a:stretch/>
        </p:blipFill>
        <p:spPr bwMode="auto">
          <a:xfrm>
            <a:off x="4619625" y="-1588"/>
            <a:ext cx="452437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88117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170054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0898" name="TextBox 3"/>
          <p:cNvSpPr txBox="1">
            <a:spLocks noChangeArrowheads="1"/>
          </p:cNvSpPr>
          <p:nvPr/>
        </p:nvSpPr>
        <p:spPr bwMode="auto">
          <a:xfrm>
            <a:off x="-693738" y="2413000"/>
            <a:ext cx="10058401"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dirty="0" smtClean="0">
                <a:solidFill>
                  <a:schemeClr val="bg1"/>
                </a:solidFill>
                <a:latin typeface="Calibri" charset="0"/>
              </a:rPr>
              <a:t>Please</a:t>
            </a:r>
            <a:endParaRPr lang="en-US" sz="6000" dirty="0">
              <a:solidFill>
                <a:schemeClr val="bg1"/>
              </a:solidFill>
              <a:latin typeface="Calibri" charset="0"/>
            </a:endParaRPr>
          </a:p>
        </p:txBody>
      </p:sp>
    </p:spTree>
    <p:extLst>
      <p:ext uri="{BB962C8B-B14F-4D97-AF65-F5344CB8AC3E}">
        <p14:creationId xmlns:p14="http://schemas.microsoft.com/office/powerpoint/2010/main" val="74682132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Slide1.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8435" name="TextBox 2"/>
          <p:cNvSpPr txBox="1">
            <a:spLocks noChangeArrowheads="1"/>
          </p:cNvSpPr>
          <p:nvPr/>
        </p:nvSpPr>
        <p:spPr bwMode="auto">
          <a:xfrm>
            <a:off x="162054" y="0"/>
            <a:ext cx="5937153" cy="6170920"/>
          </a:xfrm>
          <a:prstGeom prst="rect">
            <a:avLst/>
          </a:prstGeom>
          <a:noFill/>
          <a:ln w="9525">
            <a:noFill/>
            <a:miter lim="800000"/>
            <a:headEnd/>
            <a:tailEnd/>
          </a:ln>
        </p:spPr>
        <p:txBody>
          <a:bodyPr wrap="square">
            <a:prstTxWarp prst="textNoShape">
              <a:avLst/>
            </a:prstTxWarp>
            <a:spAutoFit/>
          </a:bodyPr>
          <a:lstStyle/>
          <a:p>
            <a:pPr algn="ctr"/>
            <a:r>
              <a:rPr lang="en-US" sz="3200" b="1" u="sng" dirty="0">
                <a:solidFill>
                  <a:srgbClr val="000000"/>
                </a:solidFill>
              </a:rPr>
              <a:t>Article Summary</a:t>
            </a:r>
          </a:p>
          <a:p>
            <a:r>
              <a:rPr lang="en-US" sz="2000" dirty="0">
                <a:solidFill>
                  <a:srgbClr val="000000"/>
                </a:solidFill>
              </a:rPr>
              <a:t>Writers compare </a:t>
            </a:r>
            <a:r>
              <a:rPr lang="en-US" sz="2000" dirty="0" smtClean="0">
                <a:solidFill>
                  <a:srgbClr val="000000"/>
                </a:solidFill>
              </a:rPr>
              <a:t>searching for information in an </a:t>
            </a:r>
            <a:r>
              <a:rPr lang="en-US" sz="2000" dirty="0">
                <a:solidFill>
                  <a:srgbClr val="000000"/>
                </a:solidFill>
              </a:rPr>
              <a:t>electronic database to </a:t>
            </a:r>
            <a:r>
              <a:rPr lang="en-US" sz="2000" dirty="0" smtClean="0">
                <a:solidFill>
                  <a:srgbClr val="000000"/>
                </a:solidFill>
              </a:rPr>
              <a:t>searching in a </a:t>
            </a:r>
            <a:r>
              <a:rPr lang="en-US" sz="2000" dirty="0">
                <a:solidFill>
                  <a:srgbClr val="000000"/>
                </a:solidFill>
              </a:rPr>
              <a:t>library of law books</a:t>
            </a:r>
            <a:r>
              <a:rPr lang="en-US" sz="2000" dirty="0" smtClean="0">
                <a:solidFill>
                  <a:srgbClr val="000000"/>
                </a:solidFill>
              </a:rPr>
              <a:t>. Findings </a:t>
            </a:r>
            <a:r>
              <a:rPr lang="en-US" sz="2000" dirty="0">
                <a:solidFill>
                  <a:srgbClr val="000000"/>
                </a:solidFill>
              </a:rPr>
              <a:t>revealed that these lawyers frequently were involved in complex tasks that required a constructive process of interpreting, learning and </a:t>
            </a:r>
            <a:r>
              <a:rPr lang="en-US" sz="2000" dirty="0" smtClean="0">
                <a:solidFill>
                  <a:srgbClr val="000000"/>
                </a:solidFill>
              </a:rPr>
              <a:t>creating. </a:t>
            </a:r>
            <a:endParaRPr lang="en-US" sz="2000" dirty="0">
              <a:solidFill>
                <a:srgbClr val="000000"/>
              </a:solidFill>
            </a:endParaRPr>
          </a:p>
          <a:p>
            <a:endParaRPr lang="en-US" sz="1100" dirty="0">
              <a:solidFill>
                <a:srgbClr val="000000"/>
              </a:solidFill>
            </a:endParaRPr>
          </a:p>
          <a:p>
            <a:r>
              <a:rPr lang="en-US" sz="3200" dirty="0" smtClean="0">
                <a:solidFill>
                  <a:srgbClr val="000000"/>
                </a:solidFill>
              </a:rPr>
              <a:t>				</a:t>
            </a:r>
            <a:r>
              <a:rPr lang="en-US" sz="2000" dirty="0" smtClean="0">
                <a:solidFill>
                  <a:srgbClr val="000000"/>
                </a:solidFill>
              </a:rPr>
              <a:t>Databases results:</a:t>
            </a:r>
          </a:p>
          <a:p>
            <a:r>
              <a:rPr lang="en-US" sz="2000" dirty="0">
                <a:solidFill>
                  <a:srgbClr val="000000"/>
                </a:solidFill>
              </a:rPr>
              <a:t>	</a:t>
            </a:r>
            <a:r>
              <a:rPr lang="en-US" sz="2000" dirty="0" smtClean="0">
                <a:solidFill>
                  <a:srgbClr val="000000"/>
                </a:solidFill>
              </a:rPr>
              <a:t>			Provided </a:t>
            </a:r>
            <a:r>
              <a:rPr lang="en-US" sz="2000" dirty="0">
                <a:solidFill>
                  <a:srgbClr val="000000"/>
                </a:solidFill>
              </a:rPr>
              <a:t>a </a:t>
            </a:r>
            <a:r>
              <a:rPr lang="en-US" sz="2000" dirty="0" smtClean="0">
                <a:solidFill>
                  <a:srgbClr val="000000"/>
                </a:solidFill>
              </a:rPr>
              <a:t>narrow</a:t>
            </a:r>
          </a:p>
          <a:p>
            <a:r>
              <a:rPr lang="en-US" sz="2000" dirty="0">
                <a:solidFill>
                  <a:srgbClr val="000000"/>
                </a:solidFill>
              </a:rPr>
              <a:t>	</a:t>
            </a:r>
            <a:r>
              <a:rPr lang="en-US" sz="2000" dirty="0" smtClean="0">
                <a:solidFill>
                  <a:srgbClr val="000000"/>
                </a:solidFill>
              </a:rPr>
              <a:t>			window </a:t>
            </a:r>
            <a:r>
              <a:rPr lang="en-US" sz="2000" dirty="0">
                <a:solidFill>
                  <a:srgbClr val="000000"/>
                </a:solidFill>
              </a:rPr>
              <a:t>into </a:t>
            </a:r>
            <a:r>
              <a:rPr lang="en-US" sz="2000" dirty="0" smtClean="0">
                <a:solidFill>
                  <a:srgbClr val="000000"/>
                </a:solidFill>
              </a:rPr>
              <a:t>information</a:t>
            </a:r>
          </a:p>
          <a:p>
            <a:r>
              <a:rPr lang="en-US" sz="2000" dirty="0">
                <a:solidFill>
                  <a:srgbClr val="000000"/>
                </a:solidFill>
              </a:rPr>
              <a:t>	</a:t>
            </a:r>
            <a:r>
              <a:rPr lang="en-US" sz="2000" dirty="0" smtClean="0">
                <a:solidFill>
                  <a:srgbClr val="000000"/>
                </a:solidFill>
              </a:rPr>
              <a:t>			Did </a:t>
            </a:r>
            <a:r>
              <a:rPr lang="en-US" sz="2000" dirty="0">
                <a:solidFill>
                  <a:srgbClr val="000000"/>
                </a:solidFill>
              </a:rPr>
              <a:t>not give any context</a:t>
            </a:r>
          </a:p>
          <a:p>
            <a:endParaRPr lang="en-US" sz="2000" dirty="0" smtClean="0">
              <a:solidFill>
                <a:srgbClr val="000000"/>
              </a:solidFill>
            </a:endParaRPr>
          </a:p>
          <a:p>
            <a:r>
              <a:rPr lang="en-US" sz="2000" dirty="0" smtClean="0">
                <a:solidFill>
                  <a:srgbClr val="000000"/>
                </a:solidFill>
              </a:rPr>
              <a:t>	Law book results </a:t>
            </a:r>
            <a:endParaRPr lang="en-US" sz="2000" dirty="0">
              <a:solidFill>
                <a:srgbClr val="000000"/>
              </a:solidFill>
            </a:endParaRPr>
          </a:p>
          <a:p>
            <a:pPr lvl="1">
              <a:buFont typeface="Arial" charset="0"/>
              <a:buChar char="•"/>
            </a:pPr>
            <a:r>
              <a:rPr lang="en-US" sz="2000" dirty="0">
                <a:solidFill>
                  <a:srgbClr val="000000"/>
                </a:solidFill>
              </a:rPr>
              <a:t>Provided context</a:t>
            </a:r>
          </a:p>
          <a:p>
            <a:pPr lvl="1">
              <a:buFont typeface="Arial" charset="0"/>
              <a:buChar char="•"/>
            </a:pPr>
            <a:r>
              <a:rPr lang="en-US" sz="2000" dirty="0">
                <a:solidFill>
                  <a:srgbClr val="000000"/>
                </a:solidFill>
              </a:rPr>
              <a:t>A visual history of the search</a:t>
            </a:r>
          </a:p>
          <a:p>
            <a:pPr lvl="1">
              <a:buFont typeface="Arial" charset="0"/>
              <a:buChar char="•"/>
            </a:pPr>
            <a:r>
              <a:rPr lang="en-US" sz="2000" dirty="0">
                <a:solidFill>
                  <a:srgbClr val="000000"/>
                </a:solidFill>
              </a:rPr>
              <a:t>Possibility of serendipity.</a:t>
            </a:r>
          </a:p>
          <a:p>
            <a:endParaRPr lang="en-US" sz="2000" dirty="0">
              <a:solidFill>
                <a:srgbClr val="000000"/>
              </a:solidFill>
            </a:endParaRPr>
          </a:p>
          <a:p>
            <a:endParaRPr lang="en-US" sz="2000" dirty="0">
              <a:solidFill>
                <a:srgbClr val="000000"/>
              </a:solidFill>
            </a:endParaRPr>
          </a:p>
        </p:txBody>
      </p:sp>
      <p:pic>
        <p:nvPicPr>
          <p:cNvPr id="18436" name="Picture 4"/>
          <p:cNvPicPr>
            <a:picLocks noChangeAspect="1"/>
          </p:cNvPicPr>
          <p:nvPr/>
        </p:nvPicPr>
        <p:blipFill>
          <a:blip r:embed="rId3"/>
          <a:srcRect/>
          <a:stretch>
            <a:fillRect/>
          </a:stretch>
        </p:blipFill>
        <p:spPr bwMode="auto">
          <a:xfrm>
            <a:off x="162054" y="2526940"/>
            <a:ext cx="1465015" cy="1711728"/>
          </a:xfrm>
          <a:prstGeom prst="rect">
            <a:avLst/>
          </a:prstGeom>
          <a:noFill/>
          <a:ln w="9525">
            <a:noFill/>
            <a:miter lim="800000"/>
            <a:headEnd/>
            <a:tailEnd/>
          </a:ln>
        </p:spPr>
      </p:pic>
      <p:sp>
        <p:nvSpPr>
          <p:cNvPr id="2" name="Rectangle 1"/>
          <p:cNvSpPr/>
          <p:nvPr/>
        </p:nvSpPr>
        <p:spPr>
          <a:xfrm>
            <a:off x="4846857" y="4239090"/>
            <a:ext cx="4114800" cy="2246769"/>
          </a:xfrm>
          <a:prstGeom prst="rect">
            <a:avLst/>
          </a:prstGeom>
        </p:spPr>
        <p:txBody>
          <a:bodyPr wrap="square">
            <a:spAutoFit/>
          </a:bodyPr>
          <a:lstStyle/>
          <a:p>
            <a:r>
              <a:rPr lang="en-US" sz="2000" dirty="0">
                <a:solidFill>
                  <a:srgbClr val="000000"/>
                </a:solidFill>
              </a:rPr>
              <a:t>Lawyers preferred printed texts over computer databases primarily because computer databases required well-specified requests and did not offer an option for examining a wide range of information at one time.</a:t>
            </a:r>
          </a:p>
        </p:txBody>
      </p:sp>
      <p:pic>
        <p:nvPicPr>
          <p:cNvPr id="3" name="Picture 2"/>
          <p:cNvPicPr>
            <a:picLocks noChangeAspect="1"/>
          </p:cNvPicPr>
          <p:nvPr/>
        </p:nvPicPr>
        <p:blipFill>
          <a:blip r:embed="rId4"/>
          <a:stretch>
            <a:fillRect/>
          </a:stretch>
        </p:blipFill>
        <p:spPr>
          <a:xfrm>
            <a:off x="5522445" y="1422400"/>
            <a:ext cx="3654257" cy="281626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387" name="TextBox 2"/>
          <p:cNvSpPr txBox="1">
            <a:spLocks noChangeArrowheads="1"/>
          </p:cNvSpPr>
          <p:nvPr/>
        </p:nvSpPr>
        <p:spPr bwMode="auto">
          <a:xfrm>
            <a:off x="-693738" y="2413000"/>
            <a:ext cx="10058401"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dirty="0">
                <a:solidFill>
                  <a:schemeClr val="bg1"/>
                </a:solidFill>
                <a:latin typeface="Calibri" charset="0"/>
              </a:rPr>
              <a:t>a</a:t>
            </a:r>
            <a:r>
              <a:rPr lang="en-US" sz="6000" dirty="0" smtClean="0">
                <a:solidFill>
                  <a:schemeClr val="bg1"/>
                </a:solidFill>
                <a:latin typeface="Calibri" charset="0"/>
              </a:rPr>
              <a:t>void </a:t>
            </a:r>
            <a:endParaRPr lang="en-US" sz="6000" dirty="0">
              <a:solidFill>
                <a:schemeClr val="bg1"/>
              </a:solidFill>
              <a:latin typeface="Calibri" charset="0"/>
            </a:endParaRPr>
          </a:p>
        </p:txBody>
      </p:sp>
    </p:spTree>
    <p:extLst>
      <p:ext uri="{BB962C8B-B14F-4D97-AF65-F5344CB8AC3E}">
        <p14:creationId xmlns:p14="http://schemas.microsoft.com/office/powerpoint/2010/main" val="77236645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lide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9459" name="TextBox 2"/>
          <p:cNvSpPr txBox="1">
            <a:spLocks noChangeArrowheads="1"/>
          </p:cNvSpPr>
          <p:nvPr/>
        </p:nvSpPr>
        <p:spPr bwMode="auto">
          <a:xfrm>
            <a:off x="-693738" y="2413000"/>
            <a:ext cx="10058401"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dirty="0">
                <a:solidFill>
                  <a:schemeClr val="bg1"/>
                </a:solidFill>
                <a:latin typeface="Calibri" charset="0"/>
              </a:rPr>
              <a:t>r</a:t>
            </a:r>
            <a:r>
              <a:rPr lang="en-US" sz="6000" dirty="0" smtClean="0">
                <a:solidFill>
                  <a:schemeClr val="bg1"/>
                </a:solidFill>
                <a:latin typeface="Calibri" charset="0"/>
              </a:rPr>
              <a:t>epetitive,</a:t>
            </a:r>
            <a:endParaRPr lang="en-US" sz="6000" dirty="0">
              <a:solidFill>
                <a:schemeClr val="bg1"/>
              </a:solidFill>
              <a:latin typeface="Calibri" charset="0"/>
            </a:endParaRPr>
          </a:p>
        </p:txBody>
      </p:sp>
    </p:spTree>
    <p:extLst>
      <p:ext uri="{BB962C8B-B14F-4D97-AF65-F5344CB8AC3E}">
        <p14:creationId xmlns:p14="http://schemas.microsoft.com/office/powerpoint/2010/main" val="3321533988"/>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846" b="3815"/>
          <a:stretch/>
        </p:blipFill>
        <p:spPr>
          <a:xfrm>
            <a:off x="0" y="0"/>
            <a:ext cx="9144000" cy="6858000"/>
          </a:xfrm>
          <a:prstGeom prst="rect">
            <a:avLst/>
          </a:prstGeom>
        </p:spPr>
      </p:pic>
      <p:sp>
        <p:nvSpPr>
          <p:cNvPr id="5" name="TextBox 2"/>
          <p:cNvSpPr txBox="1">
            <a:spLocks noChangeArrowheads="1"/>
          </p:cNvSpPr>
          <p:nvPr/>
        </p:nvSpPr>
        <p:spPr bwMode="auto">
          <a:xfrm>
            <a:off x="-693738" y="2413000"/>
            <a:ext cx="10058401"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dirty="0" smtClean="0">
                <a:solidFill>
                  <a:schemeClr val="bg1"/>
                </a:solidFill>
                <a:latin typeface="Calibri" charset="0"/>
              </a:rPr>
              <a:t>busy</a:t>
            </a:r>
            <a:endParaRPr lang="en-US" sz="6000" dirty="0">
              <a:solidFill>
                <a:schemeClr val="bg1"/>
              </a:solidFill>
              <a:latin typeface="Calibri" charset="0"/>
            </a:endParaRPr>
          </a:p>
        </p:txBody>
      </p:sp>
    </p:spTree>
    <p:extLst>
      <p:ext uri="{BB962C8B-B14F-4D97-AF65-F5344CB8AC3E}">
        <p14:creationId xmlns:p14="http://schemas.microsoft.com/office/powerpoint/2010/main" val="297466661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1638" y="-778510"/>
            <a:ext cx="9545638" cy="7636510"/>
          </a:xfrm>
          <a:prstGeom prst="rect">
            <a:avLst/>
          </a:prstGeom>
        </p:spPr>
      </p:pic>
      <p:sp>
        <p:nvSpPr>
          <p:cNvPr id="17411" name="TextBox 3"/>
          <p:cNvSpPr txBox="1">
            <a:spLocks noChangeArrowheads="1"/>
          </p:cNvSpPr>
          <p:nvPr/>
        </p:nvSpPr>
        <p:spPr bwMode="auto">
          <a:xfrm>
            <a:off x="-693738" y="2413000"/>
            <a:ext cx="10058401"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dirty="0">
                <a:solidFill>
                  <a:schemeClr val="bg1"/>
                </a:solidFill>
                <a:latin typeface="Calibri" charset="0"/>
              </a:rPr>
              <a:t>b</a:t>
            </a:r>
            <a:r>
              <a:rPr lang="en-US" sz="6000" dirty="0" smtClean="0">
                <a:solidFill>
                  <a:schemeClr val="bg1"/>
                </a:solidFill>
                <a:latin typeface="Calibri" charset="0"/>
              </a:rPr>
              <a:t>ackgrounds.</a:t>
            </a:r>
            <a:endParaRPr lang="en-US" sz="6000" dirty="0">
              <a:solidFill>
                <a:schemeClr val="bg1"/>
              </a:solidFill>
              <a:latin typeface="Calibri" charset="0"/>
            </a:endParaRPr>
          </a:p>
        </p:txBody>
      </p:sp>
    </p:spTree>
    <p:extLst>
      <p:ext uri="{BB962C8B-B14F-4D97-AF65-F5344CB8AC3E}">
        <p14:creationId xmlns:p14="http://schemas.microsoft.com/office/powerpoint/2010/main" val="1069592095"/>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 y="-158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p:cNvSpPr txBox="1">
            <a:spLocks noChangeArrowheads="1"/>
          </p:cNvSpPr>
          <p:nvPr/>
        </p:nvSpPr>
        <p:spPr bwMode="auto">
          <a:xfrm>
            <a:off x="-693738" y="2413000"/>
            <a:ext cx="10058401"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dirty="0" smtClean="0">
                <a:solidFill>
                  <a:schemeClr val="bg1"/>
                </a:solidFill>
                <a:latin typeface="Calibri" charset="0"/>
              </a:rPr>
              <a:t>Instead,</a:t>
            </a:r>
            <a:endParaRPr lang="en-US" sz="6000" dirty="0">
              <a:solidFill>
                <a:schemeClr val="bg1"/>
              </a:solidFill>
              <a:latin typeface="Calibri" charset="0"/>
            </a:endParaRPr>
          </a:p>
        </p:txBody>
      </p:sp>
    </p:spTree>
    <p:extLst>
      <p:ext uri="{BB962C8B-B14F-4D97-AF65-F5344CB8AC3E}">
        <p14:creationId xmlns:p14="http://schemas.microsoft.com/office/powerpoint/2010/main" val="378605937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 y="-158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2"/>
          <p:cNvSpPr txBox="1">
            <a:spLocks noChangeArrowheads="1"/>
          </p:cNvSpPr>
          <p:nvPr/>
        </p:nvSpPr>
        <p:spPr bwMode="auto">
          <a:xfrm>
            <a:off x="-693738" y="2413000"/>
            <a:ext cx="10058401"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dirty="0">
                <a:solidFill>
                  <a:schemeClr val="bg1"/>
                </a:solidFill>
                <a:latin typeface="Calibri" charset="0"/>
              </a:rPr>
              <a:t>k</a:t>
            </a:r>
            <a:r>
              <a:rPr lang="en-US" sz="6000" dirty="0" smtClean="0">
                <a:solidFill>
                  <a:schemeClr val="bg1"/>
                </a:solidFill>
                <a:latin typeface="Calibri" charset="0"/>
              </a:rPr>
              <a:t>eep</a:t>
            </a:r>
            <a:endParaRPr lang="en-US" sz="6000" dirty="0">
              <a:solidFill>
                <a:schemeClr val="bg1"/>
              </a:solidFill>
              <a:latin typeface="Calibri" charset="0"/>
            </a:endParaRPr>
          </a:p>
        </p:txBody>
      </p:sp>
    </p:spTree>
    <p:extLst>
      <p:ext uri="{BB962C8B-B14F-4D97-AF65-F5344CB8AC3E}">
        <p14:creationId xmlns:p14="http://schemas.microsoft.com/office/powerpoint/2010/main" val="45651874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 y="757"/>
            <a:ext cx="9144000" cy="685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2"/>
          <p:cNvSpPr txBox="1">
            <a:spLocks noChangeArrowheads="1"/>
          </p:cNvSpPr>
          <p:nvPr/>
        </p:nvSpPr>
        <p:spPr bwMode="auto">
          <a:xfrm>
            <a:off x="-693738" y="2413000"/>
            <a:ext cx="100584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dirty="0" smtClean="0">
                <a:solidFill>
                  <a:schemeClr val="bg1"/>
                </a:solidFill>
                <a:latin typeface="Calibri" charset="0"/>
              </a:rPr>
              <a:t>it</a:t>
            </a:r>
            <a:endParaRPr lang="en-US" sz="6000" dirty="0">
              <a:solidFill>
                <a:schemeClr val="bg1"/>
              </a:solidFill>
              <a:latin typeface="Calibri" charset="0"/>
            </a:endParaRPr>
          </a:p>
        </p:txBody>
      </p:sp>
    </p:spTree>
    <p:extLst>
      <p:ext uri="{BB962C8B-B14F-4D97-AF65-F5344CB8AC3E}">
        <p14:creationId xmlns:p14="http://schemas.microsoft.com/office/powerpoint/2010/main" val="217429981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693738" y="2413000"/>
            <a:ext cx="1005840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6000" dirty="0">
                <a:latin typeface="Calibri" charset="0"/>
              </a:rPr>
              <a:t>s</a:t>
            </a:r>
            <a:r>
              <a:rPr lang="en-US" sz="6000" dirty="0" smtClean="0">
                <a:latin typeface="Calibri" charset="0"/>
              </a:rPr>
              <a:t>imple.</a:t>
            </a:r>
            <a:endParaRPr lang="en-US" sz="6000" dirty="0">
              <a:latin typeface="Calibri" charset="0"/>
            </a:endParaRPr>
          </a:p>
        </p:txBody>
      </p:sp>
    </p:spTree>
    <p:extLst>
      <p:ext uri="{BB962C8B-B14F-4D97-AF65-F5344CB8AC3E}">
        <p14:creationId xmlns:p14="http://schemas.microsoft.com/office/powerpoint/2010/main" val="152071663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854412"/>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rm-low dp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858544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r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714500"/>
            <a:ext cx="4572000" cy="3429000"/>
          </a:xfrm>
          <a:prstGeom prst="rect">
            <a:avLst/>
          </a:prstGeom>
        </p:spPr>
      </p:pic>
    </p:spTree>
    <p:extLst>
      <p:ext uri="{BB962C8B-B14F-4D97-AF65-F5344CB8AC3E}">
        <p14:creationId xmlns:p14="http://schemas.microsoft.com/office/powerpoint/2010/main" val="218585441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tor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714500"/>
            <a:ext cx="4572000" cy="3429000"/>
          </a:xfrm>
          <a:prstGeom prst="rect">
            <a:avLst/>
          </a:prstGeom>
        </p:spPr>
      </p:pic>
    </p:spTree>
    <p:extLst>
      <p:ext uri="{BB962C8B-B14F-4D97-AF65-F5344CB8AC3E}">
        <p14:creationId xmlns:p14="http://schemas.microsoft.com/office/powerpoint/2010/main" val="221274384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or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714500"/>
            <a:ext cx="4572000" cy="3429000"/>
          </a:xfrm>
          <a:prstGeom prst="rect">
            <a:avLst/>
          </a:prstGeom>
        </p:spPr>
      </p:pic>
    </p:spTree>
    <p:extLst>
      <p:ext uri="{BB962C8B-B14F-4D97-AF65-F5344CB8AC3E}">
        <p14:creationId xmlns:p14="http://schemas.microsoft.com/office/powerpoint/2010/main" val="428959789"/>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orm drai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8900"/>
            <a:ext cx="4572000" cy="3429000"/>
          </a:xfrm>
          <a:prstGeom prst="rect">
            <a:avLst/>
          </a:prstGeom>
        </p:spPr>
      </p:pic>
      <p:pic>
        <p:nvPicPr>
          <p:cNvPr id="7" name="Picture 2" descr="Meadowbrook Po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2781300"/>
            <a:ext cx="54356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tor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5700" y="266700"/>
            <a:ext cx="3657600" cy="2743200"/>
          </a:xfrm>
          <a:prstGeom prst="rect">
            <a:avLst/>
          </a:prstGeom>
        </p:spPr>
      </p:pic>
    </p:spTree>
    <p:extLst>
      <p:ext uri="{BB962C8B-B14F-4D97-AF65-F5344CB8AC3E}">
        <p14:creationId xmlns:p14="http://schemas.microsoft.com/office/powerpoint/2010/main" val="3915116122"/>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eave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5667667"/>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superman-water@"/>
          <p:cNvPicPr>
            <a:picLocks noChangeAspect="1" noChangeArrowheads="1"/>
          </p:cNvPicPr>
          <p:nvPr/>
        </p:nvPicPr>
        <p:blipFill>
          <a:blip r:embed="rId3">
            <a:extLst>
              <a:ext uri="{28A0092B-C50C-407E-A947-70E740481C1C}">
                <a14:useLocalDpi xmlns:a14="http://schemas.microsoft.com/office/drawing/2010/main" val="0"/>
              </a:ext>
            </a:extLst>
          </a:blip>
          <a:srcRect l="10616" r="2032"/>
          <a:stretch>
            <a:fillRect/>
          </a:stretch>
        </p:blipFill>
        <p:spPr bwMode="auto">
          <a:xfrm>
            <a:off x="2286000"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6791163"/>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079864"/>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8" name="TextBox 1"/>
          <p:cNvSpPr txBox="1">
            <a:spLocks noChangeArrowheads="1"/>
          </p:cNvSpPr>
          <p:nvPr/>
        </p:nvSpPr>
        <p:spPr bwMode="auto">
          <a:xfrm>
            <a:off x="0" y="2495550"/>
            <a:ext cx="9144000" cy="1938338"/>
          </a:xfrm>
          <a:prstGeom prst="rect">
            <a:avLst/>
          </a:prstGeom>
          <a:noFill/>
          <a:ln w="9525">
            <a:noFill/>
            <a:miter lim="800000"/>
            <a:headEnd/>
            <a:tailEnd/>
          </a:ln>
        </p:spPr>
        <p:txBody>
          <a:bodyPr>
            <a:prstTxWarp prst="textNoShape">
              <a:avLst/>
            </a:prstTxWarp>
            <a:spAutoFit/>
          </a:bodyPr>
          <a:lstStyle/>
          <a:p>
            <a:pPr marL="457200" indent="-457200" algn="ctr"/>
            <a:r>
              <a:rPr lang="en-US" sz="4000" dirty="0">
                <a:solidFill>
                  <a:schemeClr val="bg1"/>
                </a:solidFill>
              </a:rPr>
              <a:t>maximum of six words per slide</a:t>
            </a:r>
          </a:p>
          <a:p>
            <a:pPr marL="457200" indent="-457200">
              <a:buFont typeface="Arial" charset="0"/>
              <a:buNone/>
            </a:pPr>
            <a:r>
              <a:rPr lang="en-US" sz="4000" dirty="0">
                <a:solidFill>
                  <a:schemeClr val="bg1"/>
                </a:solidFill>
              </a:rPr>
              <a:t> </a:t>
            </a:r>
          </a:p>
          <a:p>
            <a:pPr marL="457200" indent="-457200">
              <a:buFont typeface="Arial" charset="0"/>
              <a:buNone/>
            </a:pPr>
            <a:r>
              <a:rPr lang="en-US" sz="4000" dirty="0">
                <a:solidFill>
                  <a:schemeClr val="bg1"/>
                </a:solidFill>
              </a:rPr>
              <a:t> </a:t>
            </a:r>
          </a:p>
        </p:txBody>
      </p:sp>
    </p:spTree>
    <p:extLst>
      <p:ext uri="{BB962C8B-B14F-4D97-AF65-F5344CB8AC3E}">
        <p14:creationId xmlns:p14="http://schemas.microsoft.com/office/powerpoint/2010/main" val="1712191997"/>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Box 1"/>
          <p:cNvSpPr txBox="1">
            <a:spLocks noChangeArrowheads="1"/>
          </p:cNvSpPr>
          <p:nvPr/>
        </p:nvSpPr>
        <p:spPr bwMode="auto">
          <a:xfrm>
            <a:off x="0" y="2495550"/>
            <a:ext cx="9144000" cy="1938338"/>
          </a:xfrm>
          <a:prstGeom prst="rect">
            <a:avLst/>
          </a:prstGeom>
          <a:noFill/>
          <a:ln w="9525">
            <a:noFill/>
            <a:miter lim="800000"/>
            <a:headEnd/>
            <a:tailEnd/>
          </a:ln>
        </p:spPr>
        <p:txBody>
          <a:bodyPr>
            <a:prstTxWarp prst="textNoShape">
              <a:avLst/>
            </a:prstTxWarp>
            <a:spAutoFit/>
          </a:bodyPr>
          <a:lstStyle/>
          <a:p>
            <a:pPr marL="457200" indent="-457200" algn="ctr"/>
            <a:r>
              <a:rPr lang="en-US" sz="4000"/>
              <a:t>maximum of six words per slide</a:t>
            </a:r>
          </a:p>
          <a:p>
            <a:pPr marL="457200" indent="-457200">
              <a:buFont typeface="Arial" charset="0"/>
              <a:buNone/>
            </a:pPr>
            <a:r>
              <a:rPr lang="en-US" sz="4000"/>
              <a:t> </a:t>
            </a:r>
          </a:p>
          <a:p>
            <a:pPr marL="457200" indent="-457200">
              <a:buFont typeface="Arial" charset="0"/>
              <a:buNone/>
            </a:pPr>
            <a:r>
              <a:rPr lang="en-US" sz="4000"/>
              <a:t> </a:t>
            </a:r>
          </a:p>
        </p:txBody>
      </p:sp>
    </p:spTree>
    <p:extLst>
      <p:ext uri="{BB962C8B-B14F-4D97-AF65-F5344CB8AC3E}">
        <p14:creationId xmlns:p14="http://schemas.microsoft.com/office/powerpoint/2010/main" val="208539859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558150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PB26291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1507" name="Text Box 3"/>
          <p:cNvSpPr txBox="1">
            <a:spLocks noChangeArrowheads="1"/>
          </p:cNvSpPr>
          <p:nvPr/>
        </p:nvSpPr>
        <p:spPr bwMode="auto">
          <a:xfrm>
            <a:off x="762000" y="2362200"/>
            <a:ext cx="9144000" cy="3749675"/>
          </a:xfrm>
          <a:prstGeom prst="rect">
            <a:avLst/>
          </a:prstGeom>
          <a:noFill/>
          <a:ln w="9525">
            <a:noFill/>
            <a:miter lim="800000"/>
            <a:headEnd/>
            <a:tailEnd/>
          </a:ln>
        </p:spPr>
        <p:txBody>
          <a:bodyPr>
            <a:prstTxWarp prst="textNoShape">
              <a:avLst/>
            </a:prstTxWarp>
            <a:spAutoFit/>
          </a:bodyPr>
          <a:lstStyle/>
          <a:p>
            <a:r>
              <a:rPr lang="en-US" sz="3000">
                <a:solidFill>
                  <a:schemeClr val="bg1"/>
                </a:solidFill>
              </a:rPr>
              <a:t>“Information Search Process of Lawyers: </a:t>
            </a:r>
          </a:p>
          <a:p>
            <a:r>
              <a:rPr lang="en-US" sz="3000">
                <a:solidFill>
                  <a:schemeClr val="bg1"/>
                </a:solidFill>
              </a:rPr>
              <a:t>A Call for ‘Just for Me’ Information Services”</a:t>
            </a:r>
          </a:p>
          <a:p>
            <a:r>
              <a:rPr lang="en-US" sz="3000">
                <a:solidFill>
                  <a:schemeClr val="bg1"/>
                </a:solidFill>
              </a:rPr>
              <a:t>By C.C. Kuhlthau and S.L. Tama (2001)</a:t>
            </a:r>
          </a:p>
          <a:p>
            <a:endParaRPr lang="en-US" sz="3000">
              <a:solidFill>
                <a:schemeClr val="bg1"/>
              </a:solidFill>
            </a:endParaRPr>
          </a:p>
          <a:p>
            <a:endParaRPr lang="en-US" sz="3000">
              <a:solidFill>
                <a:schemeClr val="bg1"/>
              </a:solidFill>
            </a:endParaRPr>
          </a:p>
          <a:p>
            <a:endParaRPr lang="en-US" sz="3000">
              <a:solidFill>
                <a:schemeClr val="bg1"/>
              </a:solidFill>
            </a:endParaRPr>
          </a:p>
          <a:p>
            <a:endParaRPr lang="en-US" sz="3000">
              <a:solidFill>
                <a:schemeClr val="bg1"/>
              </a:solidFill>
            </a:endParaRPr>
          </a:p>
          <a:p>
            <a:endParaRPr lang="en-US" sz="300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164018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2164"/>
          <a:stretch/>
        </p:blipFill>
        <p:spPr>
          <a:xfrm>
            <a:off x="0" y="63500"/>
            <a:ext cx="9144000" cy="6575399"/>
          </a:xfrm>
          <a:prstGeom prst="rect">
            <a:avLst/>
          </a:prstGeom>
        </p:spPr>
      </p:pic>
      <p:sp>
        <p:nvSpPr>
          <p:cNvPr id="5" name="TextBox 4"/>
          <p:cNvSpPr txBox="1"/>
          <p:nvPr/>
        </p:nvSpPr>
        <p:spPr>
          <a:xfrm>
            <a:off x="0" y="6638899"/>
            <a:ext cx="9144000" cy="230832"/>
          </a:xfrm>
          <a:prstGeom prst="rect">
            <a:avLst/>
          </a:prstGeom>
          <a:noFill/>
        </p:spPr>
        <p:txBody>
          <a:bodyPr wrap="square" rtlCol="0">
            <a:spAutoFit/>
          </a:bodyPr>
          <a:lstStyle/>
          <a:p>
            <a:pPr algn="r"/>
            <a:r>
              <a:rPr lang="en-US" sz="900" dirty="0" smtClean="0">
                <a:solidFill>
                  <a:schemeClr val="tx1">
                    <a:lumMod val="65000"/>
                  </a:schemeClr>
                </a:solidFill>
                <a:latin typeface="Lucida Grande" charset="0"/>
              </a:rPr>
              <a:t>Source: Garr Reynolds | </a:t>
            </a:r>
            <a:r>
              <a:rPr lang="en-US" sz="900" dirty="0" err="1" smtClean="0">
                <a:solidFill>
                  <a:schemeClr val="tx1">
                    <a:lumMod val="65000"/>
                  </a:schemeClr>
                </a:solidFill>
              </a:rPr>
              <a:t>www.presentationzen.com</a:t>
            </a:r>
            <a:endParaRPr lang="en-US" sz="900" dirty="0">
              <a:solidFill>
                <a:schemeClr val="tx1">
                  <a:lumMod val="65000"/>
                </a:schemeClr>
              </a:solidFill>
            </a:endParaRPr>
          </a:p>
        </p:txBody>
      </p:sp>
    </p:spTree>
    <p:extLst>
      <p:ext uri="{BB962C8B-B14F-4D97-AF65-F5344CB8AC3E}">
        <p14:creationId xmlns:p14="http://schemas.microsoft.com/office/powerpoint/2010/main" val="150958380"/>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2164"/>
          <a:stretch/>
        </p:blipFill>
        <p:spPr>
          <a:xfrm>
            <a:off x="0" y="63500"/>
            <a:ext cx="9144000" cy="6575399"/>
          </a:xfrm>
          <a:prstGeom prst="rect">
            <a:avLst/>
          </a:prstGeom>
        </p:spPr>
      </p:pic>
      <p:sp>
        <p:nvSpPr>
          <p:cNvPr id="6" name="TextBox 5"/>
          <p:cNvSpPr txBox="1"/>
          <p:nvPr/>
        </p:nvSpPr>
        <p:spPr>
          <a:xfrm>
            <a:off x="0" y="6638899"/>
            <a:ext cx="9144000" cy="230832"/>
          </a:xfrm>
          <a:prstGeom prst="rect">
            <a:avLst/>
          </a:prstGeom>
          <a:noFill/>
        </p:spPr>
        <p:txBody>
          <a:bodyPr wrap="square" rtlCol="0">
            <a:spAutoFit/>
          </a:bodyPr>
          <a:lstStyle/>
          <a:p>
            <a:pPr algn="r"/>
            <a:r>
              <a:rPr lang="en-US" sz="900" dirty="0" smtClean="0">
                <a:solidFill>
                  <a:schemeClr val="tx1">
                    <a:lumMod val="65000"/>
                  </a:schemeClr>
                </a:solidFill>
                <a:latin typeface="Lucida Grande" charset="0"/>
              </a:rPr>
              <a:t>Source: Garr Reynolds | </a:t>
            </a:r>
            <a:r>
              <a:rPr lang="en-US" sz="900" dirty="0" err="1" smtClean="0">
                <a:solidFill>
                  <a:schemeClr val="tx1">
                    <a:lumMod val="65000"/>
                  </a:schemeClr>
                </a:solidFill>
              </a:rPr>
              <a:t>www.presentationzen.com</a:t>
            </a:r>
            <a:endParaRPr lang="en-US" sz="900" dirty="0">
              <a:solidFill>
                <a:schemeClr val="tx1">
                  <a:lumMod val="65000"/>
                </a:schemeClr>
              </a:solidFill>
            </a:endParaRPr>
          </a:p>
        </p:txBody>
      </p:sp>
    </p:spTree>
    <p:extLst>
      <p:ext uri="{BB962C8B-B14F-4D97-AF65-F5344CB8AC3E}">
        <p14:creationId xmlns:p14="http://schemas.microsoft.com/office/powerpoint/2010/main" val="255283935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52399"/>
            <a:ext cx="9144000" cy="6286500"/>
          </a:xfrm>
          <a:prstGeom prst="rect">
            <a:avLst/>
          </a:prstGeom>
        </p:spPr>
      </p:pic>
      <p:sp>
        <p:nvSpPr>
          <p:cNvPr id="6" name="TextBox 5"/>
          <p:cNvSpPr txBox="1"/>
          <p:nvPr/>
        </p:nvSpPr>
        <p:spPr>
          <a:xfrm>
            <a:off x="0" y="6638899"/>
            <a:ext cx="9144000" cy="230832"/>
          </a:xfrm>
          <a:prstGeom prst="rect">
            <a:avLst/>
          </a:prstGeom>
          <a:noFill/>
        </p:spPr>
        <p:txBody>
          <a:bodyPr wrap="square" rtlCol="0">
            <a:spAutoFit/>
          </a:bodyPr>
          <a:lstStyle/>
          <a:p>
            <a:pPr algn="r"/>
            <a:r>
              <a:rPr lang="en-US" sz="900" dirty="0" smtClean="0">
                <a:solidFill>
                  <a:schemeClr val="tx1">
                    <a:lumMod val="65000"/>
                  </a:schemeClr>
                </a:solidFill>
                <a:latin typeface="Lucida Grande" charset="0"/>
              </a:rPr>
              <a:t>Source: Garr Reynolds | </a:t>
            </a:r>
            <a:r>
              <a:rPr lang="en-US" sz="900" dirty="0" err="1" smtClean="0">
                <a:solidFill>
                  <a:schemeClr val="tx1">
                    <a:lumMod val="65000"/>
                  </a:schemeClr>
                </a:solidFill>
              </a:rPr>
              <a:t>www.presentationzen.com</a:t>
            </a:r>
            <a:endParaRPr lang="en-US" sz="900" dirty="0">
              <a:solidFill>
                <a:schemeClr val="tx1">
                  <a:lumMod val="65000"/>
                </a:schemeClr>
              </a:solidFill>
            </a:endParaRPr>
          </a:p>
        </p:txBody>
      </p:sp>
    </p:spTree>
    <p:extLst>
      <p:ext uri="{BB962C8B-B14F-4D97-AF65-F5344CB8AC3E}">
        <p14:creationId xmlns:p14="http://schemas.microsoft.com/office/powerpoint/2010/main" val="1797757562"/>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804904"/>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right_design_overview_big.jpg"/>
          <p:cNvPicPr>
            <a:picLocks noChangeAspect="1"/>
          </p:cNvPicPr>
          <p:nvPr/>
        </p:nvPicPr>
        <p:blipFill rotWithShape="1">
          <a:blip r:embed="rId3">
            <a:extLst>
              <a:ext uri="{28A0092B-C50C-407E-A947-70E740481C1C}">
                <a14:useLocalDpi xmlns:a14="http://schemas.microsoft.com/office/drawing/2010/main" val="0"/>
              </a:ext>
            </a:extLst>
          </a:blip>
          <a:srcRect b="14445"/>
          <a:stretch/>
        </p:blipFill>
        <p:spPr>
          <a:xfrm>
            <a:off x="0" y="0"/>
            <a:ext cx="9144000" cy="5867400"/>
          </a:xfrm>
          <a:prstGeom prst="rect">
            <a:avLst/>
          </a:prstGeom>
        </p:spPr>
      </p:pic>
      <p:sp>
        <p:nvSpPr>
          <p:cNvPr id="4" name="TextBox 3"/>
          <p:cNvSpPr txBox="1"/>
          <p:nvPr/>
        </p:nvSpPr>
        <p:spPr>
          <a:xfrm>
            <a:off x="0" y="5867400"/>
            <a:ext cx="9144000" cy="646331"/>
          </a:xfrm>
          <a:prstGeom prst="rect">
            <a:avLst/>
          </a:prstGeom>
          <a:noFill/>
        </p:spPr>
        <p:txBody>
          <a:bodyPr wrap="square" rtlCol="0">
            <a:spAutoFit/>
          </a:bodyPr>
          <a:lstStyle/>
          <a:p>
            <a:r>
              <a:rPr lang="en-US" sz="3600" dirty="0" smtClean="0"/>
              <a:t>2. Simplify</a:t>
            </a:r>
            <a:endParaRPr lang="en-US" sz="3600" dirty="0"/>
          </a:p>
        </p:txBody>
      </p:sp>
    </p:spTree>
    <p:extLst>
      <p:ext uri="{BB962C8B-B14F-4D97-AF65-F5344CB8AC3E}">
        <p14:creationId xmlns:p14="http://schemas.microsoft.com/office/powerpoint/2010/main" val="26429242"/>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atment_plant-1.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53959912"/>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atment_Plant2-1.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0799601"/>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atment_Plant2-2.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8475101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atment_Plant2-3.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6446379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B26291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3555" name="Text Box 3"/>
          <p:cNvSpPr txBox="1">
            <a:spLocks noChangeArrowheads="1"/>
          </p:cNvSpPr>
          <p:nvPr/>
        </p:nvSpPr>
        <p:spPr bwMode="auto">
          <a:xfrm>
            <a:off x="0" y="2667000"/>
            <a:ext cx="9144000" cy="1311275"/>
          </a:xfrm>
          <a:prstGeom prst="rect">
            <a:avLst/>
          </a:prstGeom>
          <a:noFill/>
          <a:ln w="9525">
            <a:noFill/>
            <a:miter lim="800000"/>
            <a:headEnd/>
            <a:tailEnd/>
          </a:ln>
        </p:spPr>
        <p:txBody>
          <a:bodyPr>
            <a:prstTxWarp prst="textNoShape">
              <a:avLst/>
            </a:prstTxWarp>
            <a:spAutoFit/>
          </a:bodyPr>
          <a:lstStyle/>
          <a:p>
            <a:pPr algn="ctr"/>
            <a:r>
              <a:rPr lang="en-US" sz="4000">
                <a:solidFill>
                  <a:schemeClr val="bg1"/>
                </a:solidFill>
              </a:rPr>
              <a:t>Information Search</a:t>
            </a:r>
          </a:p>
          <a:p>
            <a:pPr algn="ctr"/>
            <a:r>
              <a:rPr lang="en-US" sz="4000">
                <a:solidFill>
                  <a:schemeClr val="bg1"/>
                </a:solidFill>
              </a:rPr>
              <a:t>Database vs. Law Books</a:t>
            </a: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atment_Plant2-4.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04418701"/>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atment_Plant2-5.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4750408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atment_Plant2-6.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7220864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atment_Plant2-7.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8979389"/>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atment_Plant2-8.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7960086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atment_Plant2-9.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27853065"/>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atment_Plant2-10.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41378334"/>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atment_Plant2-11.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24559847"/>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atment_Plant2-12.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63765669"/>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eatment_Plant2-13.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4429823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7332</TotalTime>
  <Words>1263</Words>
  <Application>Microsoft Macintosh PowerPoint</Application>
  <PresentationFormat>On-screen Show (4:3)</PresentationFormat>
  <Paragraphs>210</Paragraphs>
  <Slides>139</Slides>
  <Notes>94</Notes>
  <HiddenSlides>0</HiddenSlides>
  <MMClips>0</MMClips>
  <ScaleCrop>false</ScaleCrop>
  <HeadingPairs>
    <vt:vector size="4" baseType="variant">
      <vt:variant>
        <vt:lpstr>Theme</vt:lpstr>
      </vt:variant>
      <vt:variant>
        <vt:i4>1</vt:i4>
      </vt:variant>
      <vt:variant>
        <vt:lpstr>Slide Titles</vt:lpstr>
      </vt:variant>
      <vt:variant>
        <vt:i4>139</vt:i4>
      </vt:variant>
    </vt:vector>
  </HeadingPairs>
  <TitlesOfParts>
    <vt:vector size="1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Best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Stokley Towles</dc:creator>
  <cp:lastModifiedBy>Stokley Towles</cp:lastModifiedBy>
  <cp:revision>169</cp:revision>
  <dcterms:created xsi:type="dcterms:W3CDTF">2013-09-01T22:36:02Z</dcterms:created>
  <dcterms:modified xsi:type="dcterms:W3CDTF">2015-06-12T21:15:54Z</dcterms:modified>
</cp:coreProperties>
</file>