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346" r:id="rId2"/>
    <p:sldId id="369" r:id="rId3"/>
    <p:sldId id="401" r:id="rId4"/>
    <p:sldId id="402" r:id="rId5"/>
    <p:sldId id="404" r:id="rId6"/>
    <p:sldId id="405" r:id="rId7"/>
    <p:sldId id="326" r:id="rId8"/>
    <p:sldId id="386" r:id="rId9"/>
    <p:sldId id="389" r:id="rId10"/>
    <p:sldId id="393" r:id="rId11"/>
    <p:sldId id="385" r:id="rId12"/>
    <p:sldId id="396" r:id="rId13"/>
    <p:sldId id="397" r:id="rId14"/>
    <p:sldId id="398" r:id="rId15"/>
    <p:sldId id="384" r:id="rId16"/>
    <p:sldId id="406" r:id="rId17"/>
    <p:sldId id="387" r:id="rId18"/>
    <p:sldId id="388" r:id="rId19"/>
    <p:sldId id="391" r:id="rId20"/>
    <p:sldId id="394" r:id="rId21"/>
    <p:sldId id="390" r:id="rId22"/>
    <p:sldId id="392" r:id="rId23"/>
    <p:sldId id="395" r:id="rId24"/>
    <p:sldId id="399" r:id="rId25"/>
    <p:sldId id="400" r:id="rId26"/>
    <p:sldId id="353" r:id="rId27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A46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073A0DAA-6AF3-43AB-8588-CEC1D06C72B9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510" autoAdjust="0"/>
    <p:restoredTop sz="96081" autoAdjust="0"/>
  </p:normalViewPr>
  <p:slideViewPr>
    <p:cSldViewPr snapToGrid="0">
      <p:cViewPr varScale="1">
        <p:scale>
          <a:sx n="78" d="100"/>
          <a:sy n="78" d="100"/>
        </p:scale>
        <p:origin x="734" y="34"/>
      </p:cViewPr>
      <p:guideLst>
        <p:guide orient="horz" pos="2136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47" d="100"/>
          <a:sy n="47" d="100"/>
        </p:scale>
        <p:origin x="2146" y="5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ZA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F1077DB-935E-4A0A-947A-D283B9F9F452}" type="datetimeFigureOut">
              <a:rPr lang="en-ZA" smtClean="0"/>
              <a:t>2020/11/16</a:t>
            </a:fld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Z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82C0B10-7CAE-41E4-AB02-7E8B1FF2B898}" type="slidenum">
              <a:rPr lang="en-ZA" smtClean="0"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ZA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D9EC30E-1A71-4188-9BE7-E2A64929A436}" type="datetimeFigureOut">
              <a:rPr lang="en-ZA" smtClean="0"/>
              <a:t>2020/11/16</a:t>
            </a:fld>
            <a:endParaRPr lang="en-ZA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ZA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Z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530193B-564F-4854-8A52-728F3FB19C85}" type="slidenum">
              <a:rPr lang="en-ZA" smtClean="0"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603816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193B-564F-4854-8A52-728F3FB19C85}" type="slidenum">
              <a:rPr lang="en-ZA" smtClean="0"/>
              <a:t>1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2714097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193B-564F-4854-8A52-728F3FB19C85}" type="slidenum">
              <a:rPr lang="en-ZA" smtClean="0"/>
              <a:t>10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2068984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193B-564F-4854-8A52-728F3FB19C85}" type="slidenum">
              <a:rPr lang="en-ZA" smtClean="0"/>
              <a:t>11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9053619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193B-564F-4854-8A52-728F3FB19C85}" type="slidenum">
              <a:rPr lang="en-ZA" smtClean="0"/>
              <a:t>12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1646837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193B-564F-4854-8A52-728F3FB19C85}" type="slidenum">
              <a:rPr lang="en-ZA" smtClean="0"/>
              <a:t>13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7600605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193B-564F-4854-8A52-728F3FB19C85}" type="slidenum">
              <a:rPr lang="en-ZA" smtClean="0"/>
              <a:t>14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884686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193B-564F-4854-8A52-728F3FB19C85}" type="slidenum">
              <a:rPr lang="en-ZA" smtClean="0"/>
              <a:t>15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4273385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193B-564F-4854-8A52-728F3FB19C85}" type="slidenum">
              <a:rPr lang="en-ZA" smtClean="0"/>
              <a:t>16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8993774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193B-564F-4854-8A52-728F3FB19C85}" type="slidenum">
              <a:rPr lang="en-ZA" smtClean="0"/>
              <a:t>17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0236950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193B-564F-4854-8A52-728F3FB19C85}" type="slidenum">
              <a:rPr lang="en-ZA" smtClean="0"/>
              <a:t>18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5233024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193B-564F-4854-8A52-728F3FB19C85}" type="slidenum">
              <a:rPr lang="en-ZA" smtClean="0"/>
              <a:t>19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9935766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0193B-564F-4854-8A52-728F3FB19C85}" type="slidenum">
              <a:rPr lang="en-ZA" smtClean="0"/>
              <a:t>2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1099689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193B-564F-4854-8A52-728F3FB19C85}" type="slidenum">
              <a:rPr lang="en-ZA" smtClean="0"/>
              <a:t>20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9844786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193B-564F-4854-8A52-728F3FB19C85}" type="slidenum">
              <a:rPr lang="en-ZA" smtClean="0"/>
              <a:t>21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9671253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193B-564F-4854-8A52-728F3FB19C85}" type="slidenum">
              <a:rPr lang="en-ZA" smtClean="0"/>
              <a:t>22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8113836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193B-564F-4854-8A52-728F3FB19C85}" type="slidenum">
              <a:rPr lang="en-ZA" smtClean="0"/>
              <a:t>23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2055691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193B-564F-4854-8A52-728F3FB19C85}" type="slidenum">
              <a:rPr lang="en-ZA" smtClean="0"/>
              <a:t>24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8588403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193B-564F-4854-8A52-728F3FB19C85}" type="slidenum">
              <a:rPr lang="en-ZA" smtClean="0"/>
              <a:t>25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25610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193B-564F-4854-8A52-728F3FB19C85}" type="slidenum">
              <a:rPr lang="en-ZA" smtClean="0"/>
              <a:t>26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6327472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0193B-564F-4854-8A52-728F3FB19C85}" type="slidenum">
              <a:rPr lang="en-ZA" smtClean="0"/>
              <a:t>3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1763891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0193B-564F-4854-8A52-728F3FB19C85}" type="slidenum">
              <a:rPr lang="en-ZA" smtClean="0"/>
              <a:t>4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681853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0193B-564F-4854-8A52-728F3FB19C85}" type="slidenum">
              <a:rPr lang="en-ZA" smtClean="0"/>
              <a:t>5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7591342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30193B-564F-4854-8A52-728F3FB19C85}" type="slidenum">
              <a:rPr lang="en-ZA" smtClean="0"/>
              <a:t>6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9915486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/>
              <a:t>NEED TO TRIM DOWN THE TEXT – ISSUE!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193B-564F-4854-8A52-728F3FB19C85}" type="slidenum">
              <a:rPr lang="en-ZA" smtClean="0"/>
              <a:t>7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1211286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193B-564F-4854-8A52-728F3FB19C85}" type="slidenum">
              <a:rPr lang="en-ZA" smtClean="0"/>
              <a:t>8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1480852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193B-564F-4854-8A52-728F3FB19C85}" type="slidenum">
              <a:rPr lang="en-ZA" smtClean="0"/>
              <a:t>9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761860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Sma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">
            <a:extLst>
              <a:ext uri="{FF2B5EF4-FFF2-40B4-BE49-F238E27FC236}">
                <a16:creationId xmlns:a16="http://schemas.microsoft.com/office/drawing/2014/main" id="{837F9836-5B23-424D-8C60-AC02A8512A4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980476" y="0"/>
            <a:ext cx="2211524" cy="6858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6990" y="4346296"/>
            <a:ext cx="6798250" cy="1674470"/>
          </a:xfrm>
        </p:spPr>
        <p:txBody>
          <a:bodyPr anchor="b"/>
          <a:lstStyle>
            <a:lvl1pPr algn="r">
              <a:lnSpc>
                <a:spcPts val="5000"/>
              </a:lnSpc>
              <a:defRPr sz="6000" b="1" cap="all" spc="-3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PRESENTATION TITLE</a:t>
            </a:r>
            <a:endParaRPr lang="en-Z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1904" y="4650539"/>
            <a:ext cx="3401478" cy="1192038"/>
          </a:xfrm>
          <a:solidFill>
            <a:schemeClr val="tx1"/>
          </a:solidFill>
        </p:spPr>
        <p:txBody>
          <a:bodyPr lIns="252000" tIns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ZA" dirty="0"/>
              <a:t>Click to edit page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F94EB5D3-F8CB-4E76-8D7E-FF441818EEC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9198000" cy="360000"/>
          </a:xfrm>
        </p:spPr>
        <p:txBody>
          <a:bodyPr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2916000" cy="467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72900" y="1511476"/>
            <a:ext cx="2916000" cy="467924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13800" y="1511475"/>
            <a:ext cx="2916000" cy="46792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4BCA97-F31B-451D-82F8-6E000DF2118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7AAC4-A657-4D75-A527-0307AFF2B1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ZA" dirty="0"/>
              <a:t>Click to edit page title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9D7ACCB5-9A86-4F46-89E2-B79F48C9EC1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9198000" cy="360000"/>
          </a:xfrm>
        </p:spPr>
        <p:txBody>
          <a:bodyPr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512000"/>
            <a:ext cx="1764000" cy="467925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90450" y="1512000"/>
            <a:ext cx="1764000" cy="46792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48900" y="1512000"/>
            <a:ext cx="1764000" cy="46792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07350" y="1507535"/>
            <a:ext cx="1764000" cy="46792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865800" y="1507535"/>
            <a:ext cx="1764000" cy="46837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09234E-176D-4BBF-9391-7B6F018C51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A8293F-A5B5-4FCC-BF27-A25B1BAFF245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ZA" dirty="0"/>
              <a:t>Click to edit page 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9198116" cy="360000"/>
          </a:xfrm>
        </p:spPr>
        <p:txBody>
          <a:bodyPr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  <a:endParaRPr lang="en-ZA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801980-CBAE-4A50-886D-54D7BB2E19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EDF756E-F310-4229-ACDD-055D299A95FB}"/>
              </a:ext>
            </a:extLst>
          </p:cNvPr>
          <p:cNvSpPr/>
          <p:nvPr userDrawn="1"/>
        </p:nvSpPr>
        <p:spPr>
          <a:xfrm>
            <a:off x="6297105" y="424206"/>
            <a:ext cx="5505254" cy="573149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25951D2-91DB-40E7-95D5-4B372602DEB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07666241-4AF6-458A-A571-6C6C291D72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32775" y="3639199"/>
            <a:ext cx="5053936" cy="1192038"/>
          </a:xfrm>
          <a:solidFill>
            <a:schemeClr val="bg1"/>
          </a:solidFill>
        </p:spPr>
        <p:txBody>
          <a:bodyPr lIns="252000" tIns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F4F2BBF-F210-4954-9C73-A0030AACDD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32775" y="993303"/>
            <a:ext cx="5053936" cy="2513468"/>
          </a:xfrm>
        </p:spPr>
        <p:txBody>
          <a:bodyPr/>
          <a:lstStyle>
            <a:lvl1pPr>
              <a:defRPr sz="5400" cap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172608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ZA" dirty="0"/>
              <a:t>Click to edit page 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D1EE834-4B70-4715-8346-1C0298347E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000" y="1046375"/>
            <a:ext cx="9198000" cy="5130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39961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ZA" dirty="0"/>
              <a:t>Click to edit page 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AE43F4C-1A64-4197-A44B-E6EB874E24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2000" y="1046376"/>
            <a:ext cx="4435831" cy="5130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D7B3F5B8-DC28-4878-AC9F-D434D7542D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94169" y="1046376"/>
            <a:ext cx="4435831" cy="5130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3492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ZA" dirty="0"/>
              <a:t>Click to edit page 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B97B01E-88B2-448F-BD96-A1AAFA39AC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068420"/>
            <a:ext cx="4434840" cy="823912"/>
          </a:xfrm>
          <a:solidFill>
            <a:schemeClr val="tx1"/>
          </a:solidFill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40BADDE2-4EE6-41B4-804C-EBF680128B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95160" y="1068420"/>
            <a:ext cx="4434840" cy="823912"/>
          </a:xfrm>
          <a:solidFill>
            <a:schemeClr val="tx1"/>
          </a:solidFill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BB0A14E0-899D-4594-BC9E-AE89BF0D3A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1" y="2096752"/>
            <a:ext cx="4434840" cy="40929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2C699014-D902-4E9A-80CD-8D2BCFE670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95160" y="2096752"/>
            <a:ext cx="4434840" cy="40929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53289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</p:spPr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C67C685-BABE-4B77-8C5E-B39B093D3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1" y="457200"/>
            <a:ext cx="3159612" cy="1600200"/>
          </a:xfrm>
        </p:spPr>
        <p:txBody>
          <a:bodyPr anchor="b"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0B6B7795-36CC-459B-AE8B-7FB2F40AF3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2001" y="2057400"/>
            <a:ext cx="3159612" cy="4126584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9F53EF1-D412-467C-B7CE-30536F140A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0722" y="457201"/>
            <a:ext cx="6023727" cy="5726784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147578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</p:spPr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C67C685-BABE-4B77-8C5E-B39B093D3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1" y="457200"/>
            <a:ext cx="3159612" cy="1600200"/>
          </a:xfrm>
        </p:spPr>
        <p:txBody>
          <a:bodyPr anchor="b"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0B6B7795-36CC-459B-AE8B-7FB2F40AF3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32001" y="2057400"/>
            <a:ext cx="3159612" cy="4126584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10319378-269C-406E-9B84-FCF22DA02E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788021" y="457201"/>
            <a:ext cx="5949868" cy="572678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0756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ZA" dirty="0"/>
              <a:t>Click to edit page 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1157990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54ED587-2D2F-4D3F-B55B-C64465AB4EC5}"/>
              </a:ext>
            </a:extLst>
          </p:cNvPr>
          <p:cNvSpPr/>
          <p:nvPr userDrawn="1"/>
        </p:nvSpPr>
        <p:spPr>
          <a:xfrm>
            <a:off x="69274" y="66963"/>
            <a:ext cx="9911201" cy="672734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6990" y="4346296"/>
            <a:ext cx="6798250" cy="1674470"/>
          </a:xfrm>
        </p:spPr>
        <p:txBody>
          <a:bodyPr anchor="b"/>
          <a:lstStyle>
            <a:lvl1pPr algn="r">
              <a:lnSpc>
                <a:spcPts val="5000"/>
              </a:lnSpc>
              <a:defRPr sz="6000" b="1" cap="all" spc="-3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PRESENTATION TITLE</a:t>
            </a:r>
            <a:endParaRPr lang="en-Z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26418" y="4650539"/>
            <a:ext cx="2456210" cy="1192038"/>
          </a:xfrm>
          <a:solidFill>
            <a:schemeClr val="bg1"/>
          </a:solidFill>
        </p:spPr>
        <p:txBody>
          <a:bodyPr lIns="252000" tIns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98A99C-9485-48F0-8E1E-227AD1348A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2181155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10D190-B83D-438A-91BC-470C41B22A2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139767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Large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">
            <a:extLst>
              <a:ext uri="{FF2B5EF4-FFF2-40B4-BE49-F238E27FC236}">
                <a16:creationId xmlns:a16="http://schemas.microsoft.com/office/drawing/2014/main" id="{069FFAE5-B16E-4571-88F7-52FA5354B1A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273" y="63691"/>
            <a:ext cx="9911201" cy="6727346"/>
          </a:xfrm>
          <a:solidFill>
            <a:schemeClr val="tx1">
              <a:lumMod val="75000"/>
              <a:lumOff val="2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6990" y="4346296"/>
            <a:ext cx="6798250" cy="1674470"/>
          </a:xfrm>
        </p:spPr>
        <p:txBody>
          <a:bodyPr anchor="b"/>
          <a:lstStyle>
            <a:lvl1pPr algn="r">
              <a:lnSpc>
                <a:spcPts val="5000"/>
              </a:lnSpc>
              <a:defRPr sz="6000" b="1" cap="all" spc="-3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PRESENTATION TITLE</a:t>
            </a:r>
            <a:endParaRPr lang="en-Z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26418" y="4650539"/>
            <a:ext cx="2456210" cy="1192038"/>
          </a:xfrm>
          <a:solidFill>
            <a:schemeClr val="bg1"/>
          </a:solidFill>
        </p:spPr>
        <p:txBody>
          <a:bodyPr lIns="252000" tIns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98A99C-9485-48F0-8E1E-227AD1348A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094738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">
            <a:extLst>
              <a:ext uri="{FF2B5EF4-FFF2-40B4-BE49-F238E27FC236}">
                <a16:creationId xmlns:a16="http://schemas.microsoft.com/office/drawing/2014/main" id="{1599E2D7-24B3-4D66-9AFB-83C1AEC4DBBB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9980476" y="0"/>
            <a:ext cx="2211524" cy="61920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or Drag &amp; Drop your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45086" y="1807950"/>
            <a:ext cx="5184913" cy="432000"/>
          </a:xfrm>
        </p:spPr>
        <p:txBody>
          <a:bodyPr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page title</a:t>
            </a:r>
            <a:endParaRPr lang="en-ZA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444886" y="2383950"/>
            <a:ext cx="5184913" cy="360000"/>
          </a:xfrm>
        </p:spPr>
        <p:txBody>
          <a:bodyPr/>
          <a:lstStyle>
            <a:lvl1pPr marL="0" indent="0" algn="r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45000" y="2908300"/>
            <a:ext cx="5184800" cy="3283700"/>
          </a:xfrm>
          <a:solidFill>
            <a:schemeClr val="bg1"/>
          </a:solidFill>
        </p:spPr>
        <p:txBody>
          <a:bodyPr lIns="180000" tIns="252000" rIns="252000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DA1E79-BA17-41C5-98B7-CFBC5859A512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350103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23393" y="1343906"/>
            <a:ext cx="3736800" cy="3933645"/>
          </a:xfrm>
          <a:solidFill>
            <a:schemeClr val="bg1"/>
          </a:solidFill>
        </p:spPr>
        <p:txBody>
          <a:bodyPr lIns="180000" tIns="180000" rIns="18000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DA1E79-BA17-41C5-98B7-CFBC5859A512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492C2A1D-F7BD-46B6-BC01-15D365ACD50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560193" y="1344803"/>
            <a:ext cx="3737526" cy="3933645"/>
          </a:xfrm>
          <a:solidFill>
            <a:schemeClr val="tx1">
              <a:lumMod val="75000"/>
              <a:lumOff val="2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or Drag &amp; Drop your photo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F4F1543-153D-4F77-A4A9-C9BBA1C20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9131100" cy="43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9FAA210E-391A-499A-89D5-F222045FD1A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6895900" cy="360000"/>
          </a:xfrm>
        </p:spPr>
        <p:txBody>
          <a:bodyPr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347197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ZA" dirty="0"/>
              <a:t>Click to edit page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9198000" cy="360000"/>
          </a:xfrm>
        </p:spPr>
        <p:txBody>
          <a:bodyPr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  <a:endParaRPr lang="en-ZA" dirty="0"/>
          </a:p>
        </p:txBody>
      </p:sp>
      <p:sp>
        <p:nvSpPr>
          <p:cNvPr id="3" name="Comparison Left Placeholder 1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432296"/>
            <a:ext cx="4500000" cy="527076"/>
          </a:xfrm>
          <a:solidFill>
            <a:schemeClr val="tx1"/>
          </a:solidFill>
        </p:spPr>
        <p:txBody>
          <a:bodyPr lIns="180000" tIns="36000" anchor="ctr"/>
          <a:lstStyle>
            <a:lvl1pPr marL="0" indent="0">
              <a:buNone/>
              <a:defRPr sz="2400" b="1" spc="-15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000" y="2023668"/>
            <a:ext cx="4500000" cy="4168332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12" name="Comparison Left Placeholder 2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29800" y="1433105"/>
            <a:ext cx="4500000" cy="525283"/>
          </a:xfrm>
          <a:solidFill>
            <a:schemeClr val="tx1"/>
          </a:solidFill>
        </p:spPr>
        <p:txBody>
          <a:bodyPr lIns="180000" tIns="36000" anchor="ctr"/>
          <a:lstStyle>
            <a:lvl1pPr marL="0" indent="0">
              <a:buNone/>
              <a:defRPr sz="2400" b="1" spc="-15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29800" y="2020359"/>
            <a:ext cx="4500000" cy="417089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509955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99200" y="432000"/>
            <a:ext cx="5472113" cy="5759250"/>
          </a:xfrm>
          <a:solidFill>
            <a:schemeClr val="tx1">
              <a:lumMod val="75000"/>
              <a:lumOff val="25000"/>
            </a:schemeClr>
          </a:solidFill>
        </p:spPr>
        <p:txBody>
          <a:bodyPr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or Drag &amp; Drop your photo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75314" y="5096632"/>
            <a:ext cx="2028686" cy="1094618"/>
          </a:xfrm>
        </p:spPr>
        <p:txBody>
          <a:bodyPr anchor="b"/>
          <a:lstStyle>
            <a:lvl1pPr marL="0" indent="0" algn="r">
              <a:buNone/>
              <a:defRPr i="1">
                <a:solidFill>
                  <a:schemeClr val="tx1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Enter your caption</a:t>
            </a:r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25951D2-91DB-40E7-95D5-4B372602DEB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8F8443E-0D06-4057-933B-C87E884C5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784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74360" y="2112793"/>
            <a:ext cx="6798250" cy="1674470"/>
          </a:xfrm>
        </p:spPr>
        <p:txBody>
          <a:bodyPr anchor="ctr"/>
          <a:lstStyle>
            <a:lvl1pPr algn="ctr">
              <a:lnSpc>
                <a:spcPct val="100000"/>
              </a:lnSpc>
              <a:defRPr sz="6000" b="1" cap="all" spc="-3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Thank you</a:t>
            </a:r>
            <a:endParaRPr lang="en-ZA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CA3EFDD3-A9D2-4EB6-BB2A-F6999D9F7E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74361" y="4035727"/>
            <a:ext cx="3329850" cy="382887"/>
          </a:xfrm>
        </p:spPr>
        <p:txBody>
          <a:bodyPr/>
          <a:lstStyle>
            <a:lvl1pPr marL="0" indent="0" algn="r">
              <a:buNone/>
              <a:defRPr sz="2400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Full Name</a:t>
            </a:r>
            <a:endParaRPr lang="en-ZA" dirty="0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261ED1F7-B623-43D9-9BDA-8808C5CFAFF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62268" y="4150118"/>
            <a:ext cx="2910342" cy="238016"/>
          </a:xfrm>
        </p:spPr>
        <p:txBody>
          <a:bodyPr/>
          <a:lstStyle>
            <a:lvl1pPr marL="0" indent="0" algn="l">
              <a:buNone/>
              <a:defRPr sz="1400" i="1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Phone Number</a:t>
            </a:r>
            <a:endParaRPr lang="en-ZA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E27366FC-4115-4122-9CE2-5FA9D424AD5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62268" y="4540691"/>
            <a:ext cx="2910342" cy="238016"/>
          </a:xfrm>
        </p:spPr>
        <p:txBody>
          <a:bodyPr/>
          <a:lstStyle>
            <a:lvl1pPr marL="0" indent="0" algn="l">
              <a:buNone/>
              <a:defRPr sz="1400" i="1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Email or Social Media Handle</a:t>
            </a:r>
            <a:endParaRPr lang="en-ZA" dirty="0"/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DEB36829-2F8B-4E22-AB6D-4111D18AF84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62268" y="4931263"/>
            <a:ext cx="2910342" cy="238016"/>
          </a:xfrm>
        </p:spPr>
        <p:txBody>
          <a:bodyPr/>
          <a:lstStyle>
            <a:lvl1pPr marL="0" indent="0" algn="l">
              <a:buNone/>
              <a:defRPr sz="1400" i="1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Company Website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189010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ZA" dirty="0"/>
              <a:t>Click to edit page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97A9A62-1AA6-47A9-A1A0-54196823744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9198116" cy="360000"/>
          </a:xfrm>
        </p:spPr>
        <p:txBody>
          <a:bodyPr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/>
            <a:r>
              <a:rPr lang="en-US" dirty="0"/>
              <a:t>Subtitle</a:t>
            </a:r>
            <a:endParaRPr lang="en-Z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42953D-28FC-41B5-A1BB-BB3BA7CA40B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2C8D0EF-1DB6-4ADC-8F31-5AE53BF5EAF4}"/>
              </a:ext>
            </a:extLst>
          </p:cNvPr>
          <p:cNvSpPr/>
          <p:nvPr userDrawn="1"/>
        </p:nvSpPr>
        <p:spPr>
          <a:xfrm>
            <a:off x="69274" y="66963"/>
            <a:ext cx="9911201" cy="672734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F208ED-79A0-4B2C-A5EE-9D27466BCA3F}"/>
              </a:ext>
            </a:extLst>
          </p:cNvPr>
          <p:cNvSpPr/>
          <p:nvPr userDrawn="1"/>
        </p:nvSpPr>
        <p:spPr>
          <a:xfrm>
            <a:off x="11407775" y="6356350"/>
            <a:ext cx="784225" cy="3651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9198116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Click to edit page title</a:t>
            </a:r>
            <a:endParaRPr lang="en-Z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2000"/>
            <a:ext cx="9198116" cy="46792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879C91-B77F-4273-9A27-A3535FB889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 i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47502" y="6401750"/>
            <a:ext cx="278418" cy="2743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 i="1">
                <a:solidFill>
                  <a:schemeClr val="bg1"/>
                </a:solidFill>
              </a:defRPr>
            </a:lvl1pPr>
          </a:lstStyle>
          <a:p>
            <a:fld id="{19B51A1E-902D-48AF-9020-955120F399B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FDC6F9-37F9-4E25-AECA-D307B8421C73}"/>
              </a:ext>
            </a:extLst>
          </p:cNvPr>
          <p:cNvSpPr txBox="1"/>
          <p:nvPr userDrawn="1"/>
        </p:nvSpPr>
        <p:spPr>
          <a:xfrm>
            <a:off x="9630116" y="6346108"/>
            <a:ext cx="1662546" cy="404658"/>
          </a:xfrm>
          <a:prstGeom prst="rect">
            <a:avLst/>
          </a:prstGeom>
          <a:noFill/>
        </p:spPr>
        <p:txBody>
          <a:bodyPr wrap="square" lIns="0" tIns="36000" rIns="0" bIns="0" rtlCol="0">
            <a:spAutoFit/>
          </a:bodyPr>
          <a:lstStyle/>
          <a:p>
            <a:pPr algn="r">
              <a:lnSpc>
                <a:spcPts val="1400"/>
              </a:lnSpc>
            </a:pPr>
            <a:r>
              <a:rPr lang="en-ZA" sz="1600" b="1" spc="-1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FIRST UP</a:t>
            </a:r>
            <a:br>
              <a:rPr lang="en-ZA" sz="1600" b="1" spc="-100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</a:br>
            <a:r>
              <a:rPr lang="en-ZA" sz="1600" b="1" spc="-100" baseline="0" dirty="0">
                <a:solidFill>
                  <a:schemeClr val="accent1"/>
                </a:solidFill>
                <a:latin typeface="Corbel" panose="020B0503020204020204" pitchFamily="34" charset="0"/>
              </a:rPr>
              <a:t> </a:t>
            </a:r>
            <a:r>
              <a:rPr lang="en-ZA" sz="1600" b="1" spc="-100" baseline="0" dirty="0">
                <a:solidFill>
                  <a:schemeClr val="tx1"/>
                </a:solidFill>
                <a:latin typeface="Corbel" panose="020B0503020204020204" pitchFamily="34" charset="0"/>
              </a:rPr>
              <a:t>CONSULTANTS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B322F68-670D-45A0-A54F-7E70BCEAED3F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69B5F15-353A-4344-8D61-F4E25AA9FB6C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A0C0AA-FCE8-4A7F-928A-54C96BBA9053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3" r:id="rId3"/>
    <p:sldLayoutId id="2147483658" r:id="rId4"/>
    <p:sldLayoutId id="2147483665" r:id="rId5"/>
    <p:sldLayoutId id="2147483659" r:id="rId6"/>
    <p:sldLayoutId id="2147483660" r:id="rId7"/>
    <p:sldLayoutId id="2147483664" r:id="rId8"/>
    <p:sldLayoutId id="2147483650" r:id="rId9"/>
    <p:sldLayoutId id="2147483656" r:id="rId10"/>
    <p:sldLayoutId id="2147483657" r:id="rId11"/>
    <p:sldLayoutId id="2147483654" r:id="rId12"/>
    <p:sldLayoutId id="2147483672" r:id="rId13"/>
    <p:sldLayoutId id="2147483666" r:id="rId14"/>
    <p:sldLayoutId id="2147483667" r:id="rId15"/>
    <p:sldLayoutId id="2147483668" r:id="rId16"/>
    <p:sldLayoutId id="2147483673" r:id="rId17"/>
    <p:sldLayoutId id="2147483675" r:id="rId18"/>
    <p:sldLayoutId id="2147483669" r:id="rId19"/>
    <p:sldLayoutId id="2147483655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all" spc="-1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hyperlink" Target="mailto:chris.thixton@wildlife.ca.gov" TargetMode="Externa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BA8E2BE-DCDE-48F4-9CF1-5EAAC7AB32F8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16456" t="14595" r="15572" b="12980"/>
          <a:stretch/>
        </p:blipFill>
        <p:spPr>
          <a:xfrm>
            <a:off x="8334703" y="94593"/>
            <a:ext cx="3878319" cy="667406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55447" y="1258683"/>
            <a:ext cx="8970263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Virtual </a:t>
            </a:r>
            <a:r>
              <a:rPr lang="fr-FR" sz="5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Exercises</a:t>
            </a:r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in California – </a:t>
            </a:r>
          </a:p>
          <a:p>
            <a:r>
              <a:rPr lang="fr-FR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DFW-OSPR Perspective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60862" y="5948322"/>
            <a:ext cx="999831" cy="99983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23099" y="5453193"/>
            <a:ext cx="71635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Presented by:</a:t>
            </a: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Chris Thixton,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CDFW-OSPR 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Preparedness Branch, Drills &amp; Exercises Unit</a:t>
            </a:r>
          </a:p>
        </p:txBody>
      </p:sp>
    </p:spTree>
    <p:extLst>
      <p:ext uri="{BB962C8B-B14F-4D97-AF65-F5344CB8AC3E}">
        <p14:creationId xmlns:p14="http://schemas.microsoft.com/office/powerpoint/2010/main" val="8173737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-18835" y="5948319"/>
            <a:ext cx="10984645" cy="782425"/>
          </a:xfrm>
          <a:prstGeom prst="rect">
            <a:avLst/>
          </a:prstGeom>
          <a:noFill/>
        </p:spPr>
        <p:txBody>
          <a:bodyPr vert="horz" lIns="25200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i="1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30000"/>
            </a:pPr>
            <a:r>
              <a:rPr lang="en-US" sz="44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Zoom – Safety messaging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0312223" y="5962321"/>
            <a:ext cx="1925641" cy="999831"/>
            <a:chOff x="10312223" y="5962321"/>
            <a:chExt cx="1925641" cy="999831"/>
          </a:xfrm>
        </p:grpSpPr>
        <p:sp>
          <p:nvSpPr>
            <p:cNvPr id="12" name="Rectangle 11"/>
            <p:cNvSpPr/>
            <p:nvPr/>
          </p:nvSpPr>
          <p:spPr>
            <a:xfrm>
              <a:off x="10312223" y="6331386"/>
              <a:ext cx="1828800" cy="472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/>
                <a:t>10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238033" y="5962321"/>
              <a:ext cx="999831" cy="999831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398D2CD4-50A5-479F-8799-969A85FD1A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23" y="61267"/>
            <a:ext cx="10590965" cy="5978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6618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9450" y="5947040"/>
            <a:ext cx="10984645" cy="768974"/>
          </a:xfrm>
          <a:prstGeom prst="rect">
            <a:avLst/>
          </a:prstGeom>
          <a:noFill/>
        </p:spPr>
        <p:txBody>
          <a:bodyPr vert="horz" lIns="25200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i="1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30000"/>
            </a:pPr>
            <a:r>
              <a:rPr lang="en-US" sz="44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Teams – Staff identified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0312223" y="5962321"/>
            <a:ext cx="1925641" cy="999831"/>
            <a:chOff x="10312223" y="5962321"/>
            <a:chExt cx="1925641" cy="999831"/>
          </a:xfrm>
        </p:grpSpPr>
        <p:sp>
          <p:nvSpPr>
            <p:cNvPr id="12" name="Rectangle 11"/>
            <p:cNvSpPr/>
            <p:nvPr/>
          </p:nvSpPr>
          <p:spPr>
            <a:xfrm>
              <a:off x="10312223" y="6331386"/>
              <a:ext cx="1828800" cy="472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/>
                <a:t>11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238033" y="5962321"/>
              <a:ext cx="999831" cy="999831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F6F99D0-17F9-4582-845A-13176608A5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70" y="66570"/>
            <a:ext cx="11067068" cy="601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6300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9450" y="5953632"/>
            <a:ext cx="10984645" cy="768974"/>
          </a:xfrm>
          <a:prstGeom prst="rect">
            <a:avLst/>
          </a:prstGeom>
          <a:noFill/>
        </p:spPr>
        <p:txBody>
          <a:bodyPr vert="horz" lIns="25200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i="1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30000"/>
            </a:pPr>
            <a:r>
              <a:rPr lang="en-US" sz="44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Teams – 1</a:t>
            </a:r>
            <a:r>
              <a:rPr lang="en-US" sz="4400" b="1" u="sng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sz="44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virtual TTX in California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0312223" y="5962321"/>
            <a:ext cx="1925641" cy="999831"/>
            <a:chOff x="10312223" y="5962321"/>
            <a:chExt cx="1925641" cy="999831"/>
          </a:xfrm>
        </p:grpSpPr>
        <p:sp>
          <p:nvSpPr>
            <p:cNvPr id="12" name="Rectangle 11"/>
            <p:cNvSpPr/>
            <p:nvPr/>
          </p:nvSpPr>
          <p:spPr>
            <a:xfrm>
              <a:off x="10312223" y="6331386"/>
              <a:ext cx="1828800" cy="472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/>
                <a:t>12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238033" y="5962321"/>
              <a:ext cx="999831" cy="999831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80717A1F-03D1-4CBB-BCE1-5EAC2C2E0A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09" t="6287"/>
          <a:stretch/>
        </p:blipFill>
        <p:spPr>
          <a:xfrm>
            <a:off x="57150" y="47521"/>
            <a:ext cx="11268076" cy="59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4485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9450" y="5947040"/>
            <a:ext cx="10984645" cy="768974"/>
          </a:xfrm>
          <a:prstGeom prst="rect">
            <a:avLst/>
          </a:prstGeom>
          <a:noFill/>
        </p:spPr>
        <p:txBody>
          <a:bodyPr vert="horz" lIns="25200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i="1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30000"/>
            </a:pPr>
            <a:r>
              <a:rPr lang="en-US" sz="44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Teams – Safety 1</a:t>
            </a:r>
            <a:r>
              <a:rPr lang="en-US" sz="4400" b="1" u="sng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sz="44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in the field &amp; ICP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0312223" y="5962321"/>
            <a:ext cx="1925641" cy="999831"/>
            <a:chOff x="10312223" y="5962321"/>
            <a:chExt cx="1925641" cy="999831"/>
          </a:xfrm>
        </p:grpSpPr>
        <p:sp>
          <p:nvSpPr>
            <p:cNvPr id="12" name="Rectangle 11"/>
            <p:cNvSpPr/>
            <p:nvPr/>
          </p:nvSpPr>
          <p:spPr>
            <a:xfrm>
              <a:off x="10312223" y="6331386"/>
              <a:ext cx="1828800" cy="472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/>
                <a:t>13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238033" y="5962321"/>
              <a:ext cx="999831" cy="999831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B29D876-CFAB-4714-85D9-6D515E5D7B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09" t="5803" r="1871"/>
          <a:stretch/>
        </p:blipFill>
        <p:spPr>
          <a:xfrm>
            <a:off x="37709" y="19435"/>
            <a:ext cx="11200324" cy="6018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6234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37731" y="5975321"/>
            <a:ext cx="10984645" cy="768974"/>
          </a:xfrm>
          <a:prstGeom prst="rect">
            <a:avLst/>
          </a:prstGeom>
          <a:noFill/>
        </p:spPr>
        <p:txBody>
          <a:bodyPr vert="horz" lIns="25200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i="1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30000"/>
            </a:pPr>
            <a:r>
              <a:rPr lang="en-US" sz="40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Teams – Realtime field observations &amp; chat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0994095" y="5962321"/>
            <a:ext cx="1243769" cy="999831"/>
            <a:chOff x="10994095" y="5962321"/>
            <a:chExt cx="1243769" cy="999831"/>
          </a:xfrm>
        </p:grpSpPr>
        <p:sp>
          <p:nvSpPr>
            <p:cNvPr id="12" name="Rectangle 11"/>
            <p:cNvSpPr/>
            <p:nvPr/>
          </p:nvSpPr>
          <p:spPr>
            <a:xfrm>
              <a:off x="10994095" y="6331386"/>
              <a:ext cx="1146928" cy="472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/>
                <a:t>14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238033" y="5962321"/>
              <a:ext cx="999831" cy="999831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9C4AAEC-D3C7-422D-B033-BF7455613A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40" t="5271" r="2629"/>
          <a:stretch/>
        </p:blipFill>
        <p:spPr>
          <a:xfrm>
            <a:off x="66012" y="62303"/>
            <a:ext cx="10935528" cy="598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2920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-28261" y="5909332"/>
            <a:ext cx="10984645" cy="768974"/>
          </a:xfrm>
          <a:prstGeom prst="rect">
            <a:avLst/>
          </a:prstGeom>
          <a:noFill/>
        </p:spPr>
        <p:txBody>
          <a:bodyPr vert="horz" lIns="25200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i="1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30000"/>
            </a:pPr>
            <a:r>
              <a:rPr lang="en-US" sz="48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Teams – Situation Unit Display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0312223" y="5962321"/>
            <a:ext cx="1925641" cy="999831"/>
            <a:chOff x="10312223" y="5962321"/>
            <a:chExt cx="1925641" cy="999831"/>
          </a:xfrm>
        </p:grpSpPr>
        <p:sp>
          <p:nvSpPr>
            <p:cNvPr id="12" name="Rectangle 11"/>
            <p:cNvSpPr/>
            <p:nvPr/>
          </p:nvSpPr>
          <p:spPr>
            <a:xfrm>
              <a:off x="10312223" y="6331386"/>
              <a:ext cx="1828800" cy="472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/>
                <a:t>15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238033" y="5962321"/>
              <a:ext cx="999831" cy="999831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4848D6C-5B4E-4CCF-ADA9-12B07D78AB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5" y="71835"/>
            <a:ext cx="10984645" cy="588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4761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-28261" y="5909332"/>
            <a:ext cx="10984645" cy="768974"/>
          </a:xfrm>
          <a:prstGeom prst="rect">
            <a:avLst/>
          </a:prstGeom>
          <a:noFill/>
        </p:spPr>
        <p:txBody>
          <a:bodyPr vert="horz" lIns="25200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i="1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30000"/>
            </a:pPr>
            <a:r>
              <a:rPr lang="en-US" sz="48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Adobe Connect – Situation Display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0956383" y="5962321"/>
            <a:ext cx="1281481" cy="999831"/>
            <a:chOff x="10956383" y="5962321"/>
            <a:chExt cx="1281481" cy="999831"/>
          </a:xfrm>
        </p:grpSpPr>
        <p:sp>
          <p:nvSpPr>
            <p:cNvPr id="12" name="Rectangle 11"/>
            <p:cNvSpPr/>
            <p:nvPr/>
          </p:nvSpPr>
          <p:spPr>
            <a:xfrm>
              <a:off x="10956383" y="6331386"/>
              <a:ext cx="1184639" cy="472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/>
                <a:t>16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238033" y="5962321"/>
              <a:ext cx="999831" cy="999831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17B39EB-B09C-46A0-BE15-8320283FBD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457"/>
          <a:stretch/>
        </p:blipFill>
        <p:spPr>
          <a:xfrm>
            <a:off x="69656" y="53647"/>
            <a:ext cx="11119513" cy="5908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6992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-18835" y="5918759"/>
            <a:ext cx="10984645" cy="768974"/>
          </a:xfrm>
          <a:prstGeom prst="rect">
            <a:avLst/>
          </a:prstGeom>
          <a:noFill/>
        </p:spPr>
        <p:txBody>
          <a:bodyPr vert="horz" lIns="25200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i="1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30000"/>
            </a:pPr>
            <a:r>
              <a:rPr lang="en-US" sz="48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Teams – IAP Software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0312223" y="5962321"/>
            <a:ext cx="1925641" cy="999831"/>
            <a:chOff x="10312223" y="5962321"/>
            <a:chExt cx="1925641" cy="999831"/>
          </a:xfrm>
        </p:grpSpPr>
        <p:sp>
          <p:nvSpPr>
            <p:cNvPr id="12" name="Rectangle 11"/>
            <p:cNvSpPr/>
            <p:nvPr/>
          </p:nvSpPr>
          <p:spPr>
            <a:xfrm>
              <a:off x="10312223" y="6331386"/>
              <a:ext cx="1828800" cy="472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/>
                <a:t>17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238033" y="5962321"/>
              <a:ext cx="999831" cy="999831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74573FB-2C5F-4596-B6F5-4819CD4708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94" b="13083"/>
          <a:stretch/>
        </p:blipFill>
        <p:spPr>
          <a:xfrm>
            <a:off x="48420" y="53647"/>
            <a:ext cx="12095159" cy="560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9630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28278" y="5212333"/>
            <a:ext cx="11462996" cy="1550816"/>
          </a:xfrm>
          <a:prstGeom prst="rect">
            <a:avLst/>
          </a:prstGeom>
          <a:noFill/>
        </p:spPr>
        <p:txBody>
          <a:bodyPr vert="horz" lIns="25200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i="1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30000"/>
            </a:pPr>
            <a:r>
              <a:rPr lang="en-US" sz="41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Multiple Platforms </a:t>
            </a:r>
          </a:p>
          <a:p>
            <a:pPr>
              <a:buSzPct val="130000"/>
            </a:pPr>
            <a:r>
              <a:rPr lang="en-US" sz="41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Zoom - Display / Teams – Internal Meetings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1022369" y="5962321"/>
            <a:ext cx="1215495" cy="999831"/>
            <a:chOff x="11022369" y="5962321"/>
            <a:chExt cx="1215495" cy="999831"/>
          </a:xfrm>
        </p:grpSpPr>
        <p:sp>
          <p:nvSpPr>
            <p:cNvPr id="12" name="Rectangle 11"/>
            <p:cNvSpPr/>
            <p:nvPr/>
          </p:nvSpPr>
          <p:spPr>
            <a:xfrm>
              <a:off x="11022369" y="6331386"/>
              <a:ext cx="1118654" cy="472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/>
                <a:t>18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238033" y="5962321"/>
              <a:ext cx="999831" cy="999831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6D602BE-BCEF-4289-B89D-DF825EEC8E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1" t="10463" r="3041" b="10410"/>
          <a:stretch/>
        </p:blipFill>
        <p:spPr>
          <a:xfrm>
            <a:off x="56559" y="66570"/>
            <a:ext cx="11755225" cy="516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4298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18873" y="5938892"/>
            <a:ext cx="10984645" cy="782425"/>
          </a:xfrm>
          <a:prstGeom prst="rect">
            <a:avLst/>
          </a:prstGeom>
          <a:noFill/>
        </p:spPr>
        <p:txBody>
          <a:bodyPr vert="horz" lIns="25200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i="1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30000"/>
            </a:pPr>
            <a:r>
              <a:rPr lang="en-US" sz="44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Teams – ICS 201 briefing 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0312223" y="5962321"/>
            <a:ext cx="1925641" cy="999831"/>
            <a:chOff x="10312223" y="5962321"/>
            <a:chExt cx="1925641" cy="999831"/>
          </a:xfrm>
        </p:grpSpPr>
        <p:sp>
          <p:nvSpPr>
            <p:cNvPr id="12" name="Rectangle 11"/>
            <p:cNvSpPr/>
            <p:nvPr/>
          </p:nvSpPr>
          <p:spPr>
            <a:xfrm>
              <a:off x="10312223" y="6331386"/>
              <a:ext cx="1828800" cy="472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/>
                <a:t>19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238033" y="5962321"/>
              <a:ext cx="999831" cy="999831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5300861-82DA-412C-83EA-80152C66F2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036" r="1759" b="925"/>
          <a:stretch/>
        </p:blipFill>
        <p:spPr>
          <a:xfrm>
            <a:off x="37708" y="34794"/>
            <a:ext cx="11977625" cy="5951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2822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251464" y="1211350"/>
            <a:ext cx="11227548" cy="4062071"/>
          </a:xfrm>
          <a:prstGeom prst="rect">
            <a:avLst/>
          </a:prstGeom>
          <a:noFill/>
        </p:spPr>
        <p:txBody>
          <a:bodyPr vert="horz" lIns="25200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i="1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39725" indent="-339725">
              <a:spcBef>
                <a:spcPts val="0"/>
              </a:spcBef>
              <a:spcAft>
                <a:spcPts val="1200"/>
              </a:spcAft>
              <a:buSzPct val="130000"/>
              <a:buFont typeface="Arial" panose="020B0604020202020204" pitchFamily="34" charset="0"/>
              <a:buChar char="•"/>
            </a:pPr>
            <a:r>
              <a:rPr lang="en-US" sz="360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OSPR Actions in 2020</a:t>
            </a:r>
          </a:p>
          <a:p>
            <a:pPr marL="339725" indent="-339725">
              <a:spcBef>
                <a:spcPts val="0"/>
              </a:spcBef>
              <a:spcAft>
                <a:spcPts val="1200"/>
              </a:spcAft>
              <a:buSzPct val="130000"/>
              <a:buFont typeface="Arial" panose="020B0604020202020204" pitchFamily="34" charset="0"/>
              <a:buChar char="•"/>
            </a:pPr>
            <a:r>
              <a:rPr lang="en-US" sz="360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Crawl / Walk / Run to a virtual exercise</a:t>
            </a:r>
          </a:p>
          <a:p>
            <a:pPr marL="339725" indent="-339725">
              <a:spcBef>
                <a:spcPts val="0"/>
              </a:spcBef>
              <a:spcAft>
                <a:spcPts val="1200"/>
              </a:spcAft>
              <a:buSzPct val="130000"/>
              <a:buFont typeface="Arial" panose="020B0604020202020204" pitchFamily="34" charset="0"/>
              <a:buChar char="•"/>
            </a:pPr>
            <a:r>
              <a:rPr lang="en-US" sz="360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OSPR D&amp;E Unit virtual lessons learned</a:t>
            </a:r>
          </a:p>
          <a:p>
            <a:pPr marL="339725" indent="-339725">
              <a:spcBef>
                <a:spcPts val="0"/>
              </a:spcBef>
              <a:spcAft>
                <a:spcPts val="1200"/>
              </a:spcAft>
              <a:buSzPct val="130000"/>
              <a:buFont typeface="Arial" panose="020B0604020202020204" pitchFamily="34" charset="0"/>
              <a:buChar char="•"/>
            </a:pPr>
            <a:r>
              <a:rPr lang="en-US" sz="360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Cross-section of industry virtual lessons learned</a:t>
            </a:r>
          </a:p>
          <a:p>
            <a:pPr marL="339725" indent="-339725">
              <a:spcBef>
                <a:spcPts val="0"/>
              </a:spcBef>
              <a:spcAft>
                <a:spcPts val="1200"/>
              </a:spcAft>
              <a:buSzPct val="130000"/>
              <a:buFont typeface="Arial" panose="020B0604020202020204" pitchFamily="34" charset="0"/>
              <a:buChar char="•"/>
            </a:pPr>
            <a:r>
              <a:rPr lang="en-US" sz="360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Virtual platform exercises July – November 2020</a:t>
            </a:r>
          </a:p>
          <a:p>
            <a:pPr marL="339725" indent="-339725">
              <a:spcBef>
                <a:spcPts val="0"/>
              </a:spcBef>
              <a:spcAft>
                <a:spcPts val="1200"/>
              </a:spcAft>
              <a:buSzPct val="130000"/>
              <a:buFont typeface="Arial" panose="020B0604020202020204" pitchFamily="34" charset="0"/>
              <a:buChar char="•"/>
            </a:pPr>
            <a:r>
              <a:rPr lang="en-US" sz="360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Tour of our encounters with virtual exercises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375312" y="245656"/>
            <a:ext cx="8229600" cy="791573"/>
          </a:xfrm>
          <a:prstGeom prst="rect">
            <a:avLst/>
          </a:prstGeom>
          <a:noFill/>
        </p:spPr>
        <p:txBody>
          <a:bodyPr vert="horz" lIns="25200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i="1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30000"/>
            </a:pPr>
            <a:r>
              <a:rPr lang="en-US" sz="44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0312223" y="5962321"/>
            <a:ext cx="1925641" cy="999831"/>
            <a:chOff x="10312223" y="5962321"/>
            <a:chExt cx="1925641" cy="999831"/>
          </a:xfrm>
        </p:grpSpPr>
        <p:sp>
          <p:nvSpPr>
            <p:cNvPr id="12" name="Rectangle 11"/>
            <p:cNvSpPr/>
            <p:nvPr/>
          </p:nvSpPr>
          <p:spPr>
            <a:xfrm>
              <a:off x="10312223" y="6331386"/>
              <a:ext cx="1828800" cy="472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/>
                <a:t>2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238033" y="5962321"/>
              <a:ext cx="999831" cy="9998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671626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-18835" y="5938892"/>
            <a:ext cx="10984645" cy="782425"/>
          </a:xfrm>
          <a:prstGeom prst="rect">
            <a:avLst/>
          </a:prstGeom>
          <a:noFill/>
        </p:spPr>
        <p:txBody>
          <a:bodyPr vert="horz" lIns="25200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i="1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30000"/>
            </a:pPr>
            <a:r>
              <a:rPr lang="en-US" sz="44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Zoom – ICS 202A update 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0312223" y="5962321"/>
            <a:ext cx="1925641" cy="999831"/>
            <a:chOff x="10312223" y="5962321"/>
            <a:chExt cx="1925641" cy="999831"/>
          </a:xfrm>
        </p:grpSpPr>
        <p:sp>
          <p:nvSpPr>
            <p:cNvPr id="12" name="Rectangle 11"/>
            <p:cNvSpPr/>
            <p:nvPr/>
          </p:nvSpPr>
          <p:spPr>
            <a:xfrm>
              <a:off x="10312223" y="6331386"/>
              <a:ext cx="1828800" cy="472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/>
                <a:t>20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238033" y="5962321"/>
              <a:ext cx="999831" cy="999831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B9FB3908-695F-4984-B607-437DB7B2D1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4" t="113" r="-174" b="7389"/>
          <a:stretch/>
        </p:blipFill>
        <p:spPr>
          <a:xfrm>
            <a:off x="65988" y="68304"/>
            <a:ext cx="11846194" cy="5736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6183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-28259" y="5909332"/>
            <a:ext cx="10984645" cy="768974"/>
          </a:xfrm>
          <a:prstGeom prst="rect">
            <a:avLst/>
          </a:prstGeom>
          <a:noFill/>
        </p:spPr>
        <p:txBody>
          <a:bodyPr vert="horz" lIns="25200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i="1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30000"/>
            </a:pPr>
            <a:r>
              <a:rPr lang="en-US" sz="48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Teams – IAP Software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0312223" y="5962321"/>
            <a:ext cx="1925641" cy="999831"/>
            <a:chOff x="10312223" y="5962321"/>
            <a:chExt cx="1925641" cy="999831"/>
          </a:xfrm>
        </p:grpSpPr>
        <p:sp>
          <p:nvSpPr>
            <p:cNvPr id="12" name="Rectangle 11"/>
            <p:cNvSpPr/>
            <p:nvPr/>
          </p:nvSpPr>
          <p:spPr>
            <a:xfrm>
              <a:off x="10312223" y="6331386"/>
              <a:ext cx="1828800" cy="472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/>
                <a:t>21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238033" y="5962321"/>
              <a:ext cx="999831" cy="999831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74573FB-2C5F-4596-B6F5-4819CD4708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94" b="13083"/>
          <a:stretch/>
        </p:blipFill>
        <p:spPr>
          <a:xfrm>
            <a:off x="48420" y="53647"/>
            <a:ext cx="12095159" cy="560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0081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-9409" y="5918759"/>
            <a:ext cx="10984645" cy="768974"/>
          </a:xfrm>
          <a:prstGeom prst="rect">
            <a:avLst/>
          </a:prstGeom>
          <a:noFill/>
        </p:spPr>
        <p:txBody>
          <a:bodyPr vert="horz" lIns="25200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i="1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30000"/>
            </a:pPr>
            <a:r>
              <a:rPr lang="en-US" sz="48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Teams – IAP Software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0312223" y="5962321"/>
            <a:ext cx="1925641" cy="999831"/>
            <a:chOff x="10312223" y="5962321"/>
            <a:chExt cx="1925641" cy="999831"/>
          </a:xfrm>
        </p:grpSpPr>
        <p:sp>
          <p:nvSpPr>
            <p:cNvPr id="12" name="Rectangle 11"/>
            <p:cNvSpPr/>
            <p:nvPr/>
          </p:nvSpPr>
          <p:spPr>
            <a:xfrm>
              <a:off x="10312223" y="6331386"/>
              <a:ext cx="1828800" cy="472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/>
                <a:t>22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238033" y="5962321"/>
              <a:ext cx="999831" cy="999831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590F45C-77D5-4854-9CA6-FFA48D4A0F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793"/>
          <a:stretch/>
        </p:blipFill>
        <p:spPr>
          <a:xfrm>
            <a:off x="67803" y="66570"/>
            <a:ext cx="9519257" cy="5874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7864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-9409" y="5918759"/>
            <a:ext cx="10984645" cy="768974"/>
          </a:xfrm>
          <a:prstGeom prst="rect">
            <a:avLst/>
          </a:prstGeom>
          <a:noFill/>
        </p:spPr>
        <p:txBody>
          <a:bodyPr vert="horz" lIns="25200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i="1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30000"/>
            </a:pPr>
            <a:r>
              <a:rPr lang="en-US" sz="48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Teams – Gear deployment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0312223" y="5962321"/>
            <a:ext cx="1925641" cy="999831"/>
            <a:chOff x="10312223" y="5962321"/>
            <a:chExt cx="1925641" cy="999831"/>
          </a:xfrm>
        </p:grpSpPr>
        <p:sp>
          <p:nvSpPr>
            <p:cNvPr id="12" name="Rectangle 11"/>
            <p:cNvSpPr/>
            <p:nvPr/>
          </p:nvSpPr>
          <p:spPr>
            <a:xfrm>
              <a:off x="10312223" y="6331386"/>
              <a:ext cx="1828800" cy="472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/>
                <a:t>23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238033" y="5962321"/>
              <a:ext cx="999831" cy="999831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0DD1EE1-219F-4015-8420-754311A213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" t="13604" r="3588" b="-64"/>
          <a:stretch/>
        </p:blipFill>
        <p:spPr>
          <a:xfrm>
            <a:off x="0" y="0"/>
            <a:ext cx="10312223" cy="592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6971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F41DDE-59BA-49B5-90E4-E62592366A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r="-1131"/>
          <a:stretch/>
        </p:blipFill>
        <p:spPr>
          <a:xfrm>
            <a:off x="215731" y="181945"/>
            <a:ext cx="7344018" cy="5750683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-9409" y="5918759"/>
            <a:ext cx="10984645" cy="768974"/>
          </a:xfrm>
          <a:prstGeom prst="rect">
            <a:avLst/>
          </a:prstGeom>
          <a:noFill/>
        </p:spPr>
        <p:txBody>
          <a:bodyPr vert="horz" lIns="25200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i="1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30000"/>
            </a:pPr>
            <a:r>
              <a:rPr lang="en-US" sz="48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Teams – The details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0312223" y="5962321"/>
            <a:ext cx="1925641" cy="999831"/>
            <a:chOff x="10312223" y="5962321"/>
            <a:chExt cx="1925641" cy="999831"/>
          </a:xfrm>
        </p:grpSpPr>
        <p:sp>
          <p:nvSpPr>
            <p:cNvPr id="12" name="Rectangle 11"/>
            <p:cNvSpPr/>
            <p:nvPr/>
          </p:nvSpPr>
          <p:spPr>
            <a:xfrm>
              <a:off x="10312223" y="6331386"/>
              <a:ext cx="1828800" cy="472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/>
                <a:t>24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238033" y="5962321"/>
              <a:ext cx="999831" cy="999831"/>
            </a:xfrm>
            <a:prstGeom prst="rect">
              <a:avLst/>
            </a:prstGeom>
          </p:spPr>
        </p:pic>
      </p:grpSp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49B6BCF8-B9B0-4170-BEB8-07B174809759}"/>
              </a:ext>
            </a:extLst>
          </p:cNvPr>
          <p:cNvSpPr/>
          <p:nvPr/>
        </p:nvSpPr>
        <p:spPr>
          <a:xfrm>
            <a:off x="7956226" y="631594"/>
            <a:ext cx="4110084" cy="3535051"/>
          </a:xfrm>
          <a:prstGeom prst="wedgeEllipseCallout">
            <a:avLst>
              <a:gd name="adj1" fmla="val -63490"/>
              <a:gd name="adj2" fmla="val 51635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Documents in Environmental Unit Channel</a:t>
            </a:r>
          </a:p>
        </p:txBody>
      </p:sp>
    </p:spTree>
    <p:extLst>
      <p:ext uri="{BB962C8B-B14F-4D97-AF65-F5344CB8AC3E}">
        <p14:creationId xmlns:p14="http://schemas.microsoft.com/office/powerpoint/2010/main" val="40581296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-9409" y="5909332"/>
            <a:ext cx="10984645" cy="768974"/>
          </a:xfrm>
          <a:prstGeom prst="rect">
            <a:avLst/>
          </a:prstGeom>
          <a:noFill/>
        </p:spPr>
        <p:txBody>
          <a:bodyPr vert="horz" lIns="25200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i="1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30000"/>
            </a:pPr>
            <a:r>
              <a:rPr lang="en-US" sz="48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Teams – The details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0312223" y="5962321"/>
            <a:ext cx="1925641" cy="999831"/>
            <a:chOff x="10312223" y="5962321"/>
            <a:chExt cx="1925641" cy="999831"/>
          </a:xfrm>
        </p:grpSpPr>
        <p:sp>
          <p:nvSpPr>
            <p:cNvPr id="12" name="Rectangle 11"/>
            <p:cNvSpPr/>
            <p:nvPr/>
          </p:nvSpPr>
          <p:spPr>
            <a:xfrm>
              <a:off x="10312223" y="6331386"/>
              <a:ext cx="1828800" cy="472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/>
                <a:t>25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238033" y="5962321"/>
              <a:ext cx="999831" cy="999831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9D82174-5C5E-4F5B-B900-DBB26A8B337F}"/>
              </a:ext>
            </a:extLst>
          </p:cNvPr>
          <p:cNvGrpSpPr/>
          <p:nvPr/>
        </p:nvGrpSpPr>
        <p:grpSpPr>
          <a:xfrm>
            <a:off x="570426" y="1979520"/>
            <a:ext cx="10224948" cy="2095180"/>
            <a:chOff x="976802" y="2671033"/>
            <a:chExt cx="9505750" cy="156350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04ED60C-2A51-4028-9A23-651B784D12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8860" r="5520" b="20488"/>
            <a:stretch/>
          </p:blipFill>
          <p:spPr>
            <a:xfrm>
              <a:off x="976802" y="2671033"/>
              <a:ext cx="9505750" cy="1563504"/>
            </a:xfrm>
            <a:prstGeom prst="rect">
              <a:avLst/>
            </a:prstGeom>
            <a:ln w="22225">
              <a:solidFill>
                <a:schemeClr val="tx1"/>
              </a:solidFill>
            </a:ln>
          </p:spPr>
        </p:pic>
        <p:sp>
          <p:nvSpPr>
            <p:cNvPr id="4" name="Minus Sign 3">
              <a:extLst>
                <a:ext uri="{FF2B5EF4-FFF2-40B4-BE49-F238E27FC236}">
                  <a16:creationId xmlns:a16="http://schemas.microsoft.com/office/drawing/2014/main" id="{ABCAD740-B0E9-4348-824E-8B3724093D7C}"/>
                </a:ext>
              </a:extLst>
            </p:cNvPr>
            <p:cNvSpPr/>
            <p:nvPr/>
          </p:nvSpPr>
          <p:spPr>
            <a:xfrm>
              <a:off x="2824651" y="3333749"/>
              <a:ext cx="1261574" cy="657225"/>
            </a:xfrm>
            <a:prstGeom prst="mathMin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9BB9BE6-B819-4B3C-AD62-98C7C2D60430}"/>
              </a:ext>
            </a:extLst>
          </p:cNvPr>
          <p:cNvGrpSpPr/>
          <p:nvPr/>
        </p:nvGrpSpPr>
        <p:grpSpPr>
          <a:xfrm>
            <a:off x="243138" y="4214855"/>
            <a:ext cx="10479550" cy="1753489"/>
            <a:chOff x="177565" y="4553146"/>
            <a:chExt cx="9818771" cy="106596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3789F9D-717A-4F86-984E-8942EC808C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829" t="9891" r="6063" b="6363"/>
            <a:stretch/>
          </p:blipFill>
          <p:spPr>
            <a:xfrm>
              <a:off x="177565" y="4553146"/>
              <a:ext cx="9818771" cy="1065967"/>
            </a:xfrm>
            <a:prstGeom prst="rect">
              <a:avLst/>
            </a:prstGeom>
            <a:ln w="22225">
              <a:solidFill>
                <a:schemeClr val="tx1"/>
              </a:solidFill>
            </a:ln>
          </p:spPr>
        </p:pic>
        <p:sp>
          <p:nvSpPr>
            <p:cNvPr id="16" name="Minus Sign 15">
              <a:extLst>
                <a:ext uri="{FF2B5EF4-FFF2-40B4-BE49-F238E27FC236}">
                  <a16:creationId xmlns:a16="http://schemas.microsoft.com/office/drawing/2014/main" id="{49E02527-6C62-46A5-BF65-131F6493BBB3}"/>
                </a:ext>
              </a:extLst>
            </p:cNvPr>
            <p:cNvSpPr/>
            <p:nvPr/>
          </p:nvSpPr>
          <p:spPr>
            <a:xfrm>
              <a:off x="795825" y="4648199"/>
              <a:ext cx="985349" cy="657225"/>
            </a:xfrm>
            <a:prstGeom prst="mathMin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1699D78-24C4-490A-8FA0-7C067FB64CE2}"/>
              </a:ext>
            </a:extLst>
          </p:cNvPr>
          <p:cNvGrpSpPr/>
          <p:nvPr/>
        </p:nvGrpSpPr>
        <p:grpSpPr>
          <a:xfrm>
            <a:off x="231308" y="115370"/>
            <a:ext cx="10479550" cy="1997335"/>
            <a:chOff x="177565" y="822295"/>
            <a:chExt cx="9597802" cy="154942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DD38187-49C0-46B6-8514-725747D3AA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10759" r="4310" b="27759"/>
            <a:stretch/>
          </p:blipFill>
          <p:spPr>
            <a:xfrm>
              <a:off x="177565" y="822295"/>
              <a:ext cx="9597802" cy="1336132"/>
            </a:xfrm>
            <a:prstGeom prst="rect">
              <a:avLst/>
            </a:prstGeom>
            <a:ln w="22225">
              <a:solidFill>
                <a:schemeClr val="tx1"/>
              </a:solidFill>
            </a:ln>
          </p:spPr>
        </p:pic>
        <p:sp>
          <p:nvSpPr>
            <p:cNvPr id="17" name="Minus Sign 16">
              <a:extLst>
                <a:ext uri="{FF2B5EF4-FFF2-40B4-BE49-F238E27FC236}">
                  <a16:creationId xmlns:a16="http://schemas.microsoft.com/office/drawing/2014/main" id="{98DC3040-231A-48E0-A797-8A9EAF351AE8}"/>
                </a:ext>
              </a:extLst>
            </p:cNvPr>
            <p:cNvSpPr/>
            <p:nvPr/>
          </p:nvSpPr>
          <p:spPr>
            <a:xfrm>
              <a:off x="1481625" y="1714499"/>
              <a:ext cx="1194900" cy="657225"/>
            </a:xfrm>
            <a:prstGeom prst="mathMinus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180B7106-CCB9-45A6-8CE8-51330A5C826C}"/>
              </a:ext>
            </a:extLst>
          </p:cNvPr>
          <p:cNvSpPr/>
          <p:nvPr/>
        </p:nvSpPr>
        <p:spPr>
          <a:xfrm>
            <a:off x="9260719" y="724207"/>
            <a:ext cx="2056585" cy="1057519"/>
          </a:xfrm>
          <a:prstGeom prst="wedgeEllipseCallout">
            <a:avLst>
              <a:gd name="adj1" fmla="val -31524"/>
              <a:gd name="adj2" fmla="val 2608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UC message</a:t>
            </a:r>
          </a:p>
        </p:txBody>
      </p:sp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3C93E4A4-154C-4F30-BA9D-23C2D8998987}"/>
              </a:ext>
            </a:extLst>
          </p:cNvPr>
          <p:cNvSpPr/>
          <p:nvPr/>
        </p:nvSpPr>
        <p:spPr>
          <a:xfrm>
            <a:off x="9348867" y="2153316"/>
            <a:ext cx="2361385" cy="1164649"/>
          </a:xfrm>
          <a:prstGeom prst="wedgeEllipseCallout">
            <a:avLst>
              <a:gd name="adj1" fmla="val -31524"/>
              <a:gd name="adj2" fmla="val 2608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Inject discussion</a:t>
            </a:r>
          </a:p>
        </p:txBody>
      </p:sp>
      <p:sp>
        <p:nvSpPr>
          <p:cNvPr id="15" name="Speech Bubble: Oval 14">
            <a:extLst>
              <a:ext uri="{FF2B5EF4-FFF2-40B4-BE49-F238E27FC236}">
                <a16:creationId xmlns:a16="http://schemas.microsoft.com/office/drawing/2014/main" id="{5463E2D5-C467-43EE-AFAF-8CBEA32A7E23}"/>
              </a:ext>
            </a:extLst>
          </p:cNvPr>
          <p:cNvSpPr/>
          <p:nvPr/>
        </p:nvSpPr>
        <p:spPr>
          <a:xfrm>
            <a:off x="10044466" y="4129345"/>
            <a:ext cx="2098332" cy="768974"/>
          </a:xfrm>
          <a:prstGeom prst="wedgeEllipseCallout">
            <a:avLst>
              <a:gd name="adj1" fmla="val -31524"/>
              <a:gd name="adj2" fmla="val 2608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Message</a:t>
            </a:r>
          </a:p>
        </p:txBody>
      </p:sp>
    </p:spTree>
    <p:extLst>
      <p:ext uri="{BB962C8B-B14F-4D97-AF65-F5344CB8AC3E}">
        <p14:creationId xmlns:p14="http://schemas.microsoft.com/office/powerpoint/2010/main" val="10024406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9B9F482-6542-485C-81C4-FBAD9F42F6AD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16456" t="14595" r="15572" b="12980"/>
          <a:stretch/>
        </p:blipFill>
        <p:spPr>
          <a:xfrm>
            <a:off x="8334703" y="94593"/>
            <a:ext cx="3878319" cy="667406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90190" y="469901"/>
            <a:ext cx="753621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Contact Information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312223" y="6331386"/>
            <a:ext cx="1828800" cy="4729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/>
              <a:t>26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47364E-95FD-48C1-AD93-EFC7E04896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26622" y="5956368"/>
            <a:ext cx="999831" cy="99983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D8DD4F16-1473-4D9F-9528-884C62A3B454}"/>
              </a:ext>
            </a:extLst>
          </p:cNvPr>
          <p:cNvGrpSpPr/>
          <p:nvPr/>
        </p:nvGrpSpPr>
        <p:grpSpPr>
          <a:xfrm>
            <a:off x="515256" y="4232223"/>
            <a:ext cx="7696200" cy="2247770"/>
            <a:chOff x="515256" y="4232223"/>
            <a:chExt cx="7696200" cy="2247770"/>
          </a:xfrm>
        </p:grpSpPr>
        <p:sp>
          <p:nvSpPr>
            <p:cNvPr id="6" name="Rectangle 5"/>
            <p:cNvSpPr/>
            <p:nvPr/>
          </p:nvSpPr>
          <p:spPr>
            <a:xfrm>
              <a:off x="515256" y="4232223"/>
              <a:ext cx="7696200" cy="2246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Chris Thixton</a:t>
              </a:r>
            </a:p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Senior Environmental Scientist - Supervisor</a:t>
              </a:r>
            </a:p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Drills &amp; Exercises Unit, CDFW-OSPR </a:t>
              </a:r>
            </a:p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email: </a:t>
              </a:r>
              <a:r>
                <a:rPr lang="en-US" sz="28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chris.thixton@wildlife.ca.gov</a:t>
              </a:r>
              <a:endPara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cell phone:  562-233-7095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ED76CED-854B-4308-8C4A-12946505A53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107984" y="5303709"/>
              <a:ext cx="1103472" cy="1176284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2E3F7875-5818-46F2-8B21-BC8E7B71B1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71464" y="6293525"/>
            <a:ext cx="609652" cy="54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2393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259506" y="1071704"/>
            <a:ext cx="11625238" cy="4504144"/>
          </a:xfrm>
          <a:prstGeom prst="rect">
            <a:avLst/>
          </a:prstGeom>
          <a:noFill/>
        </p:spPr>
        <p:txBody>
          <a:bodyPr vert="horz" lIns="25200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i="1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39725" indent="-339725">
              <a:spcBef>
                <a:spcPts val="0"/>
              </a:spcBef>
              <a:spcAft>
                <a:spcPts val="600"/>
              </a:spcAft>
              <a:buSzPct val="130000"/>
              <a:buFont typeface="Arial" panose="020B0604020202020204" pitchFamily="34" charset="0"/>
              <a:buChar char="•"/>
            </a:pPr>
            <a:r>
              <a:rPr lang="en-US" sz="360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 stand down of all exercises on March 13, 2020</a:t>
            </a:r>
          </a:p>
          <a:p>
            <a:pPr marL="339725" indent="-339725">
              <a:spcBef>
                <a:spcPts val="0"/>
              </a:spcBef>
              <a:spcAft>
                <a:spcPts val="600"/>
              </a:spcAft>
              <a:buSzPct val="130000"/>
              <a:buFont typeface="Arial" panose="020B0604020202020204" pitchFamily="34" charset="0"/>
              <a:buChar char="•"/>
            </a:pPr>
            <a:r>
              <a:rPr lang="en-US" sz="360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exercises from mid-March through early June</a:t>
            </a:r>
          </a:p>
          <a:p>
            <a:pPr marL="339725" indent="-339725">
              <a:spcBef>
                <a:spcPts val="0"/>
              </a:spcBef>
              <a:spcAft>
                <a:spcPts val="600"/>
              </a:spcAft>
              <a:buSzPct val="130000"/>
              <a:buFont typeface="Arial" panose="020B0604020202020204" pitchFamily="34" charset="0"/>
              <a:buChar char="•"/>
            </a:pPr>
            <a:r>
              <a:rPr lang="en-US" sz="360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Committed to exercising all plans as required in 2020</a:t>
            </a:r>
          </a:p>
          <a:p>
            <a:pPr marL="339725" indent="-339725">
              <a:spcBef>
                <a:spcPts val="0"/>
              </a:spcBef>
              <a:spcAft>
                <a:spcPts val="600"/>
              </a:spcAft>
              <a:buSzPct val="130000"/>
              <a:buFont typeface="Arial" panose="020B0604020202020204" pitchFamily="34" charset="0"/>
              <a:buChar char="•"/>
            </a:pPr>
            <a:r>
              <a:rPr lang="en-US" sz="360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do we exercise all plans?</a:t>
            </a:r>
          </a:p>
          <a:p>
            <a:pPr marL="968375" indent="-511175">
              <a:spcBef>
                <a:spcPts val="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Ø"/>
            </a:pPr>
            <a:r>
              <a:rPr lang="en-US" sz="3600" b="1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Virtual platforms</a:t>
            </a:r>
          </a:p>
          <a:p>
            <a:pPr marL="968375" indent="-511175">
              <a:spcBef>
                <a:spcPts val="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Ø"/>
            </a:pPr>
            <a:r>
              <a:rPr lang="en-US" sz="360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Remote (old fashion emails, phones, texts)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375312" y="245656"/>
            <a:ext cx="8229600" cy="791573"/>
          </a:xfrm>
          <a:prstGeom prst="rect">
            <a:avLst/>
          </a:prstGeom>
          <a:noFill/>
        </p:spPr>
        <p:txBody>
          <a:bodyPr vert="horz" lIns="25200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i="1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30000"/>
            </a:pPr>
            <a:r>
              <a:rPr lang="en-US" sz="44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OSPR Actions in 2020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0312223" y="5962321"/>
            <a:ext cx="1925641" cy="999831"/>
            <a:chOff x="10312223" y="5962321"/>
            <a:chExt cx="1925641" cy="999831"/>
          </a:xfrm>
        </p:grpSpPr>
        <p:sp>
          <p:nvSpPr>
            <p:cNvPr id="12" name="Rectangle 11"/>
            <p:cNvSpPr/>
            <p:nvPr/>
          </p:nvSpPr>
          <p:spPr>
            <a:xfrm>
              <a:off x="10312223" y="6331386"/>
              <a:ext cx="1828800" cy="472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/>
                <a:t>3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238033" y="5962321"/>
              <a:ext cx="999831" cy="9998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761843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257891" y="937334"/>
            <a:ext cx="11206283" cy="4154610"/>
          </a:xfrm>
          <a:prstGeom prst="rect">
            <a:avLst/>
          </a:prstGeom>
          <a:noFill/>
        </p:spPr>
        <p:txBody>
          <a:bodyPr vert="horz" lIns="25200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i="1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39725" indent="-339725">
              <a:spcBef>
                <a:spcPts val="0"/>
              </a:spcBef>
              <a:spcAft>
                <a:spcPts val="1200"/>
              </a:spcAft>
              <a:buSzPct val="130000"/>
              <a:buFont typeface="Arial" panose="020B0604020202020204" pitchFamily="34" charset="0"/>
              <a:buChar char="•"/>
            </a:pPr>
            <a:r>
              <a:rPr lang="en-US" sz="360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OSPR migrates to MS Teams in 2019</a:t>
            </a:r>
          </a:p>
          <a:p>
            <a:pPr marL="339725" indent="-339725">
              <a:spcBef>
                <a:spcPts val="0"/>
              </a:spcBef>
              <a:spcAft>
                <a:spcPts val="1200"/>
              </a:spcAft>
              <a:buSzPct val="130000"/>
              <a:buFont typeface="Arial" panose="020B0604020202020204" pitchFamily="34" charset="0"/>
              <a:buChar char="•"/>
            </a:pPr>
            <a:r>
              <a:rPr lang="en-US" sz="360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Spring 2020, D&amp;E Unit (D&amp;E) staff observe MS Teams exercise with Marathon refinery and Washington State Department of Ecology</a:t>
            </a:r>
          </a:p>
          <a:p>
            <a:pPr marL="339725" indent="-339725">
              <a:spcBef>
                <a:spcPts val="0"/>
              </a:spcBef>
              <a:spcAft>
                <a:spcPts val="1200"/>
              </a:spcAft>
              <a:buSzPct val="130000"/>
              <a:buFont typeface="Arial" panose="020B0604020202020204" pitchFamily="34" charset="0"/>
              <a:buChar char="•"/>
            </a:pPr>
            <a:r>
              <a:rPr lang="en-US" sz="360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OSPR participates in first MS Teams exercise in July with P66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375312" y="245656"/>
            <a:ext cx="11320502" cy="791573"/>
          </a:xfrm>
          <a:prstGeom prst="rect">
            <a:avLst/>
          </a:prstGeom>
          <a:noFill/>
        </p:spPr>
        <p:txBody>
          <a:bodyPr vert="horz" lIns="25200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i="1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30000"/>
            </a:pPr>
            <a:r>
              <a:rPr lang="en-US" sz="44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Crawl / Walk / Run to a Virtual Exercise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0312223" y="5962321"/>
            <a:ext cx="1925641" cy="999831"/>
            <a:chOff x="10312223" y="5962321"/>
            <a:chExt cx="1925641" cy="999831"/>
          </a:xfrm>
        </p:grpSpPr>
        <p:sp>
          <p:nvSpPr>
            <p:cNvPr id="12" name="Rectangle 11"/>
            <p:cNvSpPr/>
            <p:nvPr/>
          </p:nvSpPr>
          <p:spPr>
            <a:xfrm>
              <a:off x="10312223" y="6331386"/>
              <a:ext cx="1828800" cy="472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/>
                <a:t>4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238033" y="5962321"/>
              <a:ext cx="999831" cy="9998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065460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254425" y="1165593"/>
            <a:ext cx="10487262" cy="3941428"/>
          </a:xfrm>
          <a:prstGeom prst="rect">
            <a:avLst/>
          </a:prstGeom>
          <a:noFill/>
        </p:spPr>
        <p:txBody>
          <a:bodyPr vert="horz" lIns="25200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i="1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39725" indent="-339725">
              <a:spcBef>
                <a:spcPts val="0"/>
              </a:spcBef>
              <a:spcAft>
                <a:spcPts val="600"/>
              </a:spcAft>
              <a:buSzPct val="130000"/>
              <a:buFont typeface="Arial" panose="020B0604020202020204" pitchFamily="34" charset="0"/>
              <a:buChar char="•"/>
            </a:pPr>
            <a:r>
              <a:rPr lang="en-US" sz="360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Virtual exercises require more of everything:</a:t>
            </a:r>
          </a:p>
          <a:p>
            <a:pPr marL="968375" indent="-511175">
              <a:spcBef>
                <a:spcPts val="0"/>
              </a:spcBef>
              <a:spcAft>
                <a:spcPts val="1200"/>
              </a:spcAft>
              <a:buSzPct val="100000"/>
              <a:buFont typeface="Wingdings" panose="05000000000000000000" pitchFamily="2" charset="2"/>
              <a:buChar char="Ø"/>
            </a:pPr>
            <a:r>
              <a:rPr lang="en-US" sz="360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Design, evaluators, training, and behind the scenes management</a:t>
            </a:r>
          </a:p>
          <a:p>
            <a:pPr marL="282575" indent="-282575">
              <a:spcBef>
                <a:spcPts val="0"/>
              </a:spcBef>
              <a:spcAft>
                <a:spcPts val="1200"/>
              </a:spcAft>
              <a:buSzPct val="130000"/>
              <a:buFont typeface="Arial" panose="020B0604020202020204" pitchFamily="34" charset="0"/>
              <a:buChar char="•"/>
            </a:pPr>
            <a:r>
              <a:rPr lang="en-US" sz="360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Policies may limit file sharing capability</a:t>
            </a:r>
          </a:p>
          <a:p>
            <a:pPr marL="347663" indent="-347663">
              <a:spcBef>
                <a:spcPts val="0"/>
              </a:spcBef>
              <a:spcAft>
                <a:spcPts val="1200"/>
              </a:spcAft>
              <a:buSzPct val="130000"/>
              <a:buFont typeface="Arial" panose="020B0604020202020204" pitchFamily="34" charset="0"/>
              <a:buChar char="•"/>
            </a:pPr>
            <a:r>
              <a:rPr lang="en-US" sz="360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Preparation and practice with the technology                                           is critical to the success of the exercise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375312" y="245656"/>
            <a:ext cx="11196202" cy="791573"/>
          </a:xfrm>
          <a:prstGeom prst="rect">
            <a:avLst/>
          </a:prstGeom>
          <a:noFill/>
        </p:spPr>
        <p:txBody>
          <a:bodyPr vert="horz" lIns="25200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i="1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30000"/>
            </a:pPr>
            <a:r>
              <a:rPr lang="en-US" sz="44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OSPR D&amp;E Virtual Lessons Learned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0312223" y="5962321"/>
            <a:ext cx="1925641" cy="999831"/>
            <a:chOff x="10312223" y="5962321"/>
            <a:chExt cx="1925641" cy="999831"/>
          </a:xfrm>
        </p:grpSpPr>
        <p:sp>
          <p:nvSpPr>
            <p:cNvPr id="12" name="Rectangle 11"/>
            <p:cNvSpPr/>
            <p:nvPr/>
          </p:nvSpPr>
          <p:spPr>
            <a:xfrm>
              <a:off x="10312223" y="6331386"/>
              <a:ext cx="1828800" cy="472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/>
                <a:t>5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238033" y="5962321"/>
              <a:ext cx="999831" cy="9998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387319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259506" y="1170023"/>
            <a:ext cx="10929604" cy="5329087"/>
          </a:xfrm>
          <a:prstGeom prst="rect">
            <a:avLst/>
          </a:prstGeom>
          <a:noFill/>
        </p:spPr>
        <p:txBody>
          <a:bodyPr vert="horz" lIns="25200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i="1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39725" indent="-339725">
              <a:spcBef>
                <a:spcPts val="0"/>
              </a:spcBef>
              <a:spcAft>
                <a:spcPts val="1200"/>
              </a:spcAft>
              <a:buSzPct val="130000"/>
              <a:buFont typeface="Arial" panose="020B0604020202020204" pitchFamily="34" charset="0"/>
              <a:buChar char="•"/>
            </a:pPr>
            <a:r>
              <a:rPr lang="en-US" sz="360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Virtual platform is only as useful as the user's knowledge of the tool. Players must be ready to operate in the platform and know their ICS roles</a:t>
            </a:r>
          </a:p>
          <a:p>
            <a:pPr marL="339725" indent="-339725">
              <a:spcBef>
                <a:spcPts val="0"/>
              </a:spcBef>
              <a:spcAft>
                <a:spcPts val="1200"/>
              </a:spcAft>
              <a:buSzPct val="130000"/>
              <a:buFont typeface="Arial" panose="020B0604020202020204" pitchFamily="34" charset="0"/>
              <a:buChar char="•"/>
            </a:pPr>
            <a:r>
              <a:rPr lang="en-US" sz="360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Utilizing contractors who have expertise in virtual platforms greatly improves the success of the exercise</a:t>
            </a:r>
          </a:p>
          <a:p>
            <a:pPr marL="339725" indent="-339725">
              <a:spcBef>
                <a:spcPts val="0"/>
              </a:spcBef>
              <a:spcAft>
                <a:spcPts val="1200"/>
              </a:spcAft>
              <a:buSzPct val="130000"/>
              <a:buFont typeface="Arial" panose="020B0604020202020204" pitchFamily="34" charset="0"/>
              <a:buChar char="•"/>
            </a:pPr>
            <a:r>
              <a:rPr lang="en-US" sz="3600" i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Virtual platforms will be utilized during real-world responses to brief traveling away teams (SMT), regulators, and stakeholders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375311" y="245656"/>
            <a:ext cx="12077945" cy="791573"/>
          </a:xfrm>
          <a:prstGeom prst="rect">
            <a:avLst/>
          </a:prstGeom>
          <a:noFill/>
        </p:spPr>
        <p:txBody>
          <a:bodyPr vert="horz" lIns="25200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i="1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30000"/>
            </a:pPr>
            <a:r>
              <a:rPr lang="en-US" sz="44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Industry Lessons Learned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0312223" y="5962321"/>
            <a:ext cx="1925641" cy="999831"/>
            <a:chOff x="10312223" y="5962321"/>
            <a:chExt cx="1925641" cy="999831"/>
          </a:xfrm>
        </p:grpSpPr>
        <p:sp>
          <p:nvSpPr>
            <p:cNvPr id="12" name="Rectangle 11"/>
            <p:cNvSpPr/>
            <p:nvPr/>
          </p:nvSpPr>
          <p:spPr>
            <a:xfrm>
              <a:off x="10312223" y="6331386"/>
              <a:ext cx="1828800" cy="472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/>
                <a:t>6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238033" y="5962321"/>
              <a:ext cx="999831" cy="9998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7836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EA79B17F-454F-4615-B934-CDF92561D1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7" y="66348"/>
            <a:ext cx="10453994" cy="6725896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94BDD111-7B75-45DF-9A70-AEEDA1E1786F}"/>
              </a:ext>
            </a:extLst>
          </p:cNvPr>
          <p:cNvSpPr/>
          <p:nvPr/>
        </p:nvSpPr>
        <p:spPr>
          <a:xfrm>
            <a:off x="10020300" y="65755"/>
            <a:ext cx="914400" cy="67385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10312223" y="5962321"/>
            <a:ext cx="1925641" cy="999831"/>
            <a:chOff x="10312223" y="5962321"/>
            <a:chExt cx="1925641" cy="999831"/>
          </a:xfrm>
        </p:grpSpPr>
        <p:sp>
          <p:nvSpPr>
            <p:cNvPr id="12" name="Rectangle 11"/>
            <p:cNvSpPr/>
            <p:nvPr/>
          </p:nvSpPr>
          <p:spPr>
            <a:xfrm>
              <a:off x="10312223" y="6331386"/>
              <a:ext cx="1828800" cy="472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/>
                <a:t>7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238033" y="5962321"/>
              <a:ext cx="999831" cy="999831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C99BB64-9F09-4A91-A75E-221C56C0E8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4939" y="283776"/>
            <a:ext cx="3174567" cy="4862860"/>
          </a:xfrm>
          <a:prstGeom prst="rect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>
            <a:outerShdw blurRad="2667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339193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9451" y="5934040"/>
            <a:ext cx="10984645" cy="819682"/>
          </a:xfrm>
          <a:prstGeom prst="rect">
            <a:avLst/>
          </a:prstGeom>
          <a:noFill/>
        </p:spPr>
        <p:txBody>
          <a:bodyPr vert="horz" lIns="25200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i="1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30000"/>
            </a:pPr>
            <a:r>
              <a:rPr lang="en-US" sz="44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Teams - Virtual brings people together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0661715" y="5962321"/>
            <a:ext cx="1576149" cy="999831"/>
            <a:chOff x="10661715" y="5962321"/>
            <a:chExt cx="1576149" cy="999831"/>
          </a:xfrm>
        </p:grpSpPr>
        <p:sp>
          <p:nvSpPr>
            <p:cNvPr id="12" name="Rectangle 11"/>
            <p:cNvSpPr/>
            <p:nvPr/>
          </p:nvSpPr>
          <p:spPr>
            <a:xfrm>
              <a:off x="10661715" y="6331386"/>
              <a:ext cx="1479308" cy="472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/>
                <a:t>8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238033" y="5962321"/>
              <a:ext cx="999831" cy="999831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53B8E8C-EC7D-4C41-A5BC-F7A64D3F63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308" b="2047"/>
          <a:stretch/>
        </p:blipFill>
        <p:spPr>
          <a:xfrm>
            <a:off x="65990" y="56554"/>
            <a:ext cx="11172044" cy="5692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3547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-18835" y="5948319"/>
            <a:ext cx="10984645" cy="782425"/>
          </a:xfrm>
          <a:prstGeom prst="rect">
            <a:avLst/>
          </a:prstGeom>
          <a:noFill/>
        </p:spPr>
        <p:txBody>
          <a:bodyPr vert="horz" lIns="252000" tIns="0" rIns="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i="1" kern="120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30000"/>
            </a:pPr>
            <a:r>
              <a:rPr lang="en-US" sz="4400" b="1" u="sng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Zoom – Brings people together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0312223" y="5962321"/>
            <a:ext cx="1925641" cy="999831"/>
            <a:chOff x="10312223" y="5962321"/>
            <a:chExt cx="1925641" cy="999831"/>
          </a:xfrm>
        </p:grpSpPr>
        <p:sp>
          <p:nvSpPr>
            <p:cNvPr id="12" name="Rectangle 11"/>
            <p:cNvSpPr/>
            <p:nvPr/>
          </p:nvSpPr>
          <p:spPr>
            <a:xfrm>
              <a:off x="10312223" y="6331386"/>
              <a:ext cx="1828800" cy="47296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/>
                <a:t>9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238033" y="5962321"/>
              <a:ext cx="999831" cy="999831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0C7CFAB-60BE-4532-9CAA-26D49E97EA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887" r="2999" b="8697"/>
          <a:stretch/>
        </p:blipFill>
        <p:spPr>
          <a:xfrm>
            <a:off x="61937" y="66570"/>
            <a:ext cx="10139477" cy="5740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7639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34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5CB8B3"/>
      </a:accent1>
      <a:accent2>
        <a:srgbClr val="F5D66E"/>
      </a:accent2>
      <a:accent3>
        <a:srgbClr val="D78189"/>
      </a:accent3>
      <a:accent4>
        <a:srgbClr val="7030A0"/>
      </a:accent4>
      <a:accent5>
        <a:srgbClr val="0070C0"/>
      </a:accent5>
      <a:accent6>
        <a:srgbClr val="C4D36D"/>
      </a:accent6>
      <a:hlink>
        <a:srgbClr val="54C3BD"/>
      </a:hlink>
      <a:folHlink>
        <a:srgbClr val="54C3BD"/>
      </a:folHlink>
    </a:clrScheme>
    <a:fontScheme name="Custom 154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Minimalistic Presentation Layout_Alt_SB - v4.potx" id="{A4B1627E-7CE8-451C-8A79-FF17A84C59F9}" vid="{A2DEFC27-6425-4842-A829-62107912A4C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476</Words>
  <Application>Microsoft Office PowerPoint</Application>
  <PresentationFormat>Widescreen</PresentationFormat>
  <Paragraphs>113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Corbel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2018-09-09T21:44:53Z</dcterms:created>
  <dcterms:modified xsi:type="dcterms:W3CDTF">2020-11-16T19:43:40Z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e685f86-ed8d-482b-be3a-2b7af73f9b7f_Enabled">
    <vt:lpwstr>True</vt:lpwstr>
  </property>
  <property fmtid="{D5CDD505-2E9C-101B-9397-08002B2CF9AE}" pid="3" name="MSIP_Label_6e685f86-ed8d-482b-be3a-2b7af73f9b7f_SiteId">
    <vt:lpwstr>4b633c25-efbf-4006-9f15-07442ba7aa0b</vt:lpwstr>
  </property>
  <property fmtid="{D5CDD505-2E9C-101B-9397-08002B2CF9AE}" pid="4" name="MSIP_Label_6e685f86-ed8d-482b-be3a-2b7af73f9b7f_Owner">
    <vt:lpwstr>Chris.Thixton@wildlife.ca.gov</vt:lpwstr>
  </property>
  <property fmtid="{D5CDD505-2E9C-101B-9397-08002B2CF9AE}" pid="5" name="MSIP_Label_6e685f86-ed8d-482b-be3a-2b7af73f9b7f_SetDate">
    <vt:lpwstr>2018-10-18T23:26:41.6500632Z</vt:lpwstr>
  </property>
  <property fmtid="{D5CDD505-2E9C-101B-9397-08002B2CF9AE}" pid="6" name="MSIP_Label_6e685f86-ed8d-482b-be3a-2b7af73f9b7f_Name">
    <vt:lpwstr>General</vt:lpwstr>
  </property>
  <property fmtid="{D5CDD505-2E9C-101B-9397-08002B2CF9AE}" pid="7" name="MSIP_Label_6e685f86-ed8d-482b-be3a-2b7af73f9b7f_Application">
    <vt:lpwstr>Microsoft Azure Information Protection</vt:lpwstr>
  </property>
  <property fmtid="{D5CDD505-2E9C-101B-9397-08002B2CF9AE}" pid="8" name="MSIP_Label_6e685f86-ed8d-482b-be3a-2b7af73f9b7f_Extended_MSFT_Method">
    <vt:lpwstr>Automatic</vt:lpwstr>
  </property>
  <property fmtid="{D5CDD505-2E9C-101B-9397-08002B2CF9AE}" pid="9" name="MSIP_Label_f42aa342-8706-4288-bd11-ebb85995028c_Enabled">
    <vt:lpwstr>True</vt:lpwstr>
  </property>
  <property fmtid="{D5CDD505-2E9C-101B-9397-08002B2CF9AE}" pid="10" name="MSIP_Label_f42aa342-8706-4288-bd11-ebb85995028c_SiteId">
    <vt:lpwstr>72f988bf-86f1-41af-91ab-2d7cd011db47</vt:lpwstr>
  </property>
  <property fmtid="{D5CDD505-2E9C-101B-9397-08002B2CF9AE}" pid="11" name="MSIP_Label_f42aa342-8706-4288-bd11-ebb85995028c_Owner">
    <vt:lpwstr>v-abdarl@microsoft.com</vt:lpwstr>
  </property>
  <property fmtid="{D5CDD505-2E9C-101B-9397-08002B2CF9AE}" pid="12" name="MSIP_Label_f42aa342-8706-4288-bd11-ebb85995028c_SetDate">
    <vt:lpwstr>2018-08-01T18:38:43.1203777Z</vt:lpwstr>
  </property>
  <property fmtid="{D5CDD505-2E9C-101B-9397-08002B2CF9AE}" pid="13" name="MSIP_Label_f42aa342-8706-4288-bd11-ebb85995028c_Name">
    <vt:lpwstr>General</vt:lpwstr>
  </property>
  <property fmtid="{D5CDD505-2E9C-101B-9397-08002B2CF9AE}" pid="14" name="MSIP_Label_f42aa342-8706-4288-bd11-ebb85995028c_Application">
    <vt:lpwstr>Microsoft Azure Information Protection</vt:lpwstr>
  </property>
  <property fmtid="{D5CDD505-2E9C-101B-9397-08002B2CF9AE}" pid="15" name="MSIP_Label_f42aa342-8706-4288-bd11-ebb85995028c_Extended_MSFT_Method">
    <vt:lpwstr>Automatic</vt:lpwstr>
  </property>
  <property fmtid="{D5CDD505-2E9C-101B-9397-08002B2CF9AE}" pid="16" name="Sensitivity">
    <vt:lpwstr>General General</vt:lpwstr>
  </property>
</Properties>
</file>