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6"/>
  </p:notesMasterIdLst>
  <p:handoutMasterIdLst>
    <p:handoutMasterId r:id="rId27"/>
  </p:handoutMasterIdLst>
  <p:sldIdLst>
    <p:sldId id="320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336" r:id="rId15"/>
    <p:sldId id="459" r:id="rId16"/>
    <p:sldId id="458" r:id="rId17"/>
    <p:sldId id="460" r:id="rId18"/>
    <p:sldId id="461" r:id="rId19"/>
    <p:sldId id="462" r:id="rId20"/>
    <p:sldId id="463" r:id="rId21"/>
    <p:sldId id="465" r:id="rId22"/>
    <p:sldId id="466" r:id="rId23"/>
    <p:sldId id="476" r:id="rId24"/>
    <p:sldId id="267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pos="912" userDrawn="1">
          <p15:clr>
            <a:srgbClr val="A4A3A4"/>
          </p15:clr>
        </p15:guide>
        <p15:guide id="6" pos="2208" userDrawn="1">
          <p15:clr>
            <a:srgbClr val="A4A3A4"/>
          </p15:clr>
        </p15:guide>
        <p15:guide id="7" pos="3240" userDrawn="1">
          <p15:clr>
            <a:srgbClr val="A4A3A4"/>
          </p15:clr>
        </p15:guide>
        <p15:guide id="8" pos="4848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  <p15:guide id="10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3" clrIdx="0"/>
  <p:cmAuthor id="2" name="Claire" initials="CW" lastIdx="4" clrIdx="1">
    <p:extLst>
      <p:ext uri="{19B8F6BF-5375-455C-9EA6-DF929625EA0E}">
        <p15:presenceInfo xmlns:p15="http://schemas.microsoft.com/office/powerpoint/2012/main" userId="Clai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F6C"/>
    <a:srgbClr val="FFD9CB"/>
    <a:srgbClr val="FFFFFF"/>
    <a:srgbClr val="000000"/>
    <a:srgbClr val="046330"/>
    <a:srgbClr val="EB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C3C2A-9CAB-45CE-8488-CECD2363B214}" v="664" dt="2020-11-06T19:42:04.549"/>
    <p1510:client id="{B1AEE909-6A22-A765-D546-DD00310F212D}" v="464" dt="2020-11-09T17:46:24.012"/>
    <p1510:client id="{DDE32C59-65E5-BC06-15C0-E5698E29D785}" v="4" dt="2020-11-06T20:23:49.761"/>
    <p1510:client id="{F3D5FD59-26D4-4A6B-AA9C-D5BCCC2B872A}" v="1" dt="2020-11-09T18:10:41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79" autoAdjust="0"/>
  </p:normalViewPr>
  <p:slideViewPr>
    <p:cSldViewPr snapToGrid="0">
      <p:cViewPr varScale="1">
        <p:scale>
          <a:sx n="40" d="100"/>
          <a:sy n="40" d="100"/>
        </p:scale>
        <p:origin x="964" y="40"/>
      </p:cViewPr>
      <p:guideLst>
        <p:guide orient="horz" pos="2160"/>
        <p:guide pos="2880"/>
        <p:guide pos="288"/>
        <p:guide pos="5472"/>
        <p:guide pos="912"/>
        <p:guide pos="2208"/>
        <p:guide pos="3240"/>
        <p:guide pos="4848"/>
        <p:guide orient="horz" pos="528"/>
        <p:guide orient="horz"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391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56D44-C425-436B-A747-398879BF1C70}" type="doc">
      <dgm:prSet loTypeId="urn:microsoft.com/office/officeart/2018/2/layout/IconVerticalSolidList" loCatId="icon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E6271E3-9C9B-492F-9BB9-9D72BE7BD6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Able to </a:t>
          </a:r>
          <a:r>
            <a:rPr lang="en-US" sz="2000" b="1" dirty="0"/>
            <a:t>adhere to COVID-19 protective measures </a:t>
          </a:r>
          <a:r>
            <a:rPr lang="en-US" sz="2000" dirty="0"/>
            <a:t>while responding to an emergency and standing up an ICP</a:t>
          </a:r>
        </a:p>
      </dgm:t>
    </dgm:pt>
    <dgm:pt modelId="{8C0090B1-1DCA-45C2-AF20-4D55E56B5EC4}" type="parTrans" cxnId="{C22248DC-C73C-4B86-B710-526EC5C9C5E6}">
      <dgm:prSet/>
      <dgm:spPr/>
      <dgm:t>
        <a:bodyPr/>
        <a:lstStyle/>
        <a:p>
          <a:endParaRPr lang="en-US"/>
        </a:p>
      </dgm:t>
    </dgm:pt>
    <dgm:pt modelId="{F3F321AE-8DFB-45D7-8F5C-FF1B7D1A24AA}" type="sibTrans" cxnId="{C22248DC-C73C-4B86-B710-526EC5C9C5E6}">
      <dgm:prSet/>
      <dgm:spPr/>
      <dgm:t>
        <a:bodyPr/>
        <a:lstStyle/>
        <a:p>
          <a:endParaRPr lang="en-US"/>
        </a:p>
      </dgm:t>
    </dgm:pt>
    <dgm:pt modelId="{E2FB058A-23CD-4CA3-82A3-5242F191B2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/>
            <a:t>No COVID-19 cases </a:t>
          </a:r>
          <a:r>
            <a:rPr lang="en-US" sz="2000" b="0"/>
            <a:t>presented</a:t>
          </a:r>
          <a:r>
            <a:rPr lang="en-US" sz="2000"/>
            <a:t> themselves during the </a:t>
          </a:r>
          <a:br>
            <a:rPr lang="en-US" sz="2000"/>
          </a:br>
          <a:r>
            <a:rPr lang="en-US" sz="2000"/>
            <a:t>Sumas Pump Station response</a:t>
          </a:r>
        </a:p>
      </dgm:t>
    </dgm:pt>
    <dgm:pt modelId="{4B6AE42C-E118-4E68-BE5E-D6657E58546C}" type="parTrans" cxnId="{C252EA5B-2BEA-495E-92BE-88A6712C51E8}">
      <dgm:prSet/>
      <dgm:spPr/>
      <dgm:t>
        <a:bodyPr/>
        <a:lstStyle/>
        <a:p>
          <a:endParaRPr lang="en-US"/>
        </a:p>
      </dgm:t>
    </dgm:pt>
    <dgm:pt modelId="{32AFFD97-D9D9-4F83-80C1-F36CA7EC23DD}" type="sibTrans" cxnId="{C252EA5B-2BEA-495E-92BE-88A6712C51E8}">
      <dgm:prSet/>
      <dgm:spPr/>
      <dgm:t>
        <a:bodyPr/>
        <a:lstStyle/>
        <a:p>
          <a:endParaRPr lang="en-US"/>
        </a:p>
      </dgm:t>
    </dgm:pt>
    <dgm:pt modelId="{E76F9D82-B5ED-480D-9C99-71BB6857B1C3}" type="pres">
      <dgm:prSet presAssocID="{98856D44-C425-436B-A747-398879BF1C70}" presName="root" presStyleCnt="0">
        <dgm:presLayoutVars>
          <dgm:dir/>
          <dgm:resizeHandles val="exact"/>
        </dgm:presLayoutVars>
      </dgm:prSet>
      <dgm:spPr/>
    </dgm:pt>
    <dgm:pt modelId="{A0924219-FFBA-421A-8145-AE843955CD5E}" type="pres">
      <dgm:prSet presAssocID="{CE6271E3-9C9B-492F-9BB9-9D72BE7BD69A}" presName="compNode" presStyleCnt="0"/>
      <dgm:spPr/>
    </dgm:pt>
    <dgm:pt modelId="{AC127031-6B67-460B-AE71-BAF05051B7F0}" type="pres">
      <dgm:prSet presAssocID="{CE6271E3-9C9B-492F-9BB9-9D72BE7BD69A}" presName="bgRect" presStyleLbl="bgShp" presStyleIdx="0" presStyleCnt="2"/>
      <dgm:spPr/>
    </dgm:pt>
    <dgm:pt modelId="{249E935F-51F1-4139-B114-5321978ECF4A}" type="pres">
      <dgm:prSet presAssocID="{CE6271E3-9C9B-492F-9BB9-9D72BE7BD69A}" presName="iconRect" presStyleLbl="node1" presStyleIdx="0" presStyleCnt="2"/>
      <dgm:spPr>
        <a:solidFill>
          <a:schemeClr val="accent5">
            <a:lumMod val="20000"/>
            <a:lumOff val="80000"/>
          </a:schemeClr>
        </a:solidFill>
      </dgm:spPr>
    </dgm:pt>
    <dgm:pt modelId="{76F664C3-0DA9-4508-BC8C-555588C301F5}" type="pres">
      <dgm:prSet presAssocID="{CE6271E3-9C9B-492F-9BB9-9D72BE7BD69A}" presName="spaceRect" presStyleCnt="0"/>
      <dgm:spPr/>
    </dgm:pt>
    <dgm:pt modelId="{4B45E568-9719-47EB-AE7E-4AE45FDB8B1C}" type="pres">
      <dgm:prSet presAssocID="{CE6271E3-9C9B-492F-9BB9-9D72BE7BD69A}" presName="parTx" presStyleLbl="revTx" presStyleIdx="0" presStyleCnt="2" custScaleX="104285">
        <dgm:presLayoutVars>
          <dgm:chMax val="0"/>
          <dgm:chPref val="0"/>
        </dgm:presLayoutVars>
      </dgm:prSet>
      <dgm:spPr/>
    </dgm:pt>
    <dgm:pt modelId="{704EAB75-3565-4F6C-B089-5214307F4855}" type="pres">
      <dgm:prSet presAssocID="{F3F321AE-8DFB-45D7-8F5C-FF1B7D1A24AA}" presName="sibTrans" presStyleCnt="0"/>
      <dgm:spPr/>
    </dgm:pt>
    <dgm:pt modelId="{4FD5358F-1AD7-422E-AC7E-7E5E7A993B5E}" type="pres">
      <dgm:prSet presAssocID="{E2FB058A-23CD-4CA3-82A3-5242F191B215}" presName="compNode" presStyleCnt="0"/>
      <dgm:spPr/>
    </dgm:pt>
    <dgm:pt modelId="{CEFC972F-F9E3-4F56-91F6-90AF6554475B}" type="pres">
      <dgm:prSet presAssocID="{E2FB058A-23CD-4CA3-82A3-5242F191B215}" presName="bgRect" presStyleLbl="bgShp" presStyleIdx="1" presStyleCnt="2"/>
      <dgm:spPr/>
    </dgm:pt>
    <dgm:pt modelId="{AC58E5BB-DDB2-474B-AA00-90D85053538E}" type="pres">
      <dgm:prSet presAssocID="{E2FB058A-23CD-4CA3-82A3-5242F191B215}" presName="iconRect" presStyleLbl="node1" presStyleIdx="1" presStyleCnt="2"/>
      <dgm:spPr>
        <a:solidFill>
          <a:schemeClr val="accent5">
            <a:lumMod val="20000"/>
            <a:lumOff val="80000"/>
          </a:schemeClr>
        </a:solidFill>
      </dgm:spPr>
    </dgm:pt>
    <dgm:pt modelId="{7D298A12-F199-4C78-AFEC-02D9F0C9E485}" type="pres">
      <dgm:prSet presAssocID="{E2FB058A-23CD-4CA3-82A3-5242F191B215}" presName="spaceRect" presStyleCnt="0"/>
      <dgm:spPr/>
    </dgm:pt>
    <dgm:pt modelId="{72F4A266-973D-40F9-B51B-AE35B18910A6}" type="pres">
      <dgm:prSet presAssocID="{E2FB058A-23CD-4CA3-82A3-5242F191B21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252EA5B-2BEA-495E-92BE-88A6712C51E8}" srcId="{98856D44-C425-436B-A747-398879BF1C70}" destId="{E2FB058A-23CD-4CA3-82A3-5242F191B215}" srcOrd="1" destOrd="0" parTransId="{4B6AE42C-E118-4E68-BE5E-D6657E58546C}" sibTransId="{32AFFD97-D9D9-4F83-80C1-F36CA7EC23DD}"/>
    <dgm:cxn modelId="{96958F6C-AA84-46CA-8748-4B832711EBDE}" type="presOf" srcId="{E2FB058A-23CD-4CA3-82A3-5242F191B215}" destId="{72F4A266-973D-40F9-B51B-AE35B18910A6}" srcOrd="0" destOrd="0" presId="urn:microsoft.com/office/officeart/2018/2/layout/IconVerticalSolidList"/>
    <dgm:cxn modelId="{FA799877-8286-4221-96CB-353D3245A861}" type="presOf" srcId="{CE6271E3-9C9B-492F-9BB9-9D72BE7BD69A}" destId="{4B45E568-9719-47EB-AE7E-4AE45FDB8B1C}" srcOrd="0" destOrd="0" presId="urn:microsoft.com/office/officeart/2018/2/layout/IconVerticalSolidList"/>
    <dgm:cxn modelId="{C22248DC-C73C-4B86-B710-526EC5C9C5E6}" srcId="{98856D44-C425-436B-A747-398879BF1C70}" destId="{CE6271E3-9C9B-492F-9BB9-9D72BE7BD69A}" srcOrd="0" destOrd="0" parTransId="{8C0090B1-1DCA-45C2-AF20-4D55E56B5EC4}" sibTransId="{F3F321AE-8DFB-45D7-8F5C-FF1B7D1A24AA}"/>
    <dgm:cxn modelId="{DD9A44FE-D008-42AF-8E74-BE23C730C556}" type="presOf" srcId="{98856D44-C425-436B-A747-398879BF1C70}" destId="{E76F9D82-B5ED-480D-9C99-71BB6857B1C3}" srcOrd="0" destOrd="0" presId="urn:microsoft.com/office/officeart/2018/2/layout/IconVerticalSolidList"/>
    <dgm:cxn modelId="{E47964FD-38FC-4137-9EB2-95BD1A957F6F}" type="presParOf" srcId="{E76F9D82-B5ED-480D-9C99-71BB6857B1C3}" destId="{A0924219-FFBA-421A-8145-AE843955CD5E}" srcOrd="0" destOrd="0" presId="urn:microsoft.com/office/officeart/2018/2/layout/IconVerticalSolidList"/>
    <dgm:cxn modelId="{A37439BE-3845-4DD1-9D28-55F544EEE696}" type="presParOf" srcId="{A0924219-FFBA-421A-8145-AE843955CD5E}" destId="{AC127031-6B67-460B-AE71-BAF05051B7F0}" srcOrd="0" destOrd="0" presId="urn:microsoft.com/office/officeart/2018/2/layout/IconVerticalSolidList"/>
    <dgm:cxn modelId="{519E5DF3-8ECD-43B0-A450-AE1336BFFF1B}" type="presParOf" srcId="{A0924219-FFBA-421A-8145-AE843955CD5E}" destId="{249E935F-51F1-4139-B114-5321978ECF4A}" srcOrd="1" destOrd="0" presId="urn:microsoft.com/office/officeart/2018/2/layout/IconVerticalSolidList"/>
    <dgm:cxn modelId="{33CC23BC-FD40-43F1-9DFB-E1D2BC3FAB55}" type="presParOf" srcId="{A0924219-FFBA-421A-8145-AE843955CD5E}" destId="{76F664C3-0DA9-4508-BC8C-555588C301F5}" srcOrd="2" destOrd="0" presId="urn:microsoft.com/office/officeart/2018/2/layout/IconVerticalSolidList"/>
    <dgm:cxn modelId="{816F900E-CE79-4CFF-ADB5-19432C649E73}" type="presParOf" srcId="{A0924219-FFBA-421A-8145-AE843955CD5E}" destId="{4B45E568-9719-47EB-AE7E-4AE45FDB8B1C}" srcOrd="3" destOrd="0" presId="urn:microsoft.com/office/officeart/2018/2/layout/IconVerticalSolidList"/>
    <dgm:cxn modelId="{AB6E1736-F82B-4F22-8CCF-2E5646411D08}" type="presParOf" srcId="{E76F9D82-B5ED-480D-9C99-71BB6857B1C3}" destId="{704EAB75-3565-4F6C-B089-5214307F4855}" srcOrd="1" destOrd="0" presId="urn:microsoft.com/office/officeart/2018/2/layout/IconVerticalSolidList"/>
    <dgm:cxn modelId="{2BC173E1-C414-41D5-B7CF-F127369FF1F8}" type="presParOf" srcId="{E76F9D82-B5ED-480D-9C99-71BB6857B1C3}" destId="{4FD5358F-1AD7-422E-AC7E-7E5E7A993B5E}" srcOrd="2" destOrd="0" presId="urn:microsoft.com/office/officeart/2018/2/layout/IconVerticalSolidList"/>
    <dgm:cxn modelId="{DE7EFF8F-A78A-4E8A-9F86-9D633383F702}" type="presParOf" srcId="{4FD5358F-1AD7-422E-AC7E-7E5E7A993B5E}" destId="{CEFC972F-F9E3-4F56-91F6-90AF6554475B}" srcOrd="0" destOrd="0" presId="urn:microsoft.com/office/officeart/2018/2/layout/IconVerticalSolidList"/>
    <dgm:cxn modelId="{AF48D638-C5CA-4BD7-BA8F-A933C6062D6F}" type="presParOf" srcId="{4FD5358F-1AD7-422E-AC7E-7E5E7A993B5E}" destId="{AC58E5BB-DDB2-474B-AA00-90D85053538E}" srcOrd="1" destOrd="0" presId="urn:microsoft.com/office/officeart/2018/2/layout/IconVerticalSolidList"/>
    <dgm:cxn modelId="{BD6EB125-1D17-4614-BC3A-291C0B8BAD9F}" type="presParOf" srcId="{4FD5358F-1AD7-422E-AC7E-7E5E7A993B5E}" destId="{7D298A12-F199-4C78-AFEC-02D9F0C9E485}" srcOrd="2" destOrd="0" presId="urn:microsoft.com/office/officeart/2018/2/layout/IconVerticalSolidList"/>
    <dgm:cxn modelId="{504ECFEE-CCEE-43C4-8B36-17E18D92FAF9}" type="presParOf" srcId="{4FD5358F-1AD7-422E-AC7E-7E5E7A993B5E}" destId="{72F4A266-973D-40F9-B51B-AE35B18910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27031-6B67-460B-AE71-BAF05051B7F0}">
      <dsp:nvSpPr>
        <dsp:cNvPr id="0" name=""/>
        <dsp:cNvSpPr/>
      </dsp:nvSpPr>
      <dsp:spPr>
        <a:xfrm>
          <a:off x="-69864" y="741427"/>
          <a:ext cx="8229600" cy="13524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E935F-51F1-4139-B114-5321978ECF4A}">
      <dsp:nvSpPr>
        <dsp:cNvPr id="0" name=""/>
        <dsp:cNvSpPr/>
      </dsp:nvSpPr>
      <dsp:spPr>
        <a:xfrm>
          <a:off x="339264" y="1045737"/>
          <a:ext cx="743871" cy="74387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45E568-9719-47EB-AE7E-4AE45FDB8B1C}">
      <dsp:nvSpPr>
        <dsp:cNvPr id="0" name=""/>
        <dsp:cNvSpPr/>
      </dsp:nvSpPr>
      <dsp:spPr>
        <a:xfrm>
          <a:off x="1349479" y="741427"/>
          <a:ext cx="6949985" cy="135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39" tIns="143139" rIns="143139" bIns="1431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Able to </a:t>
          </a:r>
          <a:r>
            <a:rPr lang="en-US" sz="2000" b="1" kern="1200" dirty="0"/>
            <a:t>adhere to COVID-19 protective measures </a:t>
          </a:r>
          <a:r>
            <a:rPr lang="en-US" sz="2000" kern="1200" dirty="0"/>
            <a:t>while responding to an emergency and standing up an ICP</a:t>
          </a:r>
        </a:p>
      </dsp:txBody>
      <dsp:txXfrm>
        <a:off x="1349479" y="741427"/>
        <a:ext cx="6949985" cy="1352492"/>
      </dsp:txXfrm>
    </dsp:sp>
    <dsp:sp modelId="{CEFC972F-F9E3-4F56-91F6-90AF6554475B}">
      <dsp:nvSpPr>
        <dsp:cNvPr id="0" name=""/>
        <dsp:cNvSpPr/>
      </dsp:nvSpPr>
      <dsp:spPr>
        <a:xfrm>
          <a:off x="-69864" y="2432043"/>
          <a:ext cx="8229600" cy="13524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E5BB-DDB2-474B-AA00-90D85053538E}">
      <dsp:nvSpPr>
        <dsp:cNvPr id="0" name=""/>
        <dsp:cNvSpPr/>
      </dsp:nvSpPr>
      <dsp:spPr>
        <a:xfrm>
          <a:off x="339264" y="2736353"/>
          <a:ext cx="743871" cy="74387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F4A266-973D-40F9-B51B-AE35B18910A6}">
      <dsp:nvSpPr>
        <dsp:cNvPr id="0" name=""/>
        <dsp:cNvSpPr/>
      </dsp:nvSpPr>
      <dsp:spPr>
        <a:xfrm>
          <a:off x="1492264" y="2432043"/>
          <a:ext cx="6664415" cy="1352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39" tIns="143139" rIns="143139" bIns="14313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No COVID-19 cases </a:t>
          </a:r>
          <a:r>
            <a:rPr lang="en-US" sz="2000" b="0" kern="1200"/>
            <a:t>presented</a:t>
          </a:r>
          <a:r>
            <a:rPr lang="en-US" sz="2000" kern="1200"/>
            <a:t> themselves during the </a:t>
          </a:r>
          <a:br>
            <a:rPr lang="en-US" sz="2000" kern="1200"/>
          </a:br>
          <a:r>
            <a:rPr lang="en-US" sz="2000" kern="1200"/>
            <a:t>Sumas Pump Station response</a:t>
          </a:r>
        </a:p>
      </dsp:txBody>
      <dsp:txXfrm>
        <a:off x="1492264" y="2432043"/>
        <a:ext cx="6664415" cy="1352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5832F-0ACB-40AD-B3C1-3F89A051B741}" type="datetimeFigureOut">
              <a:rPr lang="en-CA" smtClean="0"/>
              <a:pPr/>
              <a:t>2020-11-09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0B506-1E07-4FB3-8819-F5CFCDA6C17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9722A-3EAD-4EDC-A904-D0878CE40468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DB94-72B9-4371-970E-099798045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/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79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 Mountain was prepared with a number of protection measures in place, including processes, protocols, and plans to prevent the spread of COVID-19.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response to the pandemic, Trans Mountain developed an initial Pandemic Plan to support its Crisis Management Plan and to enhance agility and responsiveness as the pandemic evolved.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Pandemic Plan was officially implemented in February 2020 and serves to minimize impacts to workers and contractors from illness and reduce risks to critical business functions.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an early response planning action, Trans Mountain acquired additional enhanced PPE supplies to augment internal and contractor inventories.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specific COVID-19 Response Plan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Plan) for Trans Mountain and TMEP was formalized in March 2020.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 outlines requirements, guidelines, and precautions for: </a:t>
            </a:r>
          </a:p>
          <a:p>
            <a:pPr lvl="1"/>
            <a:r>
              <a:rPr lang="en-US" dirty="0"/>
              <a:t>communication and awareness </a:t>
            </a:r>
          </a:p>
          <a:p>
            <a:pPr lvl="1"/>
            <a:r>
              <a:rPr lang="en-US" dirty="0"/>
              <a:t>cleaning protocols </a:t>
            </a:r>
          </a:p>
          <a:p>
            <a:pPr lvl="1"/>
            <a:r>
              <a:rPr lang="en-US" dirty="0"/>
              <a:t>personal protective equipment </a:t>
            </a:r>
          </a:p>
          <a:p>
            <a:pPr lvl="1"/>
            <a:r>
              <a:rPr lang="en-US" dirty="0"/>
              <a:t>physical distancing</a:t>
            </a:r>
          </a:p>
          <a:p>
            <a:pPr lvl="1"/>
            <a:r>
              <a:rPr lang="en-US" dirty="0"/>
              <a:t>site operations</a:t>
            </a:r>
          </a:p>
          <a:p>
            <a:pPr lvl="1"/>
            <a:r>
              <a:rPr lang="en-US" dirty="0"/>
              <a:t>interactions with communities and landowners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Plan:</a:t>
            </a:r>
          </a:p>
          <a:p>
            <a:pPr lvl="1"/>
            <a:r>
              <a:rPr lang="en-US" dirty="0"/>
              <a:t> Addresses what workers must do if feeling ill, as well as procedures for returning to work.</a:t>
            </a:r>
          </a:p>
          <a:p>
            <a:pPr lvl="1"/>
            <a:r>
              <a:rPr lang="en-US" dirty="0"/>
              <a:t>Defines Trans Mountain’s requirements of its Contractors during the pandemic.</a:t>
            </a:r>
          </a:p>
          <a:p>
            <a:pPr lvl="1"/>
            <a:r>
              <a:rPr lang="en-US" dirty="0"/>
              <a:t>Is continually reviewed and updated in accordance with current health authority guidelines.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Emergency Response Plan – Trans Mountain Pipeline was activated on June 13th, 2020 in conjunction with the COVID-19 Response Plan.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 Mountain’s response to the Sumas Pump Station incident was carried out in accordance with the directives from federal and provincial health authorities at the time.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protocols were followed at all response sites by Trans Mountain response personnel and contractors, including in the ICP and at the Pump Station.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Throughout the response, Site Supervision and Health &amp; Safety Teams continuously monitored pandemic related guidelines and protocols, in conjunction with Trans Mountain’s existing emergency response safety measures, to ensure efficacy and compliance.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Trans Mountain utilizes an ICP and not an EOC for command and control functions.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physical ICP was activated on June 13th 2020, with critical Incident Management Team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and Incident Command System (ICS) staff present, including Unified Command.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response was supported virtually by additional staff and appropriate external entities.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 communication was made possible through Microsoft Teams. Planning cycle meetings, section briefings, and various other sessions related to the response were held virtually.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6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incident-specific Health and Safety Plan that included pandemic specific health and safety guidelines and protocols was created for each response site.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responders were required to complete a COVID-19 Self Declaration Questionnaire prior to accessing either the site or the ICP.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persons present in the ICP and at the Pump Station was limited to ensure compliance with responder safety and social distancing protocols.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Response sites were organized to comply with social distancing requirements and hygiene protocols.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Instructions regarding hygiene, transmission prevention protocols and PPE were reinforced frequently through safety briefings, daily/shift briefings, etc.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Pandemic related PPE including non-medical masks, hand sanitizer and Lysol wipes were made available.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vehicles and manned equipment were sanitized at shift end and between operators.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Instructions regarding hygiene, transmission prevention protocols and PPE were reinforced frequently through safety briefings, daily/shift briefings, etc.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Pandemic related PPE including non-medical masks, hand sanitizer and Lysol wipes were made available.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vehicles and manned equipment were sanitized at shift end and between operators.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4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6DB94-72B9-4371-970E-0997980459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8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1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7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C6C0E-8ED2-47F6-9A83-53C24497AB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2683-14D1-4706-B4AC-AAAA78AFFFB7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Single Column Text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046330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EB822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EB822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EB822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EB822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C04B3-ACFA-4F95-8E16-73E486CFC8B1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24400"/>
            <a:ext cx="7772400" cy="1044575"/>
          </a:xfrm>
        </p:spPr>
        <p:txBody>
          <a:bodyPr anchor="t">
            <a:normAutofit/>
          </a:bodyPr>
          <a:lstStyle>
            <a:lvl1pPr algn="l">
              <a:defRPr sz="3200" b="1" cap="all" baseline="0"/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6813-FE55-4EF6-B45B-075D906C354C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MPL.HomeHeroImgs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70432"/>
            <a:ext cx="9144000" cy="34015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724400"/>
            <a:ext cx="7772400" cy="10445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section title slide 2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2F23-C9E6-4D07-BE60-3F732F0FB080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MPL.HomeHeroImgs4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1219200"/>
            <a:ext cx="9144000" cy="34015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724400"/>
            <a:ext cx="7772400" cy="1044575"/>
          </a:xfrm>
        </p:spPr>
        <p:txBody>
          <a:bodyPr anchor="t">
            <a:normAutofit/>
          </a:bodyPr>
          <a:lstStyle>
            <a:lvl1pPr algn="l">
              <a:defRPr sz="3200" b="1" cap="all" baseline="0"/>
            </a:lvl1pPr>
          </a:lstStyle>
          <a:p>
            <a:r>
              <a:rPr lang="en-US"/>
              <a:t>section title slide 3 – no image 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38B3-957E-4B55-BEFD-C80CCDFF1A38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Two Column Text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4633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EB822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EB822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EB822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EB8220"/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4633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EB822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EB822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EB822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EB8220"/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1ED-695A-45E9-B657-62DA39C1ACB3}" type="datetime1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4400" y="1295400"/>
            <a:ext cx="3962400" cy="4800601"/>
          </a:xfrm>
        </p:spPr>
        <p:txBody>
          <a:bodyPr/>
          <a:lstStyle>
            <a:lvl1pPr>
              <a:buClr>
                <a:srgbClr val="046330"/>
              </a:buClr>
              <a:defRPr sz="2400" baseline="0">
                <a:solidFill>
                  <a:schemeClr val="tx1"/>
                </a:solidFill>
              </a:defRPr>
            </a:lvl1pPr>
            <a:lvl2pPr>
              <a:buClr>
                <a:srgbClr val="EB8220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rgbClr val="EB822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EB8220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rgbClr val="EB8220"/>
              </a:buCl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0C9C-D7AF-43A1-B7CB-F8AD2909DCE7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Image and Text Slide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295401"/>
            <a:ext cx="3962400" cy="4800600"/>
          </a:xfrm>
        </p:spPr>
        <p:txBody>
          <a:bodyPr/>
          <a:lstStyle>
            <a:lvl1pPr>
              <a:buClr>
                <a:srgbClr val="046330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rgbClr val="EB8220"/>
              </a:buClr>
              <a:defRPr sz="2000">
                <a:solidFill>
                  <a:schemeClr val="accent1"/>
                </a:solidFill>
              </a:defRPr>
            </a:lvl2pPr>
            <a:lvl3pPr>
              <a:buClr>
                <a:srgbClr val="EB8220"/>
              </a:buClr>
              <a:defRPr sz="1800">
                <a:solidFill>
                  <a:schemeClr val="accent1"/>
                </a:solidFill>
              </a:defRPr>
            </a:lvl3pPr>
            <a:lvl4pPr>
              <a:buClr>
                <a:srgbClr val="EB8220"/>
              </a:buClr>
              <a:defRPr sz="1600">
                <a:solidFill>
                  <a:schemeClr val="accent1"/>
                </a:solidFill>
              </a:defRPr>
            </a:lvl4pPr>
            <a:lvl5pPr>
              <a:buClr>
                <a:srgbClr val="EB8220"/>
              </a:buClr>
              <a:defRPr sz="1400">
                <a:solidFill>
                  <a:schemeClr val="accent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insert image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30B0-C288-4575-832D-F7EE81069C13}" type="datetime1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en-US"/>
              <a:t>Blank Slide – add image or graphic in white space</a:t>
            </a:r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Contact 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Clr>
                <a:srgbClr val="046330"/>
              </a:buClr>
              <a:defRPr sz="2800" baseline="0">
                <a:solidFill>
                  <a:schemeClr val="tx1"/>
                </a:solidFill>
              </a:defRPr>
            </a:lvl1pPr>
            <a:lvl2pPr>
              <a:buClr>
                <a:srgbClr val="EB8220"/>
              </a:buClr>
              <a:defRPr sz="2400">
                <a:solidFill>
                  <a:schemeClr val="accent1"/>
                </a:solidFill>
              </a:defRPr>
            </a:lvl2pPr>
            <a:lvl3pPr>
              <a:buClr>
                <a:srgbClr val="EB8220"/>
              </a:buClr>
              <a:defRPr sz="2400">
                <a:solidFill>
                  <a:schemeClr val="accent1"/>
                </a:solidFill>
              </a:defRPr>
            </a:lvl3pPr>
            <a:lvl4pPr>
              <a:buClr>
                <a:srgbClr val="EB8220"/>
              </a:buClr>
              <a:defRPr sz="2400">
                <a:solidFill>
                  <a:schemeClr val="accent1"/>
                </a:solidFill>
              </a:defRPr>
            </a:lvl4pPr>
            <a:lvl5pPr>
              <a:buClr>
                <a:srgbClr val="EB8220"/>
              </a:buClr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Phone:	1.866.514.6700</a:t>
            </a:r>
          </a:p>
          <a:p>
            <a:pPr lvl="0"/>
            <a:r>
              <a:rPr lang="en-US"/>
              <a:t>E-mail	info@transmountain.com</a:t>
            </a:r>
          </a:p>
          <a:p>
            <a:pPr lvl="0"/>
            <a:r>
              <a:rPr lang="en-US"/>
              <a:t>Website:	www.transmountain.com</a:t>
            </a:r>
          </a:p>
          <a:p>
            <a:pPr lvl="0"/>
            <a:r>
              <a:rPr lang="en-US"/>
              <a:t>Insert name and e-mail of presenter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BFC8-5E3C-4C3D-B922-5FA607EA5693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3DA3B6F0-C201-40B5-8A92-CC854E9514A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6675"/>
            <a:ext cx="1600200" cy="1000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AC9B-7FB6-4BF4-A240-2FD1DFA0D985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2674D-6622-4DB8-A1D1-B921962ADB5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 w="19050">
            <a:solidFill>
              <a:srgbClr val="EB8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8" r:id="rId5"/>
    <p:sldLayoutId id="2147483653" r:id="rId6"/>
    <p:sldLayoutId id="2147483656" r:id="rId7"/>
    <p:sldLayoutId id="2147483655" r:id="rId8"/>
    <p:sldLayoutId id="214748365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5" Type="http://schemas.openxmlformats.org/officeDocument/2006/relationships/image" Target="../media/image5.wm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2.png"/><Relationship Id="rId4" Type="http://schemas.openxmlformats.org/officeDocument/2006/relationships/diagramData" Target="../diagrams/data1.xm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9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5.wm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.png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9.svg"/><Relationship Id="rId1" Type="http://schemas.openxmlformats.org/officeDocument/2006/relationships/tags" Target="../tags/tag15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24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5.jf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.png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.png"/><Relationship Id="rId1" Type="http://schemas.openxmlformats.org/officeDocument/2006/relationships/tags" Target="../tags/tag1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.png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.png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20.png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022783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a typeface="+mj-lt"/>
                <a:cs typeface="+mj-lt"/>
              </a:rPr>
              <a:t>Oil Spill Task Force Annual Meeting</a:t>
            </a:r>
            <a:br>
              <a:rPr lang="en-US" sz="3200" b="1" dirty="0">
                <a:ea typeface="+mj-lt"/>
                <a:cs typeface="+mj-lt"/>
              </a:rPr>
            </a:br>
            <a:r>
              <a:rPr lang="en-US" sz="3200" b="1" dirty="0">
                <a:ea typeface="+mj-lt"/>
                <a:cs typeface="+mj-lt"/>
              </a:rPr>
              <a:t>Responding to an Oil Spill during COVID-19 Pandemic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4665745"/>
            <a:ext cx="6477000" cy="10079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cs typeface="Arial"/>
            </a:endParaRPr>
          </a:p>
          <a:p>
            <a:r>
              <a:rPr lang="en-US" sz="2400" dirty="0">
                <a:ea typeface="+mn-lt"/>
                <a:cs typeface="+mn-lt"/>
              </a:rPr>
              <a:t>November 18, 2020</a:t>
            </a:r>
            <a:endParaRPr lang="en-US" dirty="0"/>
          </a:p>
        </p:txBody>
      </p:sp>
      <p:pic>
        <p:nvPicPr>
          <p:cNvPr id="6" name="Picture 5" descr="b-by-tanks7_lo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499104"/>
          </a:xfrm>
          <a:prstGeom prst="rect">
            <a:avLst/>
          </a:prstGeom>
        </p:spPr>
      </p:pic>
      <p:pic>
        <p:nvPicPr>
          <p:cNvPr id="8" name="Picture 7" descr="mountains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628900"/>
            <a:ext cx="1143000" cy="110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879592"/>
            <a:ext cx="3200400" cy="597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sky, outdoor&#10;&#10;Description automatically generated">
            <a:extLst>
              <a:ext uri="{FF2B5EF4-FFF2-40B4-BE49-F238E27FC236}">
                <a16:creationId xmlns:a16="http://schemas.microsoft.com/office/drawing/2014/main" id="{E8FD1758-8070-498F-B1F2-1DCB9E3AF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b="38334"/>
          <a:stretch/>
        </p:blipFill>
        <p:spPr>
          <a:xfrm>
            <a:off x="0" y="1269802"/>
            <a:ext cx="9144000" cy="37593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280025"/>
            <a:ext cx="7772400" cy="739775"/>
          </a:xfrm>
        </p:spPr>
        <p:txBody>
          <a:bodyPr/>
          <a:lstStyle/>
          <a:p>
            <a:pPr algn="ctr"/>
            <a:r>
              <a:rPr lang="en-US"/>
              <a:t>Response During Covid-19</a:t>
            </a:r>
          </a:p>
        </p:txBody>
      </p:sp>
      <p:pic>
        <p:nvPicPr>
          <p:cNvPr id="8" name="Picture 7" descr="mountains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229100"/>
            <a:ext cx="1143000" cy="1104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baseline="0">
                <a:latin typeface="+mj-lt"/>
                <a:ea typeface="+mj-ea"/>
                <a:cs typeface="+mj-cs"/>
              </a:rPr>
              <a:t>Process and Procedures</a:t>
            </a:r>
          </a:p>
        </p:txBody>
      </p:sp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F62674D-6622-4DB8-A1D1-B921962ADB5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56" name="TextBox 18">
            <a:extLst>
              <a:ext uri="{FF2B5EF4-FFF2-40B4-BE49-F238E27FC236}">
                <a16:creationId xmlns:a16="http://schemas.microsoft.com/office/drawing/2014/main" id="{F2DEA855-3718-4D8F-BDAD-C708177FB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579033"/>
              </p:ext>
            </p:extLst>
          </p:nvPr>
        </p:nvGraphicFramePr>
        <p:xfrm>
          <a:off x="541424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762E19E-9F04-4349-ACEA-E97E59B0B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57" y="2300829"/>
            <a:ext cx="167654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B89D5A-DFE8-4B81-AFEF-BA9F4A4078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224" y="3962400"/>
            <a:ext cx="1597290" cy="178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71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AC127031-6B67-460B-AE71-BAF05051B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graphicEl>
                                              <a:dgm id="{AC127031-6B67-460B-AE71-BAF05051B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249E935F-51F1-4139-B114-5321978EC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graphicEl>
                                              <a:dgm id="{249E935F-51F1-4139-B114-5321978EC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4B45E568-9719-47EB-AE7E-4AE45FDB8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>
                                            <p:graphicEl>
                                              <a:dgm id="{4B45E568-9719-47EB-AE7E-4AE45FDB8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AC58E5BB-DDB2-474B-AA00-90D850535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>
                                            <p:graphicEl>
                                              <a:dgm id="{AC58E5BB-DDB2-474B-AA00-90D850535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CEFC972F-F9E3-4F56-91F6-90AF65544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>
                                            <p:graphicEl>
                                              <a:dgm id="{CEFC972F-F9E3-4F56-91F6-90AF65544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graphicEl>
                                              <a:dgm id="{72F4A266-973D-40F9-B51B-AE35B1891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graphicEl>
                                              <a:dgm id="{72F4A266-973D-40F9-B51B-AE35B1891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93DF7B0-ACDE-47F0-8D35-3F4DAE6EBBC4}"/>
              </a:ext>
            </a:extLst>
          </p:cNvPr>
          <p:cNvGrpSpPr/>
          <p:nvPr/>
        </p:nvGrpSpPr>
        <p:grpSpPr>
          <a:xfrm>
            <a:off x="5509403" y="1245611"/>
            <a:ext cx="3177397" cy="5008128"/>
            <a:chOff x="5280803" y="1203960"/>
            <a:chExt cx="3306794" cy="52120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DDA201-EF7B-427B-8605-05CE45CC633D}"/>
                </a:ext>
              </a:extLst>
            </p:cNvPr>
            <p:cNvSpPr/>
            <p:nvPr/>
          </p:nvSpPr>
          <p:spPr>
            <a:xfrm>
              <a:off x="5288280" y="1203960"/>
              <a:ext cx="3291840" cy="5212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mpany name&#10;&#10;Description automatically generated">
              <a:extLst>
                <a:ext uri="{FF2B5EF4-FFF2-40B4-BE49-F238E27FC236}">
                  <a16:creationId xmlns:a16="http://schemas.microsoft.com/office/drawing/2014/main" id="{32186A20-998E-4647-98A4-F9339A252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03" y="1256490"/>
              <a:ext cx="3306794" cy="5107020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F62674D-6622-4DB8-A1D1-B921962ADB5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457200" y="1804737"/>
            <a:ext cx="4686300" cy="4535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Aft>
                <a:spcPts val="12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Trans Mountain was prepared with a number of protection measures in place, including </a:t>
            </a:r>
          </a:p>
          <a:p>
            <a:pPr lvl="1">
              <a:spcAft>
                <a:spcPts val="1200"/>
              </a:spcAft>
            </a:pPr>
            <a:r>
              <a:rPr lang="en-US" b="1" kern="1200" dirty="0">
                <a:latin typeface="+mn-lt"/>
                <a:ea typeface="+mn-ea"/>
                <a:cs typeface="+mn-cs"/>
              </a:rPr>
              <a:t>processes, </a:t>
            </a:r>
          </a:p>
          <a:p>
            <a:pPr lvl="1">
              <a:spcAft>
                <a:spcPts val="1200"/>
              </a:spcAft>
            </a:pPr>
            <a:r>
              <a:rPr lang="en-US" b="1" kern="1200" dirty="0">
                <a:latin typeface="+mn-lt"/>
                <a:ea typeface="+mn-ea"/>
                <a:cs typeface="+mn-cs"/>
              </a:rPr>
              <a:t>protocols, and </a:t>
            </a:r>
          </a:p>
          <a:p>
            <a:pPr lvl="1">
              <a:spcAft>
                <a:spcPts val="1200"/>
              </a:spcAft>
            </a:pPr>
            <a:r>
              <a:rPr lang="en-US" b="1" kern="1200" dirty="0">
                <a:latin typeface="+mn-lt"/>
                <a:ea typeface="+mn-ea"/>
                <a:cs typeface="+mn-cs"/>
              </a:rPr>
              <a:t>plans </a:t>
            </a:r>
          </a:p>
          <a:p>
            <a:pPr>
              <a:spcAft>
                <a:spcPts val="1200"/>
              </a:spcAft>
            </a:pPr>
            <a:r>
              <a:rPr lang="en-US" dirty="0"/>
              <a:t>to prevent the spread of COVID-19.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7703CA05-4042-4DB3-89D2-6329E109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baseline="0">
                <a:latin typeface="+mj-lt"/>
                <a:ea typeface="+mj-ea"/>
                <a:cs typeface="+mj-cs"/>
              </a:rPr>
              <a:t>Process and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1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457201" y="1655002"/>
            <a:ext cx="4495800" cy="470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b="1">
                <a:solidFill>
                  <a:schemeClr val="accent6"/>
                </a:solidFill>
              </a:rPr>
              <a:t>COVID-19 Response Plan </a:t>
            </a:r>
            <a:r>
              <a:rPr lang="en-US"/>
              <a:t>(“</a:t>
            </a:r>
            <a:r>
              <a:rPr lang="en-US" err="1"/>
              <a:t>COVID</a:t>
            </a:r>
            <a:r>
              <a:rPr lang="en-US"/>
              <a:t> Plan”) outlines requirements, guidelines, and precautions for: </a:t>
            </a:r>
          </a:p>
          <a:p>
            <a:pPr lvl="1">
              <a:spcBef>
                <a:spcPts val="600"/>
              </a:spcBef>
            </a:pPr>
            <a:r>
              <a:rPr lang="en-US"/>
              <a:t>communication and awareness </a:t>
            </a:r>
          </a:p>
          <a:p>
            <a:pPr lvl="1">
              <a:spcBef>
                <a:spcPts val="600"/>
              </a:spcBef>
            </a:pPr>
            <a:r>
              <a:rPr lang="en-US"/>
              <a:t>cleaning protocols </a:t>
            </a:r>
          </a:p>
          <a:p>
            <a:pPr lvl="1">
              <a:spcBef>
                <a:spcPts val="600"/>
              </a:spcBef>
            </a:pPr>
            <a:r>
              <a:rPr lang="en-US"/>
              <a:t>personal protective equipment </a:t>
            </a:r>
          </a:p>
          <a:p>
            <a:pPr lvl="1">
              <a:spcBef>
                <a:spcPts val="600"/>
              </a:spcBef>
            </a:pPr>
            <a:r>
              <a:rPr lang="en-US"/>
              <a:t>physical distancing</a:t>
            </a:r>
          </a:p>
          <a:p>
            <a:pPr lvl="1">
              <a:spcBef>
                <a:spcPts val="600"/>
              </a:spcBef>
            </a:pPr>
            <a:r>
              <a:rPr lang="en-US"/>
              <a:t>site operations</a:t>
            </a:r>
          </a:p>
          <a:p>
            <a:pPr lvl="1">
              <a:spcBef>
                <a:spcPts val="600"/>
              </a:spcBef>
            </a:pPr>
            <a:r>
              <a:rPr lang="en-US"/>
              <a:t>interactions with communities and landowners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6E302-DE09-432A-A17B-78A120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baseline="0">
                <a:latin typeface="+mj-lt"/>
                <a:ea typeface="+mj-ea"/>
                <a:cs typeface="+mj-cs"/>
              </a:rPr>
              <a:t>Process and Procedures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9BA31-A0A9-4617-82C6-95D364D98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353" y="1524000"/>
            <a:ext cx="3425447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5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457200" y="4703002"/>
            <a:ext cx="8229600" cy="17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/>
              <a:t>Site Supervision and Health &amp; Safety Teams continuously monitored pandemic related guidelines and protocols, in conjunction with Trans Mountain’s existing emergency response safety measures.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6E302-DE09-432A-A17B-78A120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baseline="0">
                <a:latin typeface="+mj-lt"/>
                <a:ea typeface="+mj-ea"/>
                <a:cs typeface="+mj-cs"/>
              </a:rPr>
              <a:t>Immediate Response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CA4FC-1F23-46E9-8BA5-F2076C111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384089"/>
            <a:ext cx="2133600" cy="275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22BA4D-C349-409C-965A-8D48B7ECE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692" y="1463543"/>
            <a:ext cx="2039342" cy="260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8BEDBB-DE3C-4DA5-9CB9-BAAB56D033D7}"/>
              </a:ext>
            </a:extLst>
          </p:cNvPr>
          <p:cNvSpPr txBox="1"/>
          <p:nvPr/>
        </p:nvSpPr>
        <p:spPr>
          <a:xfrm>
            <a:off x="457200" y="1299761"/>
            <a:ext cx="3581400" cy="304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b="1">
                <a:solidFill>
                  <a:schemeClr val="accent1"/>
                </a:solidFill>
              </a:rPr>
              <a:t>The Emergency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Response Plan – 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b="1">
                <a:solidFill>
                  <a:schemeClr val="accent1"/>
                </a:solidFill>
              </a:rPr>
              <a:t>Trans Mountain Pipeline 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/>
              <a:t>was activated in </a:t>
            </a:r>
            <a:br>
              <a:rPr lang="en-US"/>
            </a:br>
            <a:r>
              <a:rPr lang="en-US"/>
              <a:t>conjunction with the </a:t>
            </a:r>
            <a:br>
              <a:rPr lang="en-US"/>
            </a:br>
            <a:r>
              <a:rPr lang="en-US" b="1">
                <a:solidFill>
                  <a:schemeClr val="accent6"/>
                </a:solidFill>
              </a:rPr>
              <a:t>COVID-19 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b="1">
                <a:solidFill>
                  <a:schemeClr val="accent6"/>
                </a:solidFill>
              </a:rPr>
              <a:t>Response Plan</a:t>
            </a:r>
            <a:r>
              <a:rPr lang="en-US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3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457200" y="1352006"/>
            <a:ext cx="5993348" cy="513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/>
              <a:t>Combined physical and virtual ICP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/>
              <a:t>Numbers and distancing as per the directives from federal and provincial health authorities at the time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/>
              <a:t>Critical Incident Management Team (</a:t>
            </a:r>
            <a:r>
              <a:rPr lang="en-US" dirty="0" err="1"/>
              <a:t>IMT</a:t>
            </a:r>
            <a:r>
              <a:rPr lang="en-US" dirty="0"/>
              <a:t>) and Incident Command System (ICS) staff present, including Unified Command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/>
              <a:t>Virtual communication was made possible through Microsoft Teams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dirty="0"/>
              <a:t>Planning Section utilized </a:t>
            </a:r>
            <a:r>
              <a:rPr lang="en-US" dirty="0" err="1"/>
              <a:t>Sharepoint</a:t>
            </a:r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6E302-DE09-432A-A17B-78A120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baseline="0">
                <a:latin typeface="+mj-lt"/>
                <a:ea typeface="+mj-ea"/>
                <a:cs typeface="+mj-cs"/>
              </a:rPr>
              <a:t>Activation of the ICP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D8869-3595-43F3-9356-DEEE20247342}"/>
              </a:ext>
            </a:extLst>
          </p:cNvPr>
          <p:cNvSpPr/>
          <p:nvPr/>
        </p:nvSpPr>
        <p:spPr>
          <a:xfrm>
            <a:off x="6624638" y="1931799"/>
            <a:ext cx="2057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F30F835-BDB6-48E3-B04D-DEE91A8BC775}"/>
              </a:ext>
            </a:extLst>
          </p:cNvPr>
          <p:cNvSpPr/>
          <p:nvPr/>
        </p:nvSpPr>
        <p:spPr>
          <a:xfrm flipH="1">
            <a:off x="6624638" y="1948275"/>
            <a:ext cx="2057400" cy="20574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254F3F-6521-4309-AE68-4E4F4DEC353B}"/>
              </a:ext>
            </a:extLst>
          </p:cNvPr>
          <p:cNvGrpSpPr/>
          <p:nvPr/>
        </p:nvGrpSpPr>
        <p:grpSpPr>
          <a:xfrm>
            <a:off x="6722477" y="2113234"/>
            <a:ext cx="914400" cy="914400"/>
            <a:chOff x="3497178" y="5101389"/>
            <a:chExt cx="914400" cy="914400"/>
          </a:xfrm>
        </p:grpSpPr>
        <p:pic>
          <p:nvPicPr>
            <p:cNvPr id="18" name="Graphic 17" descr="Monitor">
              <a:extLst>
                <a:ext uri="{FF2B5EF4-FFF2-40B4-BE49-F238E27FC236}">
                  <a16:creationId xmlns:a16="http://schemas.microsoft.com/office/drawing/2014/main" id="{96355B02-9E4D-4D0F-A9AC-3B9D542C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97178" y="5101389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Call center">
              <a:extLst>
                <a:ext uri="{FF2B5EF4-FFF2-40B4-BE49-F238E27FC236}">
                  <a16:creationId xmlns:a16="http://schemas.microsoft.com/office/drawing/2014/main" id="{F71AF67F-A68E-4CF7-A87D-3BC1A58D9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7687" y="5379684"/>
              <a:ext cx="276691" cy="276691"/>
            </a:xfrm>
            <a:prstGeom prst="rect">
              <a:avLst/>
            </a:prstGeom>
          </p:spPr>
        </p:pic>
        <p:pic>
          <p:nvPicPr>
            <p:cNvPr id="20" name="Graphic 19" descr="Call center">
              <a:extLst>
                <a:ext uri="{FF2B5EF4-FFF2-40B4-BE49-F238E27FC236}">
                  <a16:creationId xmlns:a16="http://schemas.microsoft.com/office/drawing/2014/main" id="{5C08AF4D-F263-43D3-B4B8-BE845817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4378" y="5379684"/>
              <a:ext cx="276691" cy="27669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F3287D-A61E-453F-A6E4-C98654CB720F}"/>
              </a:ext>
            </a:extLst>
          </p:cNvPr>
          <p:cNvGrpSpPr/>
          <p:nvPr/>
        </p:nvGrpSpPr>
        <p:grpSpPr>
          <a:xfrm>
            <a:off x="6345741" y="4714370"/>
            <a:ext cx="2746123" cy="1457830"/>
            <a:chOff x="6093077" y="4701798"/>
            <a:chExt cx="2746123" cy="1457830"/>
          </a:xfrm>
        </p:grpSpPr>
        <p:pic>
          <p:nvPicPr>
            <p:cNvPr id="13" name="Picture 12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C84ED851-EA85-4F41-8478-B0030A9D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235" y="4701798"/>
              <a:ext cx="2496351" cy="1457830"/>
            </a:xfrm>
            <a:prstGeom prst="rect">
              <a:avLst/>
            </a:prstGeom>
          </p:spPr>
        </p:pic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40DCCE44-3C85-4395-8ECF-E04A47AD8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7935" y="4831290"/>
              <a:ext cx="751265" cy="698442"/>
            </a:xfrm>
            <a:prstGeom prst="rect">
              <a:avLst/>
            </a:prstGeom>
          </p:spPr>
        </p:pic>
        <p:pic>
          <p:nvPicPr>
            <p:cNvPr id="32" name="Picture 31" descr="Logo, icon&#10;&#10;Description automatically generated">
              <a:extLst>
                <a:ext uri="{FF2B5EF4-FFF2-40B4-BE49-F238E27FC236}">
                  <a16:creationId xmlns:a16="http://schemas.microsoft.com/office/drawing/2014/main" id="{7672605F-32EB-490B-A447-AE5F68CFD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077" y="5081492"/>
              <a:ext cx="715128" cy="69844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579E4C-D7B3-485D-848B-E5B75A42DAF7}"/>
              </a:ext>
            </a:extLst>
          </p:cNvPr>
          <p:cNvGrpSpPr/>
          <p:nvPr/>
        </p:nvGrpSpPr>
        <p:grpSpPr>
          <a:xfrm>
            <a:off x="7525002" y="3226421"/>
            <a:ext cx="957262" cy="493491"/>
            <a:chOff x="7348538" y="3226421"/>
            <a:chExt cx="957262" cy="49349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8CF7A2F-9BA6-4134-8D92-6CFE8175EBEB}"/>
                </a:ext>
              </a:extLst>
            </p:cNvPr>
            <p:cNvSpPr/>
            <p:nvPr/>
          </p:nvSpPr>
          <p:spPr>
            <a:xfrm>
              <a:off x="7647042" y="3453212"/>
              <a:ext cx="361950" cy="266700"/>
            </a:xfrm>
            <a:custGeom>
              <a:avLst/>
              <a:gdLst>
                <a:gd name="connsiteX0" fmla="*/ 342900 w 361950"/>
                <a:gd name="connsiteY0" fmla="*/ 0 h 266700"/>
                <a:gd name="connsiteX1" fmla="*/ 19050 w 361950"/>
                <a:gd name="connsiteY1" fmla="*/ 0 h 266700"/>
                <a:gd name="connsiteX2" fmla="*/ 0 w 361950"/>
                <a:gd name="connsiteY2" fmla="*/ 19050 h 266700"/>
                <a:gd name="connsiteX3" fmla="*/ 19050 w 361950"/>
                <a:gd name="connsiteY3" fmla="*/ 38100 h 266700"/>
                <a:gd name="connsiteX4" fmla="*/ 161925 w 361950"/>
                <a:gd name="connsiteY4" fmla="*/ 38100 h 266700"/>
                <a:gd name="connsiteX5" fmla="*/ 161925 w 361950"/>
                <a:gd name="connsiteY5" fmla="*/ 228600 h 266700"/>
                <a:gd name="connsiteX6" fmla="*/ 104775 w 361950"/>
                <a:gd name="connsiteY6" fmla="*/ 228600 h 266700"/>
                <a:gd name="connsiteX7" fmla="*/ 104775 w 361950"/>
                <a:gd name="connsiteY7" fmla="*/ 266700 h 266700"/>
                <a:gd name="connsiteX8" fmla="*/ 257175 w 361950"/>
                <a:gd name="connsiteY8" fmla="*/ 266700 h 266700"/>
                <a:gd name="connsiteX9" fmla="*/ 257175 w 361950"/>
                <a:gd name="connsiteY9" fmla="*/ 228600 h 266700"/>
                <a:gd name="connsiteX10" fmla="*/ 200025 w 361950"/>
                <a:gd name="connsiteY10" fmla="*/ 228600 h 266700"/>
                <a:gd name="connsiteX11" fmla="*/ 200025 w 361950"/>
                <a:gd name="connsiteY11" fmla="*/ 38100 h 266700"/>
                <a:gd name="connsiteX12" fmla="*/ 342900 w 361950"/>
                <a:gd name="connsiteY12" fmla="*/ 38100 h 266700"/>
                <a:gd name="connsiteX13" fmla="*/ 361950 w 361950"/>
                <a:gd name="connsiteY13" fmla="*/ 19050 h 266700"/>
                <a:gd name="connsiteX14" fmla="*/ 342900 w 361950"/>
                <a:gd name="connsiteY1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266700">
                  <a:moveTo>
                    <a:pt x="3429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161925" y="38100"/>
                  </a:lnTo>
                  <a:lnTo>
                    <a:pt x="161925" y="228600"/>
                  </a:lnTo>
                  <a:lnTo>
                    <a:pt x="104775" y="228600"/>
                  </a:lnTo>
                  <a:lnTo>
                    <a:pt x="104775" y="266700"/>
                  </a:lnTo>
                  <a:lnTo>
                    <a:pt x="257175" y="266700"/>
                  </a:lnTo>
                  <a:lnTo>
                    <a:pt x="257175" y="228600"/>
                  </a:lnTo>
                  <a:lnTo>
                    <a:pt x="200025" y="228600"/>
                  </a:lnTo>
                  <a:lnTo>
                    <a:pt x="200025" y="38100"/>
                  </a:lnTo>
                  <a:lnTo>
                    <a:pt x="342900" y="38100"/>
                  </a:lnTo>
                  <a:cubicBezTo>
                    <a:pt x="353421" y="38100"/>
                    <a:pt x="361950" y="29571"/>
                    <a:pt x="361950" y="19050"/>
                  </a:cubicBezTo>
                  <a:cubicBezTo>
                    <a:pt x="361950" y="8529"/>
                    <a:pt x="353421" y="0"/>
                    <a:pt x="3429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FDB2492-FFD4-4371-88F6-FBF9FF78549D}"/>
                </a:ext>
              </a:extLst>
            </p:cNvPr>
            <p:cNvGrpSpPr/>
            <p:nvPr/>
          </p:nvGrpSpPr>
          <p:grpSpPr>
            <a:xfrm>
              <a:off x="7348538" y="3226421"/>
              <a:ext cx="271462" cy="493491"/>
              <a:chOff x="7466067" y="3226421"/>
              <a:chExt cx="271462" cy="493491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8650950-36F8-47E5-9595-1A85405788C8}"/>
                  </a:ext>
                </a:extLst>
              </p:cNvPr>
              <p:cNvSpPr/>
              <p:nvPr/>
            </p:nvSpPr>
            <p:spPr>
              <a:xfrm>
                <a:off x="7523217" y="3226421"/>
                <a:ext cx="95250" cy="95249"/>
              </a:xfrm>
              <a:custGeom>
                <a:avLst/>
                <a:gdLst>
                  <a:gd name="connsiteX0" fmla="*/ 47625 w 95250"/>
                  <a:gd name="connsiteY0" fmla="*/ 95250 h 95249"/>
                  <a:gd name="connsiteX1" fmla="*/ 95250 w 95250"/>
                  <a:gd name="connsiteY1" fmla="*/ 47625 h 95249"/>
                  <a:gd name="connsiteX2" fmla="*/ 47625 w 95250"/>
                  <a:gd name="connsiteY2" fmla="*/ 0 h 95249"/>
                  <a:gd name="connsiteX3" fmla="*/ 0 w 95250"/>
                  <a:gd name="connsiteY3" fmla="*/ 47625 h 95249"/>
                  <a:gd name="connsiteX4" fmla="*/ 47625 w 95250"/>
                  <a:gd name="connsiteY4" fmla="*/ 9525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49">
                    <a:moveTo>
                      <a:pt x="47625" y="95250"/>
                    </a:moveTo>
                    <a:cubicBezTo>
                      <a:pt x="73927" y="95250"/>
                      <a:pt x="95250" y="73927"/>
                      <a:pt x="95250" y="47625"/>
                    </a:cubicBezTo>
                    <a:cubicBezTo>
                      <a:pt x="95250" y="21323"/>
                      <a:pt x="73927" y="0"/>
                      <a:pt x="47625" y="0"/>
                    </a:cubicBezTo>
                    <a:cubicBezTo>
                      <a:pt x="21323" y="0"/>
                      <a:pt x="0" y="21323"/>
                      <a:pt x="0" y="47625"/>
                    </a:cubicBezTo>
                    <a:cubicBezTo>
                      <a:pt x="0" y="73927"/>
                      <a:pt x="21323" y="95250"/>
                      <a:pt x="47625" y="95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A81135-BD68-4035-9A32-08D257AE39EB}"/>
                  </a:ext>
                </a:extLst>
              </p:cNvPr>
              <p:cNvSpPr/>
              <p:nvPr/>
            </p:nvSpPr>
            <p:spPr>
              <a:xfrm>
                <a:off x="7523876" y="3333967"/>
                <a:ext cx="213653" cy="378514"/>
              </a:xfrm>
              <a:custGeom>
                <a:avLst/>
                <a:gdLst>
                  <a:gd name="connsiteX0" fmla="*/ 109069 w 213653"/>
                  <a:gd name="connsiteY0" fmla="*/ 95622 h 378514"/>
                  <a:gd name="connsiteX1" fmla="*/ 123166 w 213653"/>
                  <a:gd name="connsiteY1" fmla="*/ 100194 h 378514"/>
                  <a:gd name="connsiteX2" fmla="*/ 189841 w 213653"/>
                  <a:gd name="connsiteY2" fmla="*/ 100194 h 378514"/>
                  <a:gd name="connsiteX3" fmla="*/ 213653 w 213653"/>
                  <a:gd name="connsiteY3" fmla="*/ 76382 h 378514"/>
                  <a:gd name="connsiteX4" fmla="*/ 189841 w 213653"/>
                  <a:gd name="connsiteY4" fmla="*/ 52569 h 378514"/>
                  <a:gd name="connsiteX5" fmla="*/ 130976 w 213653"/>
                  <a:gd name="connsiteY5" fmla="*/ 52569 h 378514"/>
                  <a:gd name="connsiteX6" fmla="*/ 85637 w 213653"/>
                  <a:gd name="connsiteY6" fmla="*/ 19327 h 378514"/>
                  <a:gd name="connsiteX7" fmla="*/ 42584 w 213653"/>
                  <a:gd name="connsiteY7" fmla="*/ 277 h 378514"/>
                  <a:gd name="connsiteX8" fmla="*/ 8 w 213653"/>
                  <a:gd name="connsiteY8" fmla="*/ 49331 h 378514"/>
                  <a:gd name="connsiteX9" fmla="*/ 8 w 213653"/>
                  <a:gd name="connsiteY9" fmla="*/ 185919 h 378514"/>
                  <a:gd name="connsiteX10" fmla="*/ 47633 w 213653"/>
                  <a:gd name="connsiteY10" fmla="*/ 233544 h 378514"/>
                  <a:gd name="connsiteX11" fmla="*/ 94591 w 213653"/>
                  <a:gd name="connsiteY11" fmla="*/ 233544 h 378514"/>
                  <a:gd name="connsiteX12" fmla="*/ 94591 w 213653"/>
                  <a:gd name="connsiteY12" fmla="*/ 233544 h 378514"/>
                  <a:gd name="connsiteX13" fmla="*/ 151741 w 213653"/>
                  <a:gd name="connsiteY13" fmla="*/ 233544 h 378514"/>
                  <a:gd name="connsiteX14" fmla="*/ 151741 w 213653"/>
                  <a:gd name="connsiteY14" fmla="*/ 354702 h 378514"/>
                  <a:gd name="connsiteX15" fmla="*/ 175553 w 213653"/>
                  <a:gd name="connsiteY15" fmla="*/ 378515 h 378514"/>
                  <a:gd name="connsiteX16" fmla="*/ 199366 w 213653"/>
                  <a:gd name="connsiteY16" fmla="*/ 354702 h 378514"/>
                  <a:gd name="connsiteX17" fmla="*/ 199366 w 213653"/>
                  <a:gd name="connsiteY17" fmla="*/ 209446 h 378514"/>
                  <a:gd name="connsiteX18" fmla="*/ 175553 w 213653"/>
                  <a:gd name="connsiteY18" fmla="*/ 185633 h 378514"/>
                  <a:gd name="connsiteX19" fmla="*/ 94591 w 213653"/>
                  <a:gd name="connsiteY19" fmla="*/ 185633 h 378514"/>
                  <a:gd name="connsiteX20" fmla="*/ 94591 w 213653"/>
                  <a:gd name="connsiteY20" fmla="*/ 84859 h 378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3653" h="378514">
                    <a:moveTo>
                      <a:pt x="109069" y="95622"/>
                    </a:moveTo>
                    <a:cubicBezTo>
                      <a:pt x="113174" y="98583"/>
                      <a:pt x="118104" y="100183"/>
                      <a:pt x="123166" y="100194"/>
                    </a:cubicBezTo>
                    <a:lnTo>
                      <a:pt x="189841" y="100194"/>
                    </a:lnTo>
                    <a:cubicBezTo>
                      <a:pt x="202992" y="100194"/>
                      <a:pt x="213653" y="89533"/>
                      <a:pt x="213653" y="76382"/>
                    </a:cubicBezTo>
                    <a:cubicBezTo>
                      <a:pt x="213653" y="63230"/>
                      <a:pt x="202992" y="52569"/>
                      <a:pt x="189841" y="52569"/>
                    </a:cubicBezTo>
                    <a:lnTo>
                      <a:pt x="130976" y="52569"/>
                    </a:lnTo>
                    <a:lnTo>
                      <a:pt x="85637" y="19327"/>
                    </a:lnTo>
                    <a:cubicBezTo>
                      <a:pt x="75736" y="5722"/>
                      <a:pt x="59312" y="-1545"/>
                      <a:pt x="42584" y="277"/>
                    </a:cubicBezTo>
                    <a:cubicBezTo>
                      <a:pt x="17939" y="3341"/>
                      <a:pt x="-426" y="24500"/>
                      <a:pt x="8" y="49331"/>
                    </a:cubicBezTo>
                    <a:lnTo>
                      <a:pt x="8" y="185919"/>
                    </a:lnTo>
                    <a:cubicBezTo>
                      <a:pt x="8" y="212221"/>
                      <a:pt x="21330" y="233544"/>
                      <a:pt x="47633" y="233544"/>
                    </a:cubicBezTo>
                    <a:lnTo>
                      <a:pt x="94591" y="233544"/>
                    </a:lnTo>
                    <a:lnTo>
                      <a:pt x="94591" y="233544"/>
                    </a:lnTo>
                    <a:lnTo>
                      <a:pt x="151741" y="233544"/>
                    </a:lnTo>
                    <a:lnTo>
                      <a:pt x="151741" y="354702"/>
                    </a:lnTo>
                    <a:cubicBezTo>
                      <a:pt x="151741" y="367853"/>
                      <a:pt x="162402" y="378515"/>
                      <a:pt x="175553" y="378515"/>
                    </a:cubicBezTo>
                    <a:cubicBezTo>
                      <a:pt x="188704" y="378515"/>
                      <a:pt x="199366" y="367853"/>
                      <a:pt x="199366" y="354702"/>
                    </a:cubicBezTo>
                    <a:lnTo>
                      <a:pt x="199366" y="209446"/>
                    </a:lnTo>
                    <a:cubicBezTo>
                      <a:pt x="199366" y="196295"/>
                      <a:pt x="188704" y="185633"/>
                      <a:pt x="175553" y="185633"/>
                    </a:cubicBezTo>
                    <a:lnTo>
                      <a:pt x="94591" y="185633"/>
                    </a:lnTo>
                    <a:lnTo>
                      <a:pt x="94591" y="84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9DEC360-F48B-4DF5-B3FB-934842176AAF}"/>
                  </a:ext>
                </a:extLst>
              </p:cNvPr>
              <p:cNvSpPr/>
              <p:nvPr/>
            </p:nvSpPr>
            <p:spPr>
              <a:xfrm>
                <a:off x="7466067" y="3377012"/>
                <a:ext cx="190500" cy="342900"/>
              </a:xfrm>
              <a:custGeom>
                <a:avLst/>
                <a:gdLst>
                  <a:gd name="connsiteX0" fmla="*/ 171450 w 190500"/>
                  <a:gd name="connsiteY0" fmla="*/ 209550 h 342900"/>
                  <a:gd name="connsiteX1" fmla="*/ 38100 w 190500"/>
                  <a:gd name="connsiteY1" fmla="*/ 209550 h 342900"/>
                  <a:gd name="connsiteX2" fmla="*/ 38100 w 190500"/>
                  <a:gd name="connsiteY2" fmla="*/ 19050 h 342900"/>
                  <a:gd name="connsiteX3" fmla="*/ 19050 w 190500"/>
                  <a:gd name="connsiteY3" fmla="*/ 0 h 342900"/>
                  <a:gd name="connsiteX4" fmla="*/ 0 w 190500"/>
                  <a:gd name="connsiteY4" fmla="*/ 19050 h 342900"/>
                  <a:gd name="connsiteX5" fmla="*/ 0 w 190500"/>
                  <a:gd name="connsiteY5" fmla="*/ 228600 h 342900"/>
                  <a:gd name="connsiteX6" fmla="*/ 19050 w 190500"/>
                  <a:gd name="connsiteY6" fmla="*/ 247650 h 342900"/>
                  <a:gd name="connsiteX7" fmla="*/ 76200 w 190500"/>
                  <a:gd name="connsiteY7" fmla="*/ 247650 h 342900"/>
                  <a:gd name="connsiteX8" fmla="*/ 76200 w 190500"/>
                  <a:gd name="connsiteY8" fmla="*/ 304800 h 342900"/>
                  <a:gd name="connsiteX9" fmla="*/ 38100 w 190500"/>
                  <a:gd name="connsiteY9" fmla="*/ 304800 h 342900"/>
                  <a:gd name="connsiteX10" fmla="*/ 38100 w 190500"/>
                  <a:gd name="connsiteY10" fmla="*/ 342900 h 342900"/>
                  <a:gd name="connsiteX11" fmla="*/ 152400 w 190500"/>
                  <a:gd name="connsiteY11" fmla="*/ 342900 h 342900"/>
                  <a:gd name="connsiteX12" fmla="*/ 152400 w 190500"/>
                  <a:gd name="connsiteY12" fmla="*/ 304800 h 342900"/>
                  <a:gd name="connsiteX13" fmla="*/ 114300 w 190500"/>
                  <a:gd name="connsiteY13" fmla="*/ 304800 h 342900"/>
                  <a:gd name="connsiteX14" fmla="*/ 114300 w 190500"/>
                  <a:gd name="connsiteY14" fmla="*/ 247650 h 342900"/>
                  <a:gd name="connsiteX15" fmla="*/ 171450 w 190500"/>
                  <a:gd name="connsiteY15" fmla="*/ 247650 h 342900"/>
                  <a:gd name="connsiteX16" fmla="*/ 190500 w 190500"/>
                  <a:gd name="connsiteY16" fmla="*/ 228600 h 342900"/>
                  <a:gd name="connsiteX17" fmla="*/ 171450 w 190500"/>
                  <a:gd name="connsiteY17" fmla="*/ 2095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500" h="342900">
                    <a:moveTo>
                      <a:pt x="171450" y="209550"/>
                    </a:moveTo>
                    <a:lnTo>
                      <a:pt x="38100" y="209550"/>
                    </a:lnTo>
                    <a:lnTo>
                      <a:pt x="38100" y="19050"/>
                    </a:lnTo>
                    <a:cubicBezTo>
                      <a:pt x="38100" y="8529"/>
                      <a:pt x="29571" y="0"/>
                      <a:pt x="19050" y="0"/>
                    </a:cubicBezTo>
                    <a:cubicBezTo>
                      <a:pt x="8529" y="0"/>
                      <a:pt x="0" y="8529"/>
                      <a:pt x="0" y="19050"/>
                    </a:cubicBezTo>
                    <a:lnTo>
                      <a:pt x="0" y="228600"/>
                    </a:lnTo>
                    <a:cubicBezTo>
                      <a:pt x="0" y="239121"/>
                      <a:pt x="8529" y="247650"/>
                      <a:pt x="19050" y="247650"/>
                    </a:cubicBezTo>
                    <a:lnTo>
                      <a:pt x="76200" y="247650"/>
                    </a:lnTo>
                    <a:lnTo>
                      <a:pt x="76200" y="304800"/>
                    </a:lnTo>
                    <a:lnTo>
                      <a:pt x="38100" y="304800"/>
                    </a:lnTo>
                    <a:lnTo>
                      <a:pt x="38100" y="342900"/>
                    </a:lnTo>
                    <a:lnTo>
                      <a:pt x="152400" y="342900"/>
                    </a:lnTo>
                    <a:lnTo>
                      <a:pt x="152400" y="304800"/>
                    </a:lnTo>
                    <a:lnTo>
                      <a:pt x="114300" y="304800"/>
                    </a:lnTo>
                    <a:lnTo>
                      <a:pt x="114300" y="247650"/>
                    </a:lnTo>
                    <a:lnTo>
                      <a:pt x="171450" y="247650"/>
                    </a:lnTo>
                    <a:cubicBezTo>
                      <a:pt x="181971" y="247650"/>
                      <a:pt x="190500" y="239121"/>
                      <a:pt x="190500" y="228600"/>
                    </a:cubicBezTo>
                    <a:cubicBezTo>
                      <a:pt x="190500" y="218079"/>
                      <a:pt x="181971" y="209550"/>
                      <a:pt x="171450" y="209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F57507A-E318-4CC5-BD74-C239C1BAE6CD}"/>
                </a:ext>
              </a:extLst>
            </p:cNvPr>
            <p:cNvGrpSpPr/>
            <p:nvPr/>
          </p:nvGrpSpPr>
          <p:grpSpPr>
            <a:xfrm>
              <a:off x="8034337" y="3226421"/>
              <a:ext cx="271463" cy="493490"/>
              <a:chOff x="7918504" y="3226421"/>
              <a:chExt cx="271463" cy="49349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915DDBC-889C-45E0-912F-85A4B7A47A5F}"/>
                  </a:ext>
                </a:extLst>
              </p:cNvPr>
              <p:cNvSpPr/>
              <p:nvPr/>
            </p:nvSpPr>
            <p:spPr>
              <a:xfrm>
                <a:off x="8037567" y="3226421"/>
                <a:ext cx="95250" cy="95249"/>
              </a:xfrm>
              <a:custGeom>
                <a:avLst/>
                <a:gdLst>
                  <a:gd name="connsiteX0" fmla="*/ 47625 w 95250"/>
                  <a:gd name="connsiteY0" fmla="*/ 95250 h 95249"/>
                  <a:gd name="connsiteX1" fmla="*/ 95250 w 95250"/>
                  <a:gd name="connsiteY1" fmla="*/ 47625 h 95249"/>
                  <a:gd name="connsiteX2" fmla="*/ 47625 w 95250"/>
                  <a:gd name="connsiteY2" fmla="*/ 0 h 95249"/>
                  <a:gd name="connsiteX3" fmla="*/ 0 w 95250"/>
                  <a:gd name="connsiteY3" fmla="*/ 47625 h 95249"/>
                  <a:gd name="connsiteX4" fmla="*/ 47625 w 95250"/>
                  <a:gd name="connsiteY4" fmla="*/ 9525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49">
                    <a:moveTo>
                      <a:pt x="47625" y="95250"/>
                    </a:moveTo>
                    <a:cubicBezTo>
                      <a:pt x="73927" y="95250"/>
                      <a:pt x="95250" y="73927"/>
                      <a:pt x="95250" y="47625"/>
                    </a:cubicBezTo>
                    <a:cubicBezTo>
                      <a:pt x="95250" y="21323"/>
                      <a:pt x="73927" y="0"/>
                      <a:pt x="47625" y="0"/>
                    </a:cubicBezTo>
                    <a:cubicBezTo>
                      <a:pt x="21323" y="0"/>
                      <a:pt x="0" y="21323"/>
                      <a:pt x="0" y="47625"/>
                    </a:cubicBezTo>
                    <a:cubicBezTo>
                      <a:pt x="0" y="73927"/>
                      <a:pt x="21323" y="95250"/>
                      <a:pt x="47625" y="95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5C9A267-91ED-4B95-ADA1-975963B23903}"/>
                  </a:ext>
                </a:extLst>
              </p:cNvPr>
              <p:cNvSpPr/>
              <p:nvPr/>
            </p:nvSpPr>
            <p:spPr>
              <a:xfrm>
                <a:off x="7918504" y="3333491"/>
                <a:ext cx="213463" cy="378990"/>
              </a:xfrm>
              <a:custGeom>
                <a:avLst/>
                <a:gdLst>
                  <a:gd name="connsiteX0" fmla="*/ 171069 w 213463"/>
                  <a:gd name="connsiteY0" fmla="*/ 277 h 378990"/>
                  <a:gd name="connsiteX1" fmla="*/ 128016 w 213463"/>
                  <a:gd name="connsiteY1" fmla="*/ 19327 h 378990"/>
                  <a:gd name="connsiteX2" fmla="*/ 82677 w 213463"/>
                  <a:gd name="connsiteY2" fmla="*/ 53045 h 378990"/>
                  <a:gd name="connsiteX3" fmla="*/ 23813 w 213463"/>
                  <a:gd name="connsiteY3" fmla="*/ 53045 h 378990"/>
                  <a:gd name="connsiteX4" fmla="*/ 0 w 213463"/>
                  <a:gd name="connsiteY4" fmla="*/ 76858 h 378990"/>
                  <a:gd name="connsiteX5" fmla="*/ 23813 w 213463"/>
                  <a:gd name="connsiteY5" fmla="*/ 100670 h 378990"/>
                  <a:gd name="connsiteX6" fmla="*/ 90488 w 213463"/>
                  <a:gd name="connsiteY6" fmla="*/ 100670 h 378990"/>
                  <a:gd name="connsiteX7" fmla="*/ 104585 w 213463"/>
                  <a:gd name="connsiteY7" fmla="*/ 96098 h 378990"/>
                  <a:gd name="connsiteX8" fmla="*/ 119063 w 213463"/>
                  <a:gd name="connsiteY8" fmla="*/ 85335 h 378990"/>
                  <a:gd name="connsiteX9" fmla="*/ 119063 w 213463"/>
                  <a:gd name="connsiteY9" fmla="*/ 186395 h 378990"/>
                  <a:gd name="connsiteX10" fmla="*/ 38386 w 213463"/>
                  <a:gd name="connsiteY10" fmla="*/ 186395 h 378990"/>
                  <a:gd name="connsiteX11" fmla="*/ 14573 w 213463"/>
                  <a:gd name="connsiteY11" fmla="*/ 210208 h 378990"/>
                  <a:gd name="connsiteX12" fmla="*/ 14573 w 213463"/>
                  <a:gd name="connsiteY12" fmla="*/ 355178 h 378990"/>
                  <a:gd name="connsiteX13" fmla="*/ 38386 w 213463"/>
                  <a:gd name="connsiteY13" fmla="*/ 378991 h 378990"/>
                  <a:gd name="connsiteX14" fmla="*/ 62198 w 213463"/>
                  <a:gd name="connsiteY14" fmla="*/ 355178 h 378990"/>
                  <a:gd name="connsiteX15" fmla="*/ 62198 w 213463"/>
                  <a:gd name="connsiteY15" fmla="*/ 234020 h 378990"/>
                  <a:gd name="connsiteX16" fmla="*/ 119348 w 213463"/>
                  <a:gd name="connsiteY16" fmla="*/ 234020 h 378990"/>
                  <a:gd name="connsiteX17" fmla="*/ 119348 w 213463"/>
                  <a:gd name="connsiteY17" fmla="*/ 234020 h 378990"/>
                  <a:gd name="connsiteX18" fmla="*/ 165830 w 213463"/>
                  <a:gd name="connsiteY18" fmla="*/ 234020 h 378990"/>
                  <a:gd name="connsiteX19" fmla="*/ 213455 w 213463"/>
                  <a:gd name="connsiteY19" fmla="*/ 186395 h 378990"/>
                  <a:gd name="connsiteX20" fmla="*/ 213455 w 213463"/>
                  <a:gd name="connsiteY20" fmla="*/ 49331 h 378990"/>
                  <a:gd name="connsiteX21" fmla="*/ 171069 w 213463"/>
                  <a:gd name="connsiteY21" fmla="*/ 277 h 378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3463" h="378990">
                    <a:moveTo>
                      <a:pt x="171069" y="277"/>
                    </a:moveTo>
                    <a:cubicBezTo>
                      <a:pt x="154341" y="-1545"/>
                      <a:pt x="137917" y="5722"/>
                      <a:pt x="128016" y="19327"/>
                    </a:cubicBezTo>
                    <a:lnTo>
                      <a:pt x="82677" y="53045"/>
                    </a:lnTo>
                    <a:lnTo>
                      <a:pt x="23813" y="53045"/>
                    </a:lnTo>
                    <a:cubicBezTo>
                      <a:pt x="10661" y="53045"/>
                      <a:pt x="0" y="63707"/>
                      <a:pt x="0" y="76858"/>
                    </a:cubicBezTo>
                    <a:cubicBezTo>
                      <a:pt x="0" y="90009"/>
                      <a:pt x="10661" y="100670"/>
                      <a:pt x="23813" y="100670"/>
                    </a:cubicBezTo>
                    <a:lnTo>
                      <a:pt x="90488" y="100670"/>
                    </a:lnTo>
                    <a:cubicBezTo>
                      <a:pt x="95549" y="100659"/>
                      <a:pt x="100479" y="99060"/>
                      <a:pt x="104585" y="96098"/>
                    </a:cubicBezTo>
                    <a:lnTo>
                      <a:pt x="119063" y="85335"/>
                    </a:lnTo>
                    <a:lnTo>
                      <a:pt x="119063" y="186395"/>
                    </a:lnTo>
                    <a:lnTo>
                      <a:pt x="38386" y="186395"/>
                    </a:lnTo>
                    <a:cubicBezTo>
                      <a:pt x="25235" y="186395"/>
                      <a:pt x="14573" y="197057"/>
                      <a:pt x="14573" y="210208"/>
                    </a:cubicBezTo>
                    <a:lnTo>
                      <a:pt x="14573" y="355178"/>
                    </a:lnTo>
                    <a:cubicBezTo>
                      <a:pt x="14573" y="368329"/>
                      <a:pt x="25235" y="378991"/>
                      <a:pt x="38386" y="378991"/>
                    </a:cubicBezTo>
                    <a:cubicBezTo>
                      <a:pt x="51537" y="378991"/>
                      <a:pt x="62198" y="368329"/>
                      <a:pt x="62198" y="355178"/>
                    </a:cubicBezTo>
                    <a:lnTo>
                      <a:pt x="62198" y="234020"/>
                    </a:lnTo>
                    <a:lnTo>
                      <a:pt x="119348" y="234020"/>
                    </a:lnTo>
                    <a:lnTo>
                      <a:pt x="119348" y="234020"/>
                    </a:lnTo>
                    <a:lnTo>
                      <a:pt x="165830" y="234020"/>
                    </a:lnTo>
                    <a:cubicBezTo>
                      <a:pt x="192133" y="234020"/>
                      <a:pt x="213455" y="212698"/>
                      <a:pt x="213455" y="186395"/>
                    </a:cubicBezTo>
                    <a:lnTo>
                      <a:pt x="213455" y="49331"/>
                    </a:lnTo>
                    <a:cubicBezTo>
                      <a:pt x="213900" y="24564"/>
                      <a:pt x="195638" y="3430"/>
                      <a:pt x="171069" y="27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C10978D-305E-4839-89AA-D4026F90F6DB}"/>
                  </a:ext>
                </a:extLst>
              </p:cNvPr>
              <p:cNvSpPr/>
              <p:nvPr/>
            </p:nvSpPr>
            <p:spPr>
              <a:xfrm>
                <a:off x="7999467" y="3381774"/>
                <a:ext cx="190500" cy="338137"/>
              </a:xfrm>
              <a:custGeom>
                <a:avLst/>
                <a:gdLst>
                  <a:gd name="connsiteX0" fmla="*/ 171450 w 190500"/>
                  <a:gd name="connsiteY0" fmla="*/ 0 h 338137"/>
                  <a:gd name="connsiteX1" fmla="*/ 152400 w 190500"/>
                  <a:gd name="connsiteY1" fmla="*/ 19050 h 338137"/>
                  <a:gd name="connsiteX2" fmla="*/ 152400 w 190500"/>
                  <a:gd name="connsiteY2" fmla="*/ 204788 h 338137"/>
                  <a:gd name="connsiteX3" fmla="*/ 19050 w 190500"/>
                  <a:gd name="connsiteY3" fmla="*/ 204788 h 338137"/>
                  <a:gd name="connsiteX4" fmla="*/ 0 w 190500"/>
                  <a:gd name="connsiteY4" fmla="*/ 223838 h 338137"/>
                  <a:gd name="connsiteX5" fmla="*/ 19050 w 190500"/>
                  <a:gd name="connsiteY5" fmla="*/ 242888 h 338137"/>
                  <a:gd name="connsiteX6" fmla="*/ 76200 w 190500"/>
                  <a:gd name="connsiteY6" fmla="*/ 242888 h 338137"/>
                  <a:gd name="connsiteX7" fmla="*/ 76200 w 190500"/>
                  <a:gd name="connsiteY7" fmla="*/ 300038 h 338137"/>
                  <a:gd name="connsiteX8" fmla="*/ 38100 w 190500"/>
                  <a:gd name="connsiteY8" fmla="*/ 300038 h 338137"/>
                  <a:gd name="connsiteX9" fmla="*/ 38100 w 190500"/>
                  <a:gd name="connsiteY9" fmla="*/ 338138 h 338137"/>
                  <a:gd name="connsiteX10" fmla="*/ 152400 w 190500"/>
                  <a:gd name="connsiteY10" fmla="*/ 338138 h 338137"/>
                  <a:gd name="connsiteX11" fmla="*/ 152400 w 190500"/>
                  <a:gd name="connsiteY11" fmla="*/ 300038 h 338137"/>
                  <a:gd name="connsiteX12" fmla="*/ 114300 w 190500"/>
                  <a:gd name="connsiteY12" fmla="*/ 300038 h 338137"/>
                  <a:gd name="connsiteX13" fmla="*/ 114300 w 190500"/>
                  <a:gd name="connsiteY13" fmla="*/ 242888 h 338137"/>
                  <a:gd name="connsiteX14" fmla="*/ 171450 w 190500"/>
                  <a:gd name="connsiteY14" fmla="*/ 242888 h 338137"/>
                  <a:gd name="connsiteX15" fmla="*/ 190500 w 190500"/>
                  <a:gd name="connsiteY15" fmla="*/ 223838 h 338137"/>
                  <a:gd name="connsiteX16" fmla="*/ 190500 w 190500"/>
                  <a:gd name="connsiteY16" fmla="*/ 19050 h 338137"/>
                  <a:gd name="connsiteX17" fmla="*/ 171450 w 190500"/>
                  <a:gd name="connsiteY17" fmla="*/ 0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0500" h="338137">
                    <a:moveTo>
                      <a:pt x="171450" y="0"/>
                    </a:moveTo>
                    <a:cubicBezTo>
                      <a:pt x="160929" y="0"/>
                      <a:pt x="152400" y="8529"/>
                      <a:pt x="152400" y="19050"/>
                    </a:cubicBezTo>
                    <a:lnTo>
                      <a:pt x="152400" y="204788"/>
                    </a:lnTo>
                    <a:lnTo>
                      <a:pt x="19050" y="204788"/>
                    </a:lnTo>
                    <a:cubicBezTo>
                      <a:pt x="8529" y="204788"/>
                      <a:pt x="0" y="213316"/>
                      <a:pt x="0" y="223838"/>
                    </a:cubicBezTo>
                    <a:cubicBezTo>
                      <a:pt x="0" y="234359"/>
                      <a:pt x="8529" y="242888"/>
                      <a:pt x="19050" y="242888"/>
                    </a:cubicBezTo>
                    <a:lnTo>
                      <a:pt x="76200" y="242888"/>
                    </a:lnTo>
                    <a:lnTo>
                      <a:pt x="76200" y="300038"/>
                    </a:lnTo>
                    <a:lnTo>
                      <a:pt x="38100" y="300038"/>
                    </a:lnTo>
                    <a:lnTo>
                      <a:pt x="38100" y="338138"/>
                    </a:lnTo>
                    <a:lnTo>
                      <a:pt x="152400" y="338138"/>
                    </a:lnTo>
                    <a:lnTo>
                      <a:pt x="152400" y="300038"/>
                    </a:lnTo>
                    <a:lnTo>
                      <a:pt x="114300" y="300038"/>
                    </a:lnTo>
                    <a:lnTo>
                      <a:pt x="114300" y="242888"/>
                    </a:lnTo>
                    <a:lnTo>
                      <a:pt x="171450" y="242888"/>
                    </a:lnTo>
                    <a:cubicBezTo>
                      <a:pt x="181971" y="242888"/>
                      <a:pt x="190500" y="234359"/>
                      <a:pt x="190500" y="223838"/>
                    </a:cubicBezTo>
                    <a:lnTo>
                      <a:pt x="190500" y="19050"/>
                    </a:lnTo>
                    <a:cubicBezTo>
                      <a:pt x="190500" y="8529"/>
                      <a:pt x="181971" y="0"/>
                      <a:pt x="1714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88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2334397" y="1864552"/>
            <a:ext cx="6477000" cy="164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spcBef>
                <a:spcPts val="1800"/>
              </a:spcBef>
              <a:spcAft>
                <a:spcPts val="2100"/>
              </a:spcAft>
              <a:buNone/>
            </a:pPr>
            <a:r>
              <a:rPr lang="en-US" b="1" dirty="0">
                <a:solidFill>
                  <a:schemeClr val="accent4"/>
                </a:solidFill>
              </a:rPr>
              <a:t>Incident-specific Health and Safety Plan </a:t>
            </a:r>
            <a:r>
              <a:rPr lang="en-US" dirty="0"/>
              <a:t>that included pandemic specific health and safety guidelines and protocols was created for each response site (pump station and ICP)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6E302-DE09-432A-A17B-78A120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baseline="0">
                <a:latin typeface="+mj-lt"/>
                <a:ea typeface="+mj-ea"/>
                <a:cs typeface="+mj-cs"/>
              </a:rPr>
              <a:t>Protecting People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9AB326-D518-433B-B47E-0271F536094A}"/>
              </a:ext>
            </a:extLst>
          </p:cNvPr>
          <p:cNvGrpSpPr/>
          <p:nvPr/>
        </p:nvGrpSpPr>
        <p:grpSpPr>
          <a:xfrm>
            <a:off x="625045" y="1960976"/>
            <a:ext cx="1447800" cy="1447800"/>
            <a:chOff x="7077332" y="1758952"/>
            <a:chExt cx="1447800" cy="1447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A4E205-F545-4075-A8E7-0FB69ACCEBC3}"/>
                </a:ext>
              </a:extLst>
            </p:cNvPr>
            <p:cNvSpPr/>
            <p:nvPr/>
          </p:nvSpPr>
          <p:spPr>
            <a:xfrm>
              <a:off x="7077332" y="1758952"/>
              <a:ext cx="1447800" cy="1447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aphic 2" descr="Document">
              <a:extLst>
                <a:ext uri="{FF2B5EF4-FFF2-40B4-BE49-F238E27FC236}">
                  <a16:creationId xmlns:a16="http://schemas.microsoft.com/office/drawing/2014/main" id="{AE28F59F-5204-4634-AB9F-1A83A2C35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44032" y="2025652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112ED-A31A-4F57-9573-EDE03450CFC1}"/>
              </a:ext>
            </a:extLst>
          </p:cNvPr>
          <p:cNvGrpSpPr/>
          <p:nvPr/>
        </p:nvGrpSpPr>
        <p:grpSpPr>
          <a:xfrm>
            <a:off x="609600" y="4114800"/>
            <a:ext cx="1447800" cy="1447800"/>
            <a:chOff x="7077332" y="3746504"/>
            <a:chExt cx="1447800" cy="1447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E1ABD1-9E99-4F9D-B1F0-536EF17A3E3D}"/>
                </a:ext>
              </a:extLst>
            </p:cNvPr>
            <p:cNvSpPr/>
            <p:nvPr/>
          </p:nvSpPr>
          <p:spPr>
            <a:xfrm>
              <a:off x="7077332" y="3746504"/>
              <a:ext cx="1447800" cy="144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Clipboard Partially Checked">
              <a:extLst>
                <a:ext uri="{FF2B5EF4-FFF2-40B4-BE49-F238E27FC236}">
                  <a16:creationId xmlns:a16="http://schemas.microsoft.com/office/drawing/2014/main" id="{28CE6BE4-0232-4E00-B26D-65A0C98DB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4032" y="4013204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0F0810-9EF9-4BDE-B4FE-95ACC23E1638}"/>
              </a:ext>
            </a:extLst>
          </p:cNvPr>
          <p:cNvSpPr txBox="1"/>
          <p:nvPr/>
        </p:nvSpPr>
        <p:spPr>
          <a:xfrm>
            <a:off x="2334397" y="4238536"/>
            <a:ext cx="647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/>
              <a:t>All responders required to complete </a:t>
            </a:r>
            <a:br>
              <a:rPr lang="en-US" sz="2400"/>
            </a:br>
            <a:r>
              <a:rPr lang="en-US" sz="2400" b="1">
                <a:solidFill>
                  <a:schemeClr val="accent5"/>
                </a:solidFill>
              </a:rPr>
              <a:t>COVID-19 Self Declaration Questionnaire </a:t>
            </a:r>
            <a:r>
              <a:rPr lang="en-US" sz="2400"/>
              <a:t>prior to accessing the pump station or the ICP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5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457201" y="1655002"/>
            <a:ext cx="4331368" cy="470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900"/>
              </a:spcAft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Number of persons present in the ICP and at the Pump Station was limited.</a:t>
            </a:r>
          </a:p>
          <a:p>
            <a:r>
              <a:rPr lang="en-US" dirty="0"/>
              <a:t>Sites were organized to comply with social distancing requirements and hygiene protocols.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6E302-DE09-432A-A17B-78A120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baseline="0">
                <a:latin typeface="+mj-lt"/>
                <a:ea typeface="+mj-ea"/>
                <a:cs typeface="+mj-cs"/>
              </a:rPr>
              <a:t>Protecting People </a:t>
            </a:r>
          </a:p>
        </p:txBody>
      </p:sp>
      <p:pic>
        <p:nvPicPr>
          <p:cNvPr id="2" name="Picture 1" descr="A picture containing website&#10;&#10;Description automatically generated">
            <a:extLst>
              <a:ext uri="{FF2B5EF4-FFF2-40B4-BE49-F238E27FC236}">
                <a16:creationId xmlns:a16="http://schemas.microsoft.com/office/drawing/2014/main" id="{AF1EB2AE-37D5-4406-A26D-7FD662A50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89" y="1437101"/>
            <a:ext cx="3526011" cy="4701347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DCDE086-FE5D-4025-89ED-65C8C0FE2F54}"/>
              </a:ext>
            </a:extLst>
          </p:cNvPr>
          <p:cNvSpPr/>
          <p:nvPr/>
        </p:nvSpPr>
        <p:spPr>
          <a:xfrm>
            <a:off x="7067550" y="2493413"/>
            <a:ext cx="395288" cy="252168"/>
          </a:xfrm>
          <a:custGeom>
            <a:avLst/>
            <a:gdLst>
              <a:gd name="connsiteX0" fmla="*/ 7144 w 395288"/>
              <a:gd name="connsiteY0" fmla="*/ 33337 h 245268"/>
              <a:gd name="connsiteX1" fmla="*/ 0 w 395288"/>
              <a:gd name="connsiteY1" fmla="*/ 169068 h 245268"/>
              <a:gd name="connsiteX2" fmla="*/ 73819 w 395288"/>
              <a:gd name="connsiteY2" fmla="*/ 166687 h 245268"/>
              <a:gd name="connsiteX3" fmla="*/ 154781 w 395288"/>
              <a:gd name="connsiteY3" fmla="*/ 202406 h 245268"/>
              <a:gd name="connsiteX4" fmla="*/ 192881 w 395288"/>
              <a:gd name="connsiteY4" fmla="*/ 245268 h 245268"/>
              <a:gd name="connsiteX5" fmla="*/ 376238 w 395288"/>
              <a:gd name="connsiteY5" fmla="*/ 240506 h 245268"/>
              <a:gd name="connsiteX6" fmla="*/ 395288 w 395288"/>
              <a:gd name="connsiteY6" fmla="*/ 0 h 245268"/>
              <a:gd name="connsiteX7" fmla="*/ 328613 w 395288"/>
              <a:gd name="connsiteY7" fmla="*/ 16668 h 245268"/>
              <a:gd name="connsiteX8" fmla="*/ 283369 w 395288"/>
              <a:gd name="connsiteY8" fmla="*/ 21431 h 245268"/>
              <a:gd name="connsiteX9" fmla="*/ 230981 w 395288"/>
              <a:gd name="connsiteY9" fmla="*/ 35718 h 245268"/>
              <a:gd name="connsiteX10" fmla="*/ 202406 w 395288"/>
              <a:gd name="connsiteY10" fmla="*/ 35718 h 245268"/>
              <a:gd name="connsiteX11" fmla="*/ 178594 w 395288"/>
              <a:gd name="connsiteY11" fmla="*/ 38100 h 245268"/>
              <a:gd name="connsiteX12" fmla="*/ 116681 w 395288"/>
              <a:gd name="connsiteY12" fmla="*/ 40481 h 245268"/>
              <a:gd name="connsiteX13" fmla="*/ 7144 w 395288"/>
              <a:gd name="connsiteY13" fmla="*/ 33337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288" h="245268">
                <a:moveTo>
                  <a:pt x="7144" y="33337"/>
                </a:moveTo>
                <a:lnTo>
                  <a:pt x="0" y="169068"/>
                </a:lnTo>
                <a:lnTo>
                  <a:pt x="73819" y="166687"/>
                </a:lnTo>
                <a:lnTo>
                  <a:pt x="154781" y="202406"/>
                </a:lnTo>
                <a:lnTo>
                  <a:pt x="192881" y="245268"/>
                </a:lnTo>
                <a:lnTo>
                  <a:pt x="376238" y="240506"/>
                </a:lnTo>
                <a:lnTo>
                  <a:pt x="395288" y="0"/>
                </a:lnTo>
                <a:lnTo>
                  <a:pt x="328613" y="16668"/>
                </a:lnTo>
                <a:lnTo>
                  <a:pt x="283369" y="21431"/>
                </a:lnTo>
                <a:lnTo>
                  <a:pt x="230981" y="35718"/>
                </a:lnTo>
                <a:lnTo>
                  <a:pt x="202406" y="35718"/>
                </a:lnTo>
                <a:lnTo>
                  <a:pt x="178594" y="38100"/>
                </a:lnTo>
                <a:lnTo>
                  <a:pt x="116681" y="40481"/>
                </a:lnTo>
                <a:lnTo>
                  <a:pt x="7144" y="33337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465E6-8216-4A40-935F-B708971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17742-3CFB-42E2-A21E-B92DF89AEDDC}"/>
              </a:ext>
            </a:extLst>
          </p:cNvPr>
          <p:cNvSpPr txBox="1"/>
          <p:nvPr/>
        </p:nvSpPr>
        <p:spPr>
          <a:xfrm>
            <a:off x="457200" y="1655002"/>
            <a:ext cx="4716379" cy="4701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>
              <a:spcBef>
                <a:spcPts val="600"/>
              </a:spcBef>
              <a:spcAft>
                <a:spcPts val="900"/>
              </a:spcAft>
              <a:buClr>
                <a:srgbClr val="046330"/>
              </a:buClr>
              <a:buFont typeface="Arial" pitchFamily="34" charset="0"/>
              <a:buChar char="•"/>
              <a:defRPr sz="2400"/>
            </a:lvl1pPr>
            <a:lvl2pPr marL="742950" lvl="1" indent="-28575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2000"/>
            </a:lvl2pPr>
            <a:lvl3pPr marL="1143000" lvl="2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•"/>
            </a:lvl3pPr>
            <a:lvl4pPr marL="16002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–"/>
              <a:defRPr sz="1600"/>
            </a:lvl4pPr>
            <a:lvl5pPr marL="2057400" indent="-228600">
              <a:spcBef>
                <a:spcPct val="20000"/>
              </a:spcBef>
              <a:buClr>
                <a:srgbClr val="EB8220"/>
              </a:buClr>
              <a:buFont typeface="Arial" pitchFamily="34" charset="0"/>
              <a:buChar char="»"/>
              <a:defRPr sz="14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Instructions about hygiene, transmission prevention protocols, and PPE were reinforced frequently through safety briefings, daily/shift briefings, etc.  </a:t>
            </a:r>
          </a:p>
          <a:p>
            <a:r>
              <a:rPr lang="en-US" dirty="0"/>
              <a:t>PPE including non-medical masks, hand sanitizer and </a:t>
            </a:r>
            <a:br>
              <a:rPr lang="en-US" dirty="0"/>
            </a:br>
            <a:r>
              <a:rPr lang="en-US" dirty="0"/>
              <a:t>Lysol wipes were available.</a:t>
            </a:r>
          </a:p>
          <a:p>
            <a:r>
              <a:rPr lang="en-US" dirty="0"/>
              <a:t>All vehicles and manned equipment were sanitized at </a:t>
            </a:r>
            <a:br>
              <a:rPr lang="en-US" dirty="0"/>
            </a:br>
            <a:r>
              <a:rPr lang="en-US" dirty="0"/>
              <a:t>shift end / between operators.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46E302-DE09-432A-A17B-78A12074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baseline="0" dirty="0">
                <a:latin typeface="+mj-lt"/>
                <a:ea typeface="+mj-ea"/>
                <a:cs typeface="+mj-cs"/>
              </a:rPr>
              <a:t>Protecting People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50226-DDFE-4EC9-8E68-DCAEC03D6D50}"/>
              </a:ext>
            </a:extLst>
          </p:cNvPr>
          <p:cNvSpPr txBox="1"/>
          <p:nvPr/>
        </p:nvSpPr>
        <p:spPr>
          <a:xfrm>
            <a:off x="457200" y="1219200"/>
            <a:ext cx="328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Hygiene Protocols</a:t>
            </a:r>
          </a:p>
        </p:txBody>
      </p:sp>
      <p:pic>
        <p:nvPicPr>
          <p:cNvPr id="5" name="Picture 4" descr="A picture containing outdoor, grass, trash&#10;&#10;Description automatically generated">
            <a:extLst>
              <a:ext uri="{FF2B5EF4-FFF2-40B4-BE49-F238E27FC236}">
                <a16:creationId xmlns:a16="http://schemas.microsoft.com/office/drawing/2014/main" id="{0C4C1148-E654-42D7-9651-7E203DB2C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45" y="3713805"/>
            <a:ext cx="3507719" cy="2630789"/>
          </a:xfrm>
          <a:prstGeom prst="rect">
            <a:avLst/>
          </a:prstGeom>
        </p:spPr>
      </p:pic>
      <p:pic>
        <p:nvPicPr>
          <p:cNvPr id="10" name="Picture 9" descr="A picture containing outdoor, transport, red, old&#10;&#10;Description automatically generated">
            <a:extLst>
              <a:ext uri="{FF2B5EF4-FFF2-40B4-BE49-F238E27FC236}">
                <a16:creationId xmlns:a16="http://schemas.microsoft.com/office/drawing/2014/main" id="{1F098B67-42E1-44F1-8AAF-1FB85FFCF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43" y="1730935"/>
            <a:ext cx="3507721" cy="1705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DDA29-3187-47D7-A85D-5BAB70C2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674D-6622-4DB8-A1D1-B921962ADB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45EEA0-9B37-4A14-B863-6282AB90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COVID Response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7BC240-9D16-4907-A17A-53295AD088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295401"/>
            <a:ext cx="8229599" cy="4800600"/>
          </a:xfrm>
        </p:spPr>
        <p:txBody>
          <a:bodyPr>
            <a:normAutofit/>
          </a:bodyPr>
          <a:lstStyle/>
          <a:p>
            <a:r>
              <a:rPr lang="en-US" dirty="0"/>
              <a:t>The longer people are together the more familiar they become, therefore the closer they are comfortable being.</a:t>
            </a:r>
          </a:p>
          <a:p>
            <a:pPr lvl="1"/>
            <a:r>
              <a:rPr lang="en-US" dirty="0"/>
              <a:t>This can happen very quickly in some cases where the workers are already familiar or part of the same team</a:t>
            </a:r>
          </a:p>
          <a:p>
            <a:pPr marL="457200" lvl="1" indent="0">
              <a:buNone/>
            </a:pPr>
            <a:endParaRPr lang="en-US" dirty="0"/>
          </a:p>
          <a:p>
            <a:pPr marL="342900" lvl="1" indent="-342900">
              <a:buClr>
                <a:srgbClr val="04633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Dedicated resource to monitor for COVID protocols to ensure continued compliance.</a:t>
            </a:r>
          </a:p>
          <a:p>
            <a:pPr lvl="1"/>
            <a:r>
              <a:rPr lang="en-US" sz="2100" dirty="0"/>
              <a:t>Protocols were rapidly changing during this time with economies reopening and mask use not yet mandatory or supported by science.</a:t>
            </a:r>
          </a:p>
          <a:p>
            <a:pPr marL="342900" lvl="1" indent="-342900">
              <a:buClr>
                <a:srgbClr val="046330"/>
              </a:buClr>
              <a:buFont typeface="Arial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5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ky, outdoor, ground, construction&#10;&#10;Description automatically generated">
            <a:extLst>
              <a:ext uri="{FF2B5EF4-FFF2-40B4-BE49-F238E27FC236}">
                <a16:creationId xmlns:a16="http://schemas.microsoft.com/office/drawing/2014/main" id="{8F0DD916-6C51-411A-BF50-272266A39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3144" r="-167" b="43170"/>
          <a:stretch/>
        </p:blipFill>
        <p:spPr>
          <a:xfrm>
            <a:off x="0" y="1243253"/>
            <a:ext cx="9235440" cy="37859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56225"/>
            <a:ext cx="7772400" cy="739775"/>
          </a:xfrm>
        </p:spPr>
        <p:txBody>
          <a:bodyPr>
            <a:noAutofit/>
          </a:bodyPr>
          <a:lstStyle/>
          <a:p>
            <a:pPr algn="ctr"/>
            <a:r>
              <a:rPr lang="en-US"/>
              <a:t>Incident timeline</a:t>
            </a:r>
          </a:p>
        </p:txBody>
      </p:sp>
      <p:pic>
        <p:nvPicPr>
          <p:cNvPr id="11" name="Picture 10" descr="mountains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381500"/>
            <a:ext cx="1143000" cy="1104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4676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3956"/>
            <a:ext cx="8229600" cy="1020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We Want To Hear From You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68962-7CAB-40B0-B95E-040B500BD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686800" cy="4343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 hidden="1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 hidden="1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 hidden="1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 hidden="1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 hidden="1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8922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 hidden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534838" y="3781021"/>
            <a:ext cx="6019800" cy="34865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</a:rPr>
              <a:t>June 13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Release occurs at Sumas Pump Station in Abbotsford, B.C.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Alarm received at Edmonton Control Centre.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Immediate shut down of pipeline and crews dispatched to investigate.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>
                <a:cs typeface="Arial"/>
              </a:rPr>
              <a:t>Initial Trans Mountain responders conduct site investigation.</a:t>
            </a:r>
            <a:endParaRPr lang="en-US" sz="1400" dirty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Initial Incident Command Post established.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Notifications made to the local authority, indigenous communities the province and federal regulator.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Release fully contained on Trans Mountain property.</a:t>
            </a:r>
            <a:endParaRPr lang="en-US" sz="1400" dirty="0">
              <a:cs typeface="Arial"/>
            </a:endParaRPr>
          </a:p>
        </p:txBody>
      </p:sp>
      <p:pic>
        <p:nvPicPr>
          <p:cNvPr id="9" name="Picture 8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C11BD85-C912-4B5A-A8FC-67AC12B6C57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47" y="1196267"/>
            <a:ext cx="2565352" cy="1958804"/>
          </a:xfrm>
          <a:prstGeom prst="rect">
            <a:avLst/>
          </a:prstGeom>
        </p:spPr>
      </p:pic>
      <p:pic>
        <p:nvPicPr>
          <p:cNvPr id="11" name="Picture 10" descr="A picture containing sky, outdoor, ground, construction&#10;&#10;Description automatically generated">
            <a:extLst>
              <a:ext uri="{FF2B5EF4-FFF2-40B4-BE49-F238E27FC236}">
                <a16:creationId xmlns:a16="http://schemas.microsoft.com/office/drawing/2014/main" id="{33AD381A-9569-4077-A6C7-DDCAD543A73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33" y="1194732"/>
            <a:ext cx="2565352" cy="1958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16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FF0202-5D2A-4B0A-BA43-35DD0D5B4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95" y="1197261"/>
            <a:ext cx="2935226" cy="1956816"/>
          </a:xfrm>
          <a:prstGeom prst="rect">
            <a:avLst/>
          </a:prstGeom>
        </p:spPr>
      </p:pic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 hidden="1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 hidden="1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 hidden="1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 hidden="1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8922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 hidden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457199" y="3798274"/>
            <a:ext cx="5514975" cy="34865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</a:rPr>
              <a:t>June 14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Clean-up and response efforts continue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200" dirty="0"/>
              <a:t>Incident Command Post remains active and moved to hotel in Abbotsford. Unified Command is established.</a:t>
            </a:r>
            <a:endParaRPr lang="en-US" sz="12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200" dirty="0"/>
              <a:t>Clean-up is well underway with crews working around the clock.</a:t>
            </a:r>
            <a:endParaRPr lang="en-US" sz="12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200" dirty="0"/>
              <a:t>Remediation efforts continue in coordination with regulators, Indigenous communities and the province.</a:t>
            </a:r>
            <a:endParaRPr lang="en-US" sz="12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200" dirty="0"/>
              <a:t>COVID-19 protocols are being followed both at the </a:t>
            </a:r>
            <a:br>
              <a:rPr lang="en-US" sz="1200" dirty="0"/>
            </a:br>
            <a:r>
              <a:rPr lang="en-US" sz="1200" dirty="0"/>
              <a:t>Incident Command Post and at the site of the clean-up.</a:t>
            </a:r>
            <a:endParaRPr lang="en-US" sz="1200" dirty="0">
              <a:cs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700C2E-4E58-4D01-82D0-ECE5078A1DEE}"/>
              </a:ext>
            </a:extLst>
          </p:cNvPr>
          <p:cNvSpPr txBox="1"/>
          <p:nvPr/>
        </p:nvSpPr>
        <p:spPr>
          <a:xfrm>
            <a:off x="4739774" y="1247217"/>
            <a:ext cx="2464799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24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 hidden="1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 hidden="1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 hidden="1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8922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 hidden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457200" y="3798274"/>
            <a:ext cx="6252711" cy="34865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</a:rPr>
              <a:t>June 19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On-site response concludes</a:t>
            </a:r>
            <a:endParaRPr lang="en-US" sz="1400" b="1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Unified Command terminates the official emergency phase as Project Phase established. Incident Command Post stood down.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Canada Energy Regulator (CER) has concluded its on-site response.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Clean-up and remediation work to continue with the CER Remediation Process Guide.</a:t>
            </a:r>
            <a:endParaRPr lang="en-US" sz="1400" dirty="0">
              <a:cs typeface="Arial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Trans Mountain is fully cooperating with investigative efforts of the Canada Energy Regulator and Transportation Safety Board.</a:t>
            </a:r>
            <a:endParaRPr lang="en-US" sz="1400" dirty="0">
              <a:cs typeface="Arial"/>
            </a:endParaRPr>
          </a:p>
        </p:txBody>
      </p:sp>
      <p:pic>
        <p:nvPicPr>
          <p:cNvPr id="9" name="Picture 8" descr="A picture containing grass, outdoor, sky, person&#10;&#10;Description automatically generated">
            <a:extLst>
              <a:ext uri="{FF2B5EF4-FFF2-40B4-BE49-F238E27FC236}">
                <a16:creationId xmlns:a16="http://schemas.microsoft.com/office/drawing/2014/main" id="{7E1DBE81-37F9-4DFC-BBEF-AF793E38A51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/>
          <a:stretch/>
        </p:blipFill>
        <p:spPr>
          <a:xfrm>
            <a:off x="2063852" y="1190892"/>
            <a:ext cx="1762619" cy="1956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4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 hidden="1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 hidden="1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8922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 hidden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457200" y="3798274"/>
            <a:ext cx="3962400" cy="348658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5"/>
                </a:solidFill>
              </a:rPr>
              <a:t>June 24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Site remediation efforts continue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Trans Mountain continues to work 24 hours a day at the Sumas Pump station with a workforce of approx. 70 people.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Contaminated soil is being excavated and removed from the site.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</a:pPr>
            <a:r>
              <a:rPr lang="en-US" sz="1400" dirty="0"/>
              <a:t>Indigenous representatives have visited the site and monitors are assisting the effort, including the undertaking of archeological investigations on site.</a:t>
            </a:r>
          </a:p>
        </p:txBody>
      </p:sp>
      <p:pic>
        <p:nvPicPr>
          <p:cNvPr id="9" name="Picture 8" descr="A picture containing grass, outdoor, field, farm machine&#10;&#10;Description automatically generated">
            <a:extLst>
              <a:ext uri="{FF2B5EF4-FFF2-40B4-BE49-F238E27FC236}">
                <a16:creationId xmlns:a16="http://schemas.microsoft.com/office/drawing/2014/main" id="{3A1A67DD-D202-4F65-9A63-BF1864E4B6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19" y="1197261"/>
            <a:ext cx="2609088" cy="1956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8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 hidden="1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8922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 hidden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2220880" y="3798274"/>
            <a:ext cx="3875120" cy="348658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4"/>
                </a:solidFill>
              </a:rPr>
              <a:t>July 20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Clean-up and response efforts continue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Crews continue to work around the clock.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Soil excavation in the field adjacent to the station site is complete.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Excavation efforts continue in the vicinity of the release location.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Water quality monitoring data indicates there is no harm to area drinking water.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B7618-EB79-47F5-800C-215CC74EC9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3037" y="1227304"/>
            <a:ext cx="2938527" cy="1956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6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8922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 hidden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3843338" y="3798274"/>
            <a:ext cx="5300662" cy="348658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6"/>
                </a:solidFill>
              </a:rPr>
              <a:t>August 7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Recovery efforts remain ongoing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Significant progress in clean-up and remediation efforts.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Trans Mountain continues to provide written reports on site activities, waste volumes, groundwater monitoring and sampling results to regulators and Indigenous community representatives.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Representatives from the </a:t>
            </a:r>
            <a:r>
              <a:rPr lang="en-US" sz="1400" dirty="0" err="1"/>
              <a:t>Semá:th</a:t>
            </a:r>
            <a:r>
              <a:rPr lang="en-US" sz="1400" dirty="0"/>
              <a:t> First Nation continue to visit the site regularly.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An inspection of all similar pipeline fittings across the Trans Mountain system is underway.</a:t>
            </a:r>
          </a:p>
        </p:txBody>
      </p:sp>
      <p:pic>
        <p:nvPicPr>
          <p:cNvPr id="10" name="Picture 9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10A5356D-2461-417B-BBB8-199C428CBE6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20" y="1197260"/>
            <a:ext cx="2920616" cy="1956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6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400EBBB-08B9-4CBF-B8C4-0337D23D036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23349" y="3333135"/>
            <a:ext cx="2576323" cy="657839"/>
          </a:xfrm>
          <a:prstGeom prst="bentConnector3">
            <a:avLst>
              <a:gd name="adj1" fmla="val 785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lide Number Placeholder 6">
            <a:extLst>
              <a:ext uri="{FF2B5EF4-FFF2-40B4-BE49-F238E27FC236}">
                <a16:creationId xmlns:a16="http://schemas.microsoft.com/office/drawing/2014/main" id="{353DE2A9-4918-496A-9FDD-5EEFE0A1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2F62674D-6622-4DB8-A1D1-B921962ADB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7" name="Title 4">
            <a:extLst>
              <a:ext uri="{FF2B5EF4-FFF2-40B4-BE49-F238E27FC236}">
                <a16:creationId xmlns:a16="http://schemas.microsoft.com/office/drawing/2014/main" id="{2DBD2B18-87EF-40EB-BEFB-8B8B7E7B6F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Incident Timeline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0F1CCD-5140-49A1-8D3A-5E6A28FB962F}"/>
              </a:ext>
            </a:extLst>
          </p:cNvPr>
          <p:cNvCxnSpPr/>
          <p:nvPr/>
        </p:nvCxnSpPr>
        <p:spPr>
          <a:xfrm>
            <a:off x="457200" y="3497262"/>
            <a:ext cx="8229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June">
            <a:extLst>
              <a:ext uri="{FF2B5EF4-FFF2-40B4-BE49-F238E27FC236}">
                <a16:creationId xmlns:a16="http://schemas.microsoft.com/office/drawing/2014/main" id="{74025710-D92D-48DB-B446-AD553E69A910}"/>
              </a:ext>
            </a:extLst>
          </p:cNvPr>
          <p:cNvSpPr/>
          <p:nvPr/>
        </p:nvSpPr>
        <p:spPr>
          <a:xfrm>
            <a:off x="598421" y="3314700"/>
            <a:ext cx="1457325" cy="365124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June</a:t>
            </a:r>
          </a:p>
        </p:txBody>
      </p:sp>
      <p:sp>
        <p:nvSpPr>
          <p:cNvPr id="5" name="July">
            <a:extLst>
              <a:ext uri="{FF2B5EF4-FFF2-40B4-BE49-F238E27FC236}">
                <a16:creationId xmlns:a16="http://schemas.microsoft.com/office/drawing/2014/main" id="{D901184A-3A68-49F9-BFF2-17F3F8957C5F}"/>
              </a:ext>
            </a:extLst>
          </p:cNvPr>
          <p:cNvSpPr/>
          <p:nvPr/>
        </p:nvSpPr>
        <p:spPr>
          <a:xfrm>
            <a:off x="2220880" y="3314700"/>
            <a:ext cx="1457325" cy="36512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July</a:t>
            </a:r>
          </a:p>
        </p:txBody>
      </p:sp>
      <p:sp>
        <p:nvSpPr>
          <p:cNvPr id="6" name="August">
            <a:extLst>
              <a:ext uri="{FF2B5EF4-FFF2-40B4-BE49-F238E27FC236}">
                <a16:creationId xmlns:a16="http://schemas.microsoft.com/office/drawing/2014/main" id="{9D7B723D-86F7-499A-B29A-0ED20D01429F}"/>
              </a:ext>
            </a:extLst>
          </p:cNvPr>
          <p:cNvSpPr/>
          <p:nvPr/>
        </p:nvSpPr>
        <p:spPr>
          <a:xfrm>
            <a:off x="3843338" y="3314700"/>
            <a:ext cx="1457325" cy="36512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August</a:t>
            </a:r>
          </a:p>
        </p:txBody>
      </p:sp>
      <p:sp>
        <p:nvSpPr>
          <p:cNvPr id="7" name="September">
            <a:extLst>
              <a:ext uri="{FF2B5EF4-FFF2-40B4-BE49-F238E27FC236}">
                <a16:creationId xmlns:a16="http://schemas.microsoft.com/office/drawing/2014/main" id="{59FEFCC1-2390-488C-A931-43E2F9532BF3}"/>
              </a:ext>
            </a:extLst>
          </p:cNvPr>
          <p:cNvSpPr/>
          <p:nvPr/>
        </p:nvSpPr>
        <p:spPr>
          <a:xfrm>
            <a:off x="5465795" y="3314700"/>
            <a:ext cx="1457325" cy="36512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September</a:t>
            </a:r>
          </a:p>
        </p:txBody>
      </p:sp>
      <p:sp>
        <p:nvSpPr>
          <p:cNvPr id="8" name="October">
            <a:extLst>
              <a:ext uri="{FF2B5EF4-FFF2-40B4-BE49-F238E27FC236}">
                <a16:creationId xmlns:a16="http://schemas.microsoft.com/office/drawing/2014/main" id="{37175428-69FF-4906-8617-BDB32ABE3382}"/>
              </a:ext>
            </a:extLst>
          </p:cNvPr>
          <p:cNvSpPr/>
          <p:nvPr/>
        </p:nvSpPr>
        <p:spPr>
          <a:xfrm>
            <a:off x="7088254" y="3314700"/>
            <a:ext cx="1457325" cy="3651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October</a:t>
            </a:r>
          </a:p>
        </p:txBody>
      </p:sp>
      <p:grpSp>
        <p:nvGrpSpPr>
          <p:cNvPr id="82" name="13">
            <a:extLst>
              <a:ext uri="{FF2B5EF4-FFF2-40B4-BE49-F238E27FC236}">
                <a16:creationId xmlns:a16="http://schemas.microsoft.com/office/drawing/2014/main" id="{48E816CB-07B9-4A71-A264-DB8F27B50781}"/>
              </a:ext>
            </a:extLst>
          </p:cNvPr>
          <p:cNvGrpSpPr/>
          <p:nvPr/>
        </p:nvGrpSpPr>
        <p:grpSpPr>
          <a:xfrm>
            <a:off x="-8359" y="2133600"/>
            <a:ext cx="1312468" cy="1312468"/>
            <a:chOff x="-8359" y="2133600"/>
            <a:chExt cx="1312468" cy="1312468"/>
          </a:xfrm>
        </p:grpSpPr>
        <p:pic>
          <p:nvPicPr>
            <p:cNvPr id="29" name="Graphic 28" descr="Marker">
              <a:extLst>
                <a:ext uri="{FF2B5EF4-FFF2-40B4-BE49-F238E27FC236}">
                  <a16:creationId xmlns:a16="http://schemas.microsoft.com/office/drawing/2014/main" id="{146D8844-AD19-4E4C-B701-4C8B22AA1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8359" y="2133600"/>
              <a:ext cx="1312468" cy="1312468"/>
            </a:xfrm>
            <a:prstGeom prst="rect">
              <a:avLst/>
            </a:prstGeom>
          </p:spPr>
        </p:pic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4AB34F-CFEC-4675-82AA-3690E8E291C9}"/>
                </a:ext>
              </a:extLst>
            </p:cNvPr>
            <p:cNvSpPr/>
            <p:nvPr/>
          </p:nvSpPr>
          <p:spPr>
            <a:xfrm>
              <a:off x="400921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0ECEC1A-AE7C-4BFE-A3FA-8D76909D3D5B}"/>
                </a:ext>
              </a:extLst>
            </p:cNvPr>
            <p:cNvSpPr txBox="1"/>
            <p:nvPr/>
          </p:nvSpPr>
          <p:spPr>
            <a:xfrm>
              <a:off x="362629" y="24155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13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3" name="14">
            <a:extLst>
              <a:ext uri="{FF2B5EF4-FFF2-40B4-BE49-F238E27FC236}">
                <a16:creationId xmlns:a16="http://schemas.microsoft.com/office/drawing/2014/main" id="{75418FA5-D97A-4C55-B643-D4089B486F38}"/>
              </a:ext>
            </a:extLst>
          </p:cNvPr>
          <p:cNvGrpSpPr/>
          <p:nvPr/>
        </p:nvGrpSpPr>
        <p:grpSpPr>
          <a:xfrm>
            <a:off x="395138" y="2133600"/>
            <a:ext cx="1312468" cy="1312468"/>
            <a:chOff x="395138" y="2133600"/>
            <a:chExt cx="1312468" cy="1312468"/>
          </a:xfrm>
        </p:grpSpPr>
        <p:pic>
          <p:nvPicPr>
            <p:cNvPr id="34" name="Graphic 33" descr="Marker">
              <a:extLst>
                <a:ext uri="{FF2B5EF4-FFF2-40B4-BE49-F238E27FC236}">
                  <a16:creationId xmlns:a16="http://schemas.microsoft.com/office/drawing/2014/main" id="{8C71689E-FB29-45E9-9B53-ADE2C558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5138" y="2133600"/>
              <a:ext cx="1312468" cy="1312468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33356CC-9842-4046-9DA9-F1647F838BFC}"/>
                </a:ext>
              </a:extLst>
            </p:cNvPr>
            <p:cNvSpPr/>
            <p:nvPr/>
          </p:nvSpPr>
          <p:spPr>
            <a:xfrm>
              <a:off x="804034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8D98AB-C50B-4700-899D-D3E4C4CCEA65}"/>
                </a:ext>
              </a:extLst>
            </p:cNvPr>
            <p:cNvSpPr txBox="1"/>
            <p:nvPr/>
          </p:nvSpPr>
          <p:spPr>
            <a:xfrm>
              <a:off x="765742" y="242564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4" name="19">
            <a:extLst>
              <a:ext uri="{FF2B5EF4-FFF2-40B4-BE49-F238E27FC236}">
                <a16:creationId xmlns:a16="http://schemas.microsoft.com/office/drawing/2014/main" id="{AD8A1D8F-BBD6-4208-B971-3DC333EAD1BC}"/>
              </a:ext>
            </a:extLst>
          </p:cNvPr>
          <p:cNvGrpSpPr/>
          <p:nvPr/>
        </p:nvGrpSpPr>
        <p:grpSpPr>
          <a:xfrm>
            <a:off x="798635" y="2133600"/>
            <a:ext cx="1312468" cy="1312468"/>
            <a:chOff x="798635" y="2133600"/>
            <a:chExt cx="1312468" cy="1312468"/>
          </a:xfrm>
        </p:grpSpPr>
        <p:pic>
          <p:nvPicPr>
            <p:cNvPr id="35" name="Graphic 34" descr="Marker">
              <a:extLst>
                <a:ext uri="{FF2B5EF4-FFF2-40B4-BE49-F238E27FC236}">
                  <a16:creationId xmlns:a16="http://schemas.microsoft.com/office/drawing/2014/main" id="{C683C2BB-71A7-4D78-B89D-BEDBF758F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8635" y="2133600"/>
              <a:ext cx="1312468" cy="1312468"/>
            </a:xfrm>
            <a:prstGeom prst="rect">
              <a:avLst/>
            </a:prstGeom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CD45CE-0761-4851-87B5-B10ECA550BB7}"/>
                </a:ext>
              </a:extLst>
            </p:cNvPr>
            <p:cNvSpPr/>
            <p:nvPr/>
          </p:nvSpPr>
          <p:spPr>
            <a:xfrm>
              <a:off x="1215967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F99C49-91C4-4037-8CDB-9FAB21A1988A}"/>
                </a:ext>
              </a:extLst>
            </p:cNvPr>
            <p:cNvSpPr txBox="1"/>
            <p:nvPr/>
          </p:nvSpPr>
          <p:spPr>
            <a:xfrm>
              <a:off x="1177675" y="242501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19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5" name="24">
            <a:extLst>
              <a:ext uri="{FF2B5EF4-FFF2-40B4-BE49-F238E27FC236}">
                <a16:creationId xmlns:a16="http://schemas.microsoft.com/office/drawing/2014/main" id="{D0023BF8-70C5-4A96-BF49-37D0C77E1691}"/>
              </a:ext>
            </a:extLst>
          </p:cNvPr>
          <p:cNvGrpSpPr/>
          <p:nvPr/>
        </p:nvGrpSpPr>
        <p:grpSpPr>
          <a:xfrm>
            <a:off x="1202132" y="2133600"/>
            <a:ext cx="1312468" cy="1312468"/>
            <a:chOff x="1202132" y="2133600"/>
            <a:chExt cx="1312468" cy="1312468"/>
          </a:xfrm>
        </p:grpSpPr>
        <p:pic>
          <p:nvPicPr>
            <p:cNvPr id="36" name="Graphic 35" descr="Marker">
              <a:extLst>
                <a:ext uri="{FF2B5EF4-FFF2-40B4-BE49-F238E27FC236}">
                  <a16:creationId xmlns:a16="http://schemas.microsoft.com/office/drawing/2014/main" id="{8CCD23F8-29FE-4D95-A195-F5822C243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2132" y="2133600"/>
              <a:ext cx="1312468" cy="1312468"/>
            </a:xfrm>
            <a:prstGeom prst="rect">
              <a:avLst/>
            </a:prstGeom>
          </p:spPr>
        </p:pic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7CA60DD-4722-4279-8D7C-6FBBD07405DB}"/>
                </a:ext>
              </a:extLst>
            </p:cNvPr>
            <p:cNvSpPr/>
            <p:nvPr/>
          </p:nvSpPr>
          <p:spPr>
            <a:xfrm>
              <a:off x="1605826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A7145B-5AAB-4C17-B35A-F60B39B1EBE1}"/>
                </a:ext>
              </a:extLst>
            </p:cNvPr>
            <p:cNvSpPr txBox="1"/>
            <p:nvPr/>
          </p:nvSpPr>
          <p:spPr>
            <a:xfrm>
              <a:off x="1567534" y="241696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24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1" name="20">
            <a:extLst>
              <a:ext uri="{FF2B5EF4-FFF2-40B4-BE49-F238E27FC236}">
                <a16:creationId xmlns:a16="http://schemas.microsoft.com/office/drawing/2014/main" id="{89D6CEF7-749D-4728-831A-30B480B17B9F}"/>
              </a:ext>
            </a:extLst>
          </p:cNvPr>
          <p:cNvGrpSpPr/>
          <p:nvPr/>
        </p:nvGrpSpPr>
        <p:grpSpPr>
          <a:xfrm>
            <a:off x="2271539" y="2133600"/>
            <a:ext cx="1312468" cy="1312468"/>
            <a:chOff x="2271539" y="2133600"/>
            <a:chExt cx="1312468" cy="1312468"/>
          </a:xfrm>
        </p:grpSpPr>
        <p:pic>
          <p:nvPicPr>
            <p:cNvPr id="38" name="Graphic 37" descr="Marker">
              <a:extLst>
                <a:ext uri="{FF2B5EF4-FFF2-40B4-BE49-F238E27FC236}">
                  <a16:creationId xmlns:a16="http://schemas.microsoft.com/office/drawing/2014/main" id="{B8AA686E-D708-4B35-BE6E-F7ABF5A6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71539" y="2133600"/>
              <a:ext cx="1312468" cy="1312468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91F28F0-196A-4F6A-BDE4-7FD4428FC58C}"/>
                </a:ext>
              </a:extLst>
            </p:cNvPr>
            <p:cNvSpPr/>
            <p:nvPr/>
          </p:nvSpPr>
          <p:spPr>
            <a:xfrm>
              <a:off x="2684845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26D6D8-94BD-4043-A1F3-85AD95FCD3CF}"/>
                </a:ext>
              </a:extLst>
            </p:cNvPr>
            <p:cNvSpPr txBox="1"/>
            <p:nvPr/>
          </p:nvSpPr>
          <p:spPr>
            <a:xfrm>
              <a:off x="2646553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20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80" name="7">
            <a:extLst>
              <a:ext uri="{FF2B5EF4-FFF2-40B4-BE49-F238E27FC236}">
                <a16:creationId xmlns:a16="http://schemas.microsoft.com/office/drawing/2014/main" id="{2351DCC9-7498-4EBF-9051-8EFCBE3BC622}"/>
              </a:ext>
            </a:extLst>
          </p:cNvPr>
          <p:cNvGrpSpPr/>
          <p:nvPr/>
        </p:nvGrpSpPr>
        <p:grpSpPr>
          <a:xfrm>
            <a:off x="3396979" y="2133600"/>
            <a:ext cx="1312468" cy="1312468"/>
            <a:chOff x="3892279" y="2133600"/>
            <a:chExt cx="1312468" cy="1312468"/>
          </a:xfrm>
        </p:grpSpPr>
        <p:pic>
          <p:nvPicPr>
            <p:cNvPr id="40" name="Graphic 39" descr="Marker">
              <a:extLst>
                <a:ext uri="{FF2B5EF4-FFF2-40B4-BE49-F238E27FC236}">
                  <a16:creationId xmlns:a16="http://schemas.microsoft.com/office/drawing/2014/main" id="{1837477F-B119-432E-9CFE-2331BA20A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92279" y="2133600"/>
              <a:ext cx="1312468" cy="131246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C0BDDCC-F0C9-490F-B2BA-F4F8E297061E}"/>
                </a:ext>
              </a:extLst>
            </p:cNvPr>
            <p:cNvSpPr/>
            <p:nvPr/>
          </p:nvSpPr>
          <p:spPr>
            <a:xfrm>
              <a:off x="4308509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0AF0DF-836F-443F-B18B-7C76379EE07F}"/>
                </a:ext>
              </a:extLst>
            </p:cNvPr>
            <p:cNvSpPr txBox="1"/>
            <p:nvPr/>
          </p:nvSpPr>
          <p:spPr>
            <a:xfrm>
              <a:off x="4270217" y="24003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7</a:t>
              </a:r>
              <a:r>
                <a:rPr lang="en-US" baseline="30000"/>
                <a:t>th</a:t>
              </a:r>
              <a:r>
                <a:rPr lang="en-US"/>
                <a:t> </a:t>
              </a:r>
            </a:p>
          </p:txBody>
        </p:sp>
      </p:grpSp>
      <p:grpSp>
        <p:nvGrpSpPr>
          <p:cNvPr id="79" name="1">
            <a:extLst>
              <a:ext uri="{FF2B5EF4-FFF2-40B4-BE49-F238E27FC236}">
                <a16:creationId xmlns:a16="http://schemas.microsoft.com/office/drawing/2014/main" id="{AC9F3C54-4796-4992-9FF2-DB8303B18B4F}"/>
              </a:ext>
            </a:extLst>
          </p:cNvPr>
          <p:cNvGrpSpPr/>
          <p:nvPr/>
        </p:nvGrpSpPr>
        <p:grpSpPr>
          <a:xfrm>
            <a:off x="7140004" y="2133600"/>
            <a:ext cx="1312468" cy="1312468"/>
            <a:chOff x="7140004" y="2133600"/>
            <a:chExt cx="1312468" cy="1312468"/>
          </a:xfrm>
        </p:grpSpPr>
        <p:pic>
          <p:nvPicPr>
            <p:cNvPr id="42" name="Graphic 41" descr="Marker">
              <a:extLst>
                <a:ext uri="{FF2B5EF4-FFF2-40B4-BE49-F238E27FC236}">
                  <a16:creationId xmlns:a16="http://schemas.microsoft.com/office/drawing/2014/main" id="{CCF4C4B6-66EE-448E-80D7-1C85B0DF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140004" y="2133600"/>
              <a:ext cx="1312468" cy="1312468"/>
            </a:xfrm>
            <a:prstGeom prst="rect">
              <a:avLst/>
            </a:prstGeom>
          </p:spPr>
        </p:pic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FB53179-D940-4419-9106-F47B61ED744E}"/>
                </a:ext>
              </a:extLst>
            </p:cNvPr>
            <p:cNvSpPr/>
            <p:nvPr/>
          </p:nvSpPr>
          <p:spPr>
            <a:xfrm>
              <a:off x="7553310" y="2372283"/>
              <a:ext cx="485856" cy="485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CEBF99-3304-4B8F-A220-B30CCC013859}"/>
                </a:ext>
              </a:extLst>
            </p:cNvPr>
            <p:cNvSpPr txBox="1"/>
            <p:nvPr/>
          </p:nvSpPr>
          <p:spPr>
            <a:xfrm>
              <a:off x="7543800" y="2381828"/>
              <a:ext cx="495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1</a:t>
              </a:r>
              <a:r>
                <a:rPr lang="en-US" baseline="30000"/>
                <a:t>st</a:t>
              </a:r>
              <a:r>
                <a:rPr lang="en-US"/>
                <a:t> 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CA8CD309-994D-4CBE-A3D9-9D615AFD598B}"/>
              </a:ext>
            </a:extLst>
          </p:cNvPr>
          <p:cNvSpPr txBox="1"/>
          <p:nvPr/>
        </p:nvSpPr>
        <p:spPr>
          <a:xfrm>
            <a:off x="4076700" y="3798274"/>
            <a:ext cx="4743450" cy="2800962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285750" marR="0" lvl="0" indent="-285750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1600">
                <a:effectLst/>
                <a:ea typeface="Times New Roman" panose="02020603050405020304" pitchFamily="18" charset="0"/>
              </a:defRPr>
            </a:lvl1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b="1" dirty="0">
                <a:solidFill>
                  <a:schemeClr val="accent1"/>
                </a:solidFill>
              </a:rPr>
              <a:t>October 1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400" b="1" dirty="0"/>
              <a:t>Response phase nears completion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Trans Mountain continues to work in close cooperation with Stó:lō representatives regarding monitoring and site activities.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An Action Plan is being developed in accordance with the </a:t>
            </a:r>
            <a:r>
              <a:rPr lang="en-US" sz="1400" dirty="0" err="1"/>
              <a:t>CER</a:t>
            </a:r>
            <a:r>
              <a:rPr lang="en-US" sz="1400" dirty="0"/>
              <a:t> Remediation Process Guide and will outline the remediation strategy for the next year.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Release confirmed to be related to a fitting on a small diameter (1”) piece of pipe connected to the mainline.</a:t>
            </a:r>
          </a:p>
        </p:txBody>
      </p:sp>
      <p:pic>
        <p:nvPicPr>
          <p:cNvPr id="9" name="Picture 8" descr="A picture containing outdoor, transport&#10;&#10;Description automatically generated">
            <a:extLst>
              <a:ext uri="{FF2B5EF4-FFF2-40B4-BE49-F238E27FC236}">
                <a16:creationId xmlns:a16="http://schemas.microsoft.com/office/drawing/2014/main" id="{792441E9-349C-4864-BB81-5A99AC8122F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2" y="1219200"/>
            <a:ext cx="2924258" cy="1956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3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ygF5yMW"/>
  <p:tag name="ARTICULATE_SLIDE_COUNT" val="3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TM_Brand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6434"/>
      </a:accent1>
      <a:accent2>
        <a:srgbClr val="FF8300"/>
      </a:accent2>
      <a:accent3>
        <a:srgbClr val="353535"/>
      </a:accent3>
      <a:accent4>
        <a:srgbClr val="719949"/>
      </a:accent4>
      <a:accent5>
        <a:srgbClr val="4F868E"/>
      </a:accent5>
      <a:accent6>
        <a:srgbClr val="595478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6669323B845468D6B573FFF8B8108" ma:contentTypeVersion="13539" ma:contentTypeDescription="Create a new document." ma:contentTypeScope="" ma:versionID="3603ba76263712dbab45e2982acf6264">
  <xsd:schema xmlns:xsd="http://www.w3.org/2001/XMLSchema" xmlns:xs="http://www.w3.org/2001/XMLSchema" xmlns:p="http://schemas.microsoft.com/office/2006/metadata/properties" xmlns:ns1="http://schemas.microsoft.com/sharepoint/v3" xmlns:ns2="0f216dc6-f64f-4ac0-b216-a392228f47b5" xmlns:ns3="028d5d6b-82f4-4f62-b4a5-55d1e937bdf6" targetNamespace="http://schemas.microsoft.com/office/2006/metadata/properties" ma:root="true" ma:fieldsID="0df698c3223576c1dbec21d3c901df2c" ns1:_="" ns2:_="" ns3:_="">
    <xsd:import namespace="http://schemas.microsoft.com/sharepoint/v3"/>
    <xsd:import namespace="0f216dc6-f64f-4ac0-b216-a392228f47b5"/>
    <xsd:import namespace="028d5d6b-82f4-4f62-b4a5-55d1e937bdf6"/>
    <xsd:element name="properties">
      <xsd:complexType>
        <xsd:sequence>
          <xsd:element name="documentManagement">
            <xsd:complexType>
              <xsd:all>
                <xsd:element ref="ns2:Originators" minOccurs="0"/>
                <xsd:element ref="ns2:Document_x0023_" minOccurs="0"/>
                <xsd:element ref="ns2:Rev_x0020_Date" minOccurs="0"/>
                <xsd:element ref="ns2:Rev_x0020_No" minOccurs="0"/>
                <xsd:element ref="ns1:DocumentSetDescription" minOccurs="0"/>
                <xsd:element ref="ns2:Team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6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16dc6-f64f-4ac0-b216-a392228f47b5" elementFormDefault="qualified">
    <xsd:import namespace="http://schemas.microsoft.com/office/2006/documentManagement/types"/>
    <xsd:import namespace="http://schemas.microsoft.com/office/infopath/2007/PartnerControls"/>
    <xsd:element name="Originators" ma:index="2" nillable="true" ma:displayName="Originators" ma:internalName="Originators" ma:readOnly="false">
      <xsd:simpleType>
        <xsd:restriction base="dms:Text">
          <xsd:maxLength value="255"/>
        </xsd:restriction>
      </xsd:simpleType>
    </xsd:element>
    <xsd:element name="Document_x0023_" ma:index="3" nillable="true" ma:displayName="Stakeholder" ma:internalName="Document_x0023_" ma:readOnly="false">
      <xsd:simpleType>
        <xsd:restriction base="dms:Text">
          <xsd:maxLength value="255"/>
        </xsd:restriction>
      </xsd:simpleType>
    </xsd:element>
    <xsd:element name="Rev_x0020_Date" ma:index="4" nillable="true" ma:displayName="Rev Date" ma:format="DateOnly" ma:internalName="Rev_x0020_Date" ma:readOnly="false">
      <xsd:simpleType>
        <xsd:restriction base="dms:DateTime"/>
      </xsd:simpleType>
    </xsd:element>
    <xsd:element name="Rev_x0020_No" ma:index="5" nillable="true" ma:displayName="Topics" ma:internalName="Rev_x0020_No" ma:readOnly="false">
      <xsd:simpleType>
        <xsd:restriction base="dms:Text">
          <xsd:maxLength value="20"/>
        </xsd:restriction>
      </xsd:simpleType>
    </xsd:element>
    <xsd:element name="Team" ma:index="7" nillable="true" ma:displayName="Team" ma:format="Dropdown" ma:internalName="Team" ma:readOnly="false">
      <xsd:simpleType>
        <xsd:restriction base="dms:Choice">
          <xsd:enumeration value="Application Transformation"/>
          <xsd:enumeration value="Assurance Review"/>
          <xsd:enumeration value="Construction"/>
          <xsd:enumeration value="Document Control"/>
          <xsd:enumeration value="Emergency Management"/>
          <xsd:enumeration value="Employment &amp; Training"/>
          <xsd:enumeration value="Engineering"/>
          <xsd:enumeration value="Environmental"/>
          <xsd:enumeration value="Estimate Review"/>
          <xsd:enumeration value="Estimating Drop Box"/>
          <xsd:enumeration value="Facilities"/>
          <xsd:enumeration value="Financial Reporting"/>
          <xsd:enumeration value="Health and Safety"/>
          <xsd:enumeration value="Human Resources"/>
          <xsd:enumeration value="Indigenous"/>
          <xsd:enumeration value="Information Technology"/>
          <xsd:enumeration value="Interface &amp; Integration"/>
          <xsd:enumeration value="Land"/>
          <xsd:enumeration value="Legal Proceedings"/>
          <xsd:enumeration value="Marine"/>
          <xsd:enumeration value="Permitting"/>
          <xsd:enumeration value="Pipeline Construction"/>
          <xsd:enumeration value="PMC"/>
          <xsd:enumeration value="Procurement"/>
          <xsd:enumeration value="Project Controls"/>
          <xsd:enumeration value="Project Integration"/>
          <xsd:enumeration value="Project Management"/>
          <xsd:enumeration value="Project Schedules"/>
          <xsd:enumeration value="Power"/>
          <xsd:enumeration value="QAP &amp; ISLMS"/>
          <xsd:enumeration value="Quality"/>
          <xsd:enumeration value="Reactivation"/>
          <xsd:enumeration value="Regulatory"/>
          <xsd:enumeration value="Safety TMEP"/>
          <xsd:enumeration value="SE and C"/>
          <xsd:enumeration value="Security"/>
          <xsd:enumeration value="Team Drop"/>
          <xsd:enumeration value="WIMS Compliance"/>
        </xsd:restriction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d5d6b-82f4-4f62-b4a5-55d1e937b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 xmlns="0f216dc6-f64f-4ac0-b216-a392228f47b5">Emergency Management</Team>
    <Rev_x0020_No xmlns="0f216dc6-f64f-4ac0-b216-a392228f47b5" xsi:nil="true"/>
    <DocumentSetDescription xmlns="http://schemas.microsoft.com/sharepoint/v3" xsi:nil="true"/>
    <_dlc_DocIdPersistId xmlns="0f216dc6-f64f-4ac0-b216-a392228f47b5" xsi:nil="true"/>
    <Document_x0023_ xmlns="0f216dc6-f64f-4ac0-b216-a392228f47b5" xsi:nil="true"/>
    <Rev_x0020_Date xmlns="0f216dc6-f64f-4ac0-b216-a392228f47b5">2020-11-06T07:00:00+00:00</Rev_x0020_Date>
    <Originators xmlns="0f216dc6-f64f-4ac0-b216-a392228f47b5" xsi:nil="true"/>
    <_dlc_DocId xmlns="0f216dc6-f64f-4ac0-b216-a392228f47b5">TMEP-568160397-248034</_dlc_DocId>
    <_dlc_DocIdUrl xmlns="0f216dc6-f64f-4ac0-b216-a392228f47b5">
      <Url>https://transmountaincanada.sharepoint.com/projectteams/_layouts/15/DocIdRedir.aspx?ID=TMEP-568160397-248034</Url>
      <Description>TMEP-568160397-248034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3E22130-BEBE-4083-91AA-8C5AD7DDD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f216dc6-f64f-4ac0-b216-a392228f47b5"/>
    <ds:schemaRef ds:uri="028d5d6b-82f4-4f62-b4a5-55d1e937b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B3F1F4-AD5B-47B9-BFDB-0C2621050AE5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028d5d6b-82f4-4f62-b4a5-55d1e937bdf6"/>
    <ds:schemaRef ds:uri="0f216dc6-f64f-4ac0-b216-a392228f47b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4B48469-961E-4E2C-8427-53626FCDDA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B539EF-6013-410B-BDAD-EEAA7DB05A7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1640</Words>
  <Application>Microsoft Office PowerPoint</Application>
  <PresentationFormat>On-screen Show (4:3)</PresentationFormat>
  <Paragraphs>254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Wingdings</vt:lpstr>
      <vt:lpstr>Office Theme</vt:lpstr>
      <vt:lpstr>Oil Spill Task Force Annual Meeting Responding to an Oil Spill during COVID-19 Pandemic</vt:lpstr>
      <vt:lpstr>Incident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 During Covid-19</vt:lpstr>
      <vt:lpstr>Process and Procedures</vt:lpstr>
      <vt:lpstr>Process and Procedures</vt:lpstr>
      <vt:lpstr>Process and Procedures</vt:lpstr>
      <vt:lpstr>Immediate Response</vt:lpstr>
      <vt:lpstr>Activation of the ICP</vt:lpstr>
      <vt:lpstr>Protecting People </vt:lpstr>
      <vt:lpstr>Protecting People </vt:lpstr>
      <vt:lpstr>Protecting People </vt:lpstr>
      <vt:lpstr>Lessons Learned COVID Response</vt:lpstr>
      <vt:lpstr>We Want To Hear From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Oil Spill Task Force Annual Meeting</dc:title>
  <dc:creator>Claire</dc:creator>
  <cp:lastModifiedBy>Malinoski, Kelly</cp:lastModifiedBy>
  <cp:revision>117</cp:revision>
  <dcterms:created xsi:type="dcterms:W3CDTF">2020-11-06T18:46:20Z</dcterms:created>
  <dcterms:modified xsi:type="dcterms:W3CDTF">2020-11-09T21:07:40Z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ED191159-DF6F-456F-9F9C-7E15FD25CAED</vt:lpwstr>
  </property>
  <property fmtid="{D5CDD505-2E9C-101B-9397-08002B2CF9AE}" pid="3" name="ArticulatePath">
    <vt:lpwstr>https://ccemstrategies-my.sharepoint.com/personal/claire_ccemstrategies_com/Documents/TM (Kinder Morgan)/2020 Presentations/BC Oil Spill Task Force Annual Meeting/BC Oil Spill Task Force Annual Meeting_06Nov</vt:lpwstr>
  </property>
  <property fmtid="{D5CDD505-2E9C-101B-9397-08002B2CF9AE}" pid="4" name="ContentTypeId">
    <vt:lpwstr>0x01010093C6669323B845468D6B573FFF8B8108</vt:lpwstr>
  </property>
  <property fmtid="{D5CDD505-2E9C-101B-9397-08002B2CF9AE}" pid="5" name="_dlc_DocIdItemGuid">
    <vt:lpwstr>c222138d-82bb-4896-8a47-646c05c941d3</vt:lpwstr>
  </property>
</Properties>
</file>