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2801600" cy="7772400"/>
  <p:notesSz cx="128016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409444"/>
            <a:ext cx="1088136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4352544"/>
            <a:ext cx="896112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40080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592824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9487" y="1332991"/>
            <a:ext cx="5262625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1787652"/>
            <a:ext cx="1152144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352544" y="7228332"/>
            <a:ext cx="409651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40080" y="7228332"/>
            <a:ext cx="294436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878056" y="7133306"/>
            <a:ext cx="160654" cy="20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1540" y="7076947"/>
            <a:ext cx="6052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ALASKA </a:t>
            </a:r>
            <a:r>
              <a:rPr dirty="0" sz="1400">
                <a:latin typeface="Calibri"/>
                <a:cs typeface="Calibri"/>
              </a:rPr>
              <a:t>● </a:t>
            </a:r>
            <a:r>
              <a:rPr dirty="0" sz="1400" spc="-5">
                <a:latin typeface="Calibri"/>
                <a:cs typeface="Calibri"/>
              </a:rPr>
              <a:t>BRITISH COLUMBIA </a:t>
            </a:r>
            <a:r>
              <a:rPr dirty="0" sz="1400">
                <a:latin typeface="Calibri"/>
                <a:cs typeface="Calibri"/>
              </a:rPr>
              <a:t>● </a:t>
            </a:r>
            <a:r>
              <a:rPr dirty="0" sz="1400" spc="-5">
                <a:latin typeface="Calibri"/>
                <a:cs typeface="Calibri"/>
              </a:rPr>
              <a:t>CALIFORNIA </a:t>
            </a:r>
            <a:r>
              <a:rPr dirty="0" sz="1400">
                <a:latin typeface="Calibri"/>
                <a:cs typeface="Calibri"/>
              </a:rPr>
              <a:t>● </a:t>
            </a:r>
            <a:r>
              <a:rPr dirty="0" sz="1400" spc="-5">
                <a:latin typeface="Calibri"/>
                <a:cs typeface="Calibri"/>
              </a:rPr>
              <a:t>HAWAII </a:t>
            </a:r>
            <a:r>
              <a:rPr dirty="0" sz="1400">
                <a:latin typeface="Calibri"/>
                <a:cs typeface="Calibri"/>
              </a:rPr>
              <a:t>● </a:t>
            </a:r>
            <a:r>
              <a:rPr dirty="0" sz="1400" spc="-5">
                <a:latin typeface="Calibri"/>
                <a:cs typeface="Calibri"/>
              </a:rPr>
              <a:t>OREGON </a:t>
            </a:r>
            <a:r>
              <a:rPr dirty="0" sz="1400">
                <a:latin typeface="Calibri"/>
                <a:cs typeface="Calibri"/>
              </a:rPr>
              <a:t>●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WASHINGTON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Pacific States/British Columbia </a:t>
            </a:r>
            <a:r>
              <a:rPr dirty="0"/>
              <a:t>Oil </a:t>
            </a:r>
            <a:r>
              <a:rPr dirty="0" spc="-5"/>
              <a:t>Spill Task</a:t>
            </a:r>
            <a:r>
              <a:rPr dirty="0" spc="30"/>
              <a:t> </a:t>
            </a:r>
            <a:r>
              <a:rPr dirty="0"/>
              <a:t>Force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77488" y="2069083"/>
            <a:ext cx="5360670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167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Changes </a:t>
            </a:r>
            <a:r>
              <a:rPr dirty="0" sz="2400" b="1">
                <a:latin typeface="Arial"/>
                <a:cs typeface="Arial"/>
              </a:rPr>
              <a:t>to </a:t>
            </a:r>
            <a:r>
              <a:rPr dirty="0" sz="2400" spc="-5" b="1">
                <a:latin typeface="Arial"/>
                <a:cs typeface="Arial"/>
              </a:rPr>
              <a:t>Response and Exercises  Due </a:t>
            </a:r>
            <a:r>
              <a:rPr dirty="0" sz="2400" b="1">
                <a:latin typeface="Arial"/>
                <a:cs typeface="Arial"/>
              </a:rPr>
              <a:t>to</a:t>
            </a:r>
            <a:r>
              <a:rPr dirty="0" sz="2400" spc="-5" b="1">
                <a:latin typeface="Arial"/>
                <a:cs typeface="Arial"/>
              </a:rPr>
              <a:t> COVID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2400" spc="-5" b="1">
                <a:latin typeface="Arial"/>
                <a:cs typeface="Arial"/>
              </a:rPr>
              <a:t>Across </a:t>
            </a:r>
            <a:r>
              <a:rPr dirty="0" sz="2400" b="1">
                <a:latin typeface="Arial"/>
                <a:cs typeface="Arial"/>
              </a:rPr>
              <a:t>Task </a:t>
            </a:r>
            <a:r>
              <a:rPr dirty="0" sz="2400" spc="-5" b="1">
                <a:latin typeface="Arial"/>
                <a:cs typeface="Arial"/>
              </a:rPr>
              <a:t>Force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Jurisdictions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80023" y="6107683"/>
            <a:ext cx="13563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November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46320" y="3829811"/>
            <a:ext cx="3223259" cy="1790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dirty="0"/>
              <a:t>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230115" y="408549"/>
            <a:ext cx="4453890" cy="56642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20"/>
              </a:spcBef>
            </a:pPr>
            <a:r>
              <a:rPr dirty="0" sz="1200" b="1">
                <a:latin typeface="Calibri"/>
                <a:cs typeface="Calibri"/>
              </a:rPr>
              <a:t>Pacific </a:t>
            </a:r>
            <a:r>
              <a:rPr dirty="0" sz="1200" spc="-5" b="1">
                <a:latin typeface="Calibri"/>
                <a:cs typeface="Calibri"/>
              </a:rPr>
              <a:t>States/British Columbia Oil Spill </a:t>
            </a:r>
            <a:r>
              <a:rPr dirty="0" sz="1200" b="1">
                <a:latin typeface="Calibri"/>
                <a:cs typeface="Calibri"/>
              </a:rPr>
              <a:t>Task</a:t>
            </a:r>
            <a:r>
              <a:rPr dirty="0" sz="1200" spc="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Force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400" spc="-5" b="1">
                <a:latin typeface="Calibri"/>
                <a:cs typeface="Calibri"/>
              </a:rPr>
              <a:t>2020 </a:t>
            </a:r>
            <a:r>
              <a:rPr dirty="0" sz="1400" b="1">
                <a:latin typeface="Calibri"/>
                <a:cs typeface="Calibri"/>
              </a:rPr>
              <a:t>Changes to </a:t>
            </a:r>
            <a:r>
              <a:rPr dirty="0" sz="1400" spc="-5" b="1">
                <a:latin typeface="Calibri"/>
                <a:cs typeface="Calibri"/>
              </a:rPr>
              <a:t>Response </a:t>
            </a:r>
            <a:r>
              <a:rPr dirty="0" sz="1400" b="1">
                <a:latin typeface="Calibri"/>
                <a:cs typeface="Calibri"/>
              </a:rPr>
              <a:t>&amp; </a:t>
            </a:r>
            <a:r>
              <a:rPr dirty="0" sz="1400" spc="-5" b="1">
                <a:latin typeface="Calibri"/>
                <a:cs typeface="Calibri"/>
              </a:rPr>
              <a:t>Exercises Due </a:t>
            </a:r>
            <a:r>
              <a:rPr dirty="0" sz="1400" b="1">
                <a:latin typeface="Calibri"/>
                <a:cs typeface="Calibri"/>
              </a:rPr>
              <a:t>to </a:t>
            </a:r>
            <a:r>
              <a:rPr dirty="0" sz="1400" spc="-5" b="1">
                <a:latin typeface="Calibri"/>
                <a:cs typeface="Calibri"/>
              </a:rPr>
              <a:t>COVID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Matrix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571244"/>
          <a:ext cx="10064750" cy="4624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810"/>
                <a:gridCol w="1371600"/>
                <a:gridCol w="1371600"/>
                <a:gridCol w="1371600"/>
                <a:gridCol w="1199514"/>
                <a:gridCol w="1429384"/>
                <a:gridCol w="1656715"/>
              </a:tblGrid>
              <a:tr h="5928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ALASKA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499109">
                        <a:lnSpc>
                          <a:spcPct val="101400"/>
                        </a:lnSpc>
                        <a:spcBef>
                          <a:spcPts val="1130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BRITISH  </a:t>
                      </a: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1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LUM</a:t>
                      </a:r>
                      <a:r>
                        <a:rPr dirty="0" sz="140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400" spc="-1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3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CALIFORNIA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HAWAII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OREGON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</a:tr>
              <a:tr h="399294">
                <a:tc>
                  <a:txBody>
                    <a:bodyPr/>
                    <a:lstStyle/>
                    <a:p>
                      <a:pPr marL="67945" marR="615950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RESPONSE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859536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Revised protocols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7620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attending incidents in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person vs.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monitoring  virtually (remote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response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– phone,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etc.)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Implementation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51308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physical distancing  measures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5948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Use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masks, other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PPE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Minimizing people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site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471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Minimizing people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ICP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0224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Virtual ICP for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response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47752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Implemented (or in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progress)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Incident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specific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Incident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specific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Incident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Specific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6675" marR="19177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(some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ICS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positions  are now by default  remote)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Intended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but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7945" marR="39497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cancelled due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wildfire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recovery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demands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dirty="0"/>
              <a:t>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230115" y="408549"/>
            <a:ext cx="4453890" cy="56642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20"/>
              </a:spcBef>
            </a:pPr>
            <a:r>
              <a:rPr dirty="0" sz="1200" b="1">
                <a:latin typeface="Calibri"/>
                <a:cs typeface="Calibri"/>
              </a:rPr>
              <a:t>Pacific </a:t>
            </a:r>
            <a:r>
              <a:rPr dirty="0" sz="1200" spc="-5" b="1">
                <a:latin typeface="Calibri"/>
                <a:cs typeface="Calibri"/>
              </a:rPr>
              <a:t>States/British Columbia Oil Spill </a:t>
            </a:r>
            <a:r>
              <a:rPr dirty="0" sz="1200" b="1">
                <a:latin typeface="Calibri"/>
                <a:cs typeface="Calibri"/>
              </a:rPr>
              <a:t>Task</a:t>
            </a:r>
            <a:r>
              <a:rPr dirty="0" sz="1200" spc="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Force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400" spc="-5" b="1">
                <a:latin typeface="Calibri"/>
                <a:cs typeface="Calibri"/>
              </a:rPr>
              <a:t>2020 </a:t>
            </a:r>
            <a:r>
              <a:rPr dirty="0" sz="1400" b="1">
                <a:latin typeface="Calibri"/>
                <a:cs typeface="Calibri"/>
              </a:rPr>
              <a:t>Changes to </a:t>
            </a:r>
            <a:r>
              <a:rPr dirty="0" sz="1400" spc="-5" b="1">
                <a:latin typeface="Calibri"/>
                <a:cs typeface="Calibri"/>
              </a:rPr>
              <a:t>Response </a:t>
            </a:r>
            <a:r>
              <a:rPr dirty="0" sz="1400" b="1">
                <a:latin typeface="Calibri"/>
                <a:cs typeface="Calibri"/>
              </a:rPr>
              <a:t>&amp; </a:t>
            </a:r>
            <a:r>
              <a:rPr dirty="0" sz="1400" spc="-5" b="1">
                <a:latin typeface="Calibri"/>
                <a:cs typeface="Calibri"/>
              </a:rPr>
              <a:t>Exercises Due </a:t>
            </a:r>
            <a:r>
              <a:rPr dirty="0" sz="1400" b="1">
                <a:latin typeface="Calibri"/>
                <a:cs typeface="Calibri"/>
              </a:rPr>
              <a:t>to </a:t>
            </a:r>
            <a:r>
              <a:rPr dirty="0" sz="1400" spc="-5" b="1">
                <a:latin typeface="Calibri"/>
                <a:cs typeface="Calibri"/>
              </a:rPr>
              <a:t>COVID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Matrix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571244"/>
          <a:ext cx="10064750" cy="505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810"/>
                <a:gridCol w="1371600"/>
                <a:gridCol w="1371600"/>
                <a:gridCol w="1371600"/>
                <a:gridCol w="1199514"/>
                <a:gridCol w="1429384"/>
                <a:gridCol w="1656715"/>
              </a:tblGrid>
              <a:tr h="5928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ALASKA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499109">
                        <a:lnSpc>
                          <a:spcPct val="101400"/>
                        </a:lnSpc>
                        <a:spcBef>
                          <a:spcPts val="1130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BRITISH  </a:t>
                      </a: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1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LUM</a:t>
                      </a:r>
                      <a:r>
                        <a:rPr dirty="0" sz="140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400" spc="-1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3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CALIFORNIA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HAWAII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OREGON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</a:tr>
              <a:tr h="345954">
                <a:tc>
                  <a:txBody>
                    <a:bodyPr/>
                    <a:lstStyle/>
                    <a:p>
                      <a:pPr marL="67945" marR="615950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EXERCISE 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67945" marR="240665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Exercises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planning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virtual attendance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1336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Participating in all  exercises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phone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9144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virtual platform.  Encouraging  operators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exercise  utilizing virtual  platforms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such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131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Microsoft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Teams.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82245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Exercises currently  delayed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cancelled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521334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due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wildfire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response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40335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Encouraging operators to  exercise utilizing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virtual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5811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platforms. Participating  and evaluating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when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this  is an option.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5573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Exercises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–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postpone/delay for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later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Two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scheduled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2020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94615">
                        <a:lnSpc>
                          <a:spcPct val="1016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exercises  rescheduled 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Q1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2021. All other  exercises will be held  within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2020  calendar year.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Majority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worst-case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08585">
                        <a:lnSpc>
                          <a:spcPct val="1016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drills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the year are  postponed. Also using  alternatives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(such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large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facilitated focused  exercise in lieu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of) when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possible.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dirty="0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230115" y="408549"/>
            <a:ext cx="4453890" cy="56642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20"/>
              </a:spcBef>
            </a:pPr>
            <a:r>
              <a:rPr dirty="0" sz="1200" b="1">
                <a:latin typeface="Calibri"/>
                <a:cs typeface="Calibri"/>
              </a:rPr>
              <a:t>Pacific </a:t>
            </a:r>
            <a:r>
              <a:rPr dirty="0" sz="1200" spc="-5" b="1">
                <a:latin typeface="Calibri"/>
                <a:cs typeface="Calibri"/>
              </a:rPr>
              <a:t>States/British Columbia Oil Spill </a:t>
            </a:r>
            <a:r>
              <a:rPr dirty="0" sz="1200" b="1">
                <a:latin typeface="Calibri"/>
                <a:cs typeface="Calibri"/>
              </a:rPr>
              <a:t>Task</a:t>
            </a:r>
            <a:r>
              <a:rPr dirty="0" sz="1200" spc="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Force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400" spc="-5" b="1">
                <a:latin typeface="Calibri"/>
                <a:cs typeface="Calibri"/>
              </a:rPr>
              <a:t>2020 </a:t>
            </a:r>
            <a:r>
              <a:rPr dirty="0" sz="1400" b="1">
                <a:latin typeface="Calibri"/>
                <a:cs typeface="Calibri"/>
              </a:rPr>
              <a:t>Changes to </a:t>
            </a:r>
            <a:r>
              <a:rPr dirty="0" sz="1400" spc="-5" b="1">
                <a:latin typeface="Calibri"/>
                <a:cs typeface="Calibri"/>
              </a:rPr>
              <a:t>Response </a:t>
            </a:r>
            <a:r>
              <a:rPr dirty="0" sz="1400" b="1">
                <a:latin typeface="Calibri"/>
                <a:cs typeface="Calibri"/>
              </a:rPr>
              <a:t>&amp; </a:t>
            </a:r>
            <a:r>
              <a:rPr dirty="0" sz="1400" spc="-5" b="1">
                <a:latin typeface="Calibri"/>
                <a:cs typeface="Calibri"/>
              </a:rPr>
              <a:t>Exercises Due </a:t>
            </a:r>
            <a:r>
              <a:rPr dirty="0" sz="1400" b="1">
                <a:latin typeface="Calibri"/>
                <a:cs typeface="Calibri"/>
              </a:rPr>
              <a:t>to </a:t>
            </a:r>
            <a:r>
              <a:rPr dirty="0" sz="1400" spc="-5" b="1">
                <a:latin typeface="Calibri"/>
                <a:cs typeface="Calibri"/>
              </a:rPr>
              <a:t>COVID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Matrix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571244"/>
          <a:ext cx="10064750" cy="5082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810"/>
                <a:gridCol w="1371600"/>
                <a:gridCol w="1371600"/>
                <a:gridCol w="1371600"/>
                <a:gridCol w="1199514"/>
                <a:gridCol w="1429384"/>
                <a:gridCol w="1656715"/>
              </a:tblGrid>
              <a:tr h="5928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ALASKA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499109">
                        <a:lnSpc>
                          <a:spcPct val="101400"/>
                        </a:lnSpc>
                        <a:spcBef>
                          <a:spcPts val="1130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BRITISH  </a:t>
                      </a: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1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LUM</a:t>
                      </a:r>
                      <a:r>
                        <a:rPr dirty="0" sz="140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400" spc="-1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3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CALIFORNIA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HAWAII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OREGON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</a:tr>
              <a:tr h="345954">
                <a:tc>
                  <a:txBody>
                    <a:bodyPr/>
                    <a:lstStyle/>
                    <a:p>
                      <a:pPr marL="67945" marR="72390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SAFE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WORK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PROCEDURES  MODIFICATIONS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688848">
                <a:tc>
                  <a:txBody>
                    <a:bodyPr/>
                    <a:lstStyle/>
                    <a:p>
                      <a:pPr marL="67945" marR="128905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Shared vehicle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use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including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vehicle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cleaning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1590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Not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allowed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unless  approved; pre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54356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post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cleaning  protocols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8542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Distancing required  and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cleaning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protocols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Prohibited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89255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Distancing  required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cleaning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protocols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Shared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use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prohibited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Prohibited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office cleaning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sanitation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protocols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471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Boat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operations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Distancing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required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Distancing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required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Distancing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required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Flight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operations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N/A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N/A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N/A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Amendments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business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continuity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plans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536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Active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communications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6794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from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response contractors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state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readiness/capabilities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 respond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 –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experiencing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some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8509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issues with inability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maintain in-person  training/drills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Vessels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Opportunity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99388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Documenting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lessons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learned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Complete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initial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25400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response,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ongoing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remainder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process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process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process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process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dirty="0"/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230115" y="408549"/>
            <a:ext cx="4453890" cy="56642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20"/>
              </a:spcBef>
            </a:pPr>
            <a:r>
              <a:rPr dirty="0" sz="1200" b="1">
                <a:latin typeface="Calibri"/>
                <a:cs typeface="Calibri"/>
              </a:rPr>
              <a:t>Pacific </a:t>
            </a:r>
            <a:r>
              <a:rPr dirty="0" sz="1200" spc="-5" b="1">
                <a:latin typeface="Calibri"/>
                <a:cs typeface="Calibri"/>
              </a:rPr>
              <a:t>States/British Columbia Oil Spill </a:t>
            </a:r>
            <a:r>
              <a:rPr dirty="0" sz="1200" b="1">
                <a:latin typeface="Calibri"/>
                <a:cs typeface="Calibri"/>
              </a:rPr>
              <a:t>Task</a:t>
            </a:r>
            <a:r>
              <a:rPr dirty="0" sz="1200" spc="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Force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400" spc="-5" b="1">
                <a:latin typeface="Calibri"/>
                <a:cs typeface="Calibri"/>
              </a:rPr>
              <a:t>2020 </a:t>
            </a:r>
            <a:r>
              <a:rPr dirty="0" sz="1400" b="1">
                <a:latin typeface="Calibri"/>
                <a:cs typeface="Calibri"/>
              </a:rPr>
              <a:t>Changes to </a:t>
            </a:r>
            <a:r>
              <a:rPr dirty="0" sz="1400" spc="-5" b="1">
                <a:latin typeface="Calibri"/>
                <a:cs typeface="Calibri"/>
              </a:rPr>
              <a:t>Response </a:t>
            </a:r>
            <a:r>
              <a:rPr dirty="0" sz="1400" b="1">
                <a:latin typeface="Calibri"/>
                <a:cs typeface="Calibri"/>
              </a:rPr>
              <a:t>&amp; </a:t>
            </a:r>
            <a:r>
              <a:rPr dirty="0" sz="1400" spc="-5" b="1">
                <a:latin typeface="Calibri"/>
                <a:cs typeface="Calibri"/>
              </a:rPr>
              <a:t>Exercises Due </a:t>
            </a:r>
            <a:r>
              <a:rPr dirty="0" sz="1400" b="1">
                <a:latin typeface="Calibri"/>
                <a:cs typeface="Calibri"/>
              </a:rPr>
              <a:t>to </a:t>
            </a:r>
            <a:r>
              <a:rPr dirty="0" sz="1400" spc="-5" b="1">
                <a:latin typeface="Calibri"/>
                <a:cs typeface="Calibri"/>
              </a:rPr>
              <a:t>COVID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Matrix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571244"/>
          <a:ext cx="10064750" cy="4711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810"/>
                <a:gridCol w="1371600"/>
                <a:gridCol w="1371600"/>
                <a:gridCol w="1371600"/>
                <a:gridCol w="1199514"/>
                <a:gridCol w="1429384"/>
                <a:gridCol w="1656715"/>
              </a:tblGrid>
              <a:tr h="5928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ALASKA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499109">
                        <a:lnSpc>
                          <a:spcPct val="101400"/>
                        </a:lnSpc>
                        <a:spcBef>
                          <a:spcPts val="1130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BRITISH  </a:t>
                      </a: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1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LUM</a:t>
                      </a:r>
                      <a:r>
                        <a:rPr dirty="0" sz="140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400" spc="-10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3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CALIFORNIA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HAWAII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OREGON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400" spc="-5">
                          <a:solidFill>
                            <a:srgbClr val="365F91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</a:tr>
              <a:tr h="345954">
                <a:tc>
                  <a:txBody>
                    <a:bodyPr/>
                    <a:lstStyle/>
                    <a:p>
                      <a:pPr marL="67945" marR="64769">
                        <a:lnSpc>
                          <a:spcPts val="133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SAFE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WORK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PROCEDURES  MODIFICATIONS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Contin.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1712976">
                <a:tc>
                  <a:txBody>
                    <a:bodyPr/>
                    <a:lstStyle/>
                    <a:p>
                      <a:pPr marL="67945" marR="95885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Other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examples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unique  approaches?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47955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Environmental  Emergency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Program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5176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has activated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Department  Operations Centre  virtually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 the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first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time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 support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spill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response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  information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sharing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stakeholders.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559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Purchased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mobile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shelter to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promote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7526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distancing at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response.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Large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expansion of</a:t>
                      </a:r>
                      <a:r>
                        <a:rPr dirty="0" sz="11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remote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work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technology.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8448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Washington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State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experiencing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furloughs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9080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hiring freeze–  responders received  exemption from Governor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taking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furloughs.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11760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Emergency response is an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exception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hiring  freeze.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2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Because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81915">
                        <a:lnSpc>
                          <a:spcPct val="101699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experiencing an increase  in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the need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 have  industry self-certify drills  (due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travel and  congregating restrictions),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are strengthening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guidance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self-certifying  and providing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tools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industry 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use when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virtual participation isn’t  possible.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Sarah Brace</dc:creator>
  <dcterms:created xsi:type="dcterms:W3CDTF">2020-11-13T00:14:50Z</dcterms:created>
  <dcterms:modified xsi:type="dcterms:W3CDTF">2020-11-13T00:14:50Z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2020-11-12T00:00:00Z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2020-11-13T00:00:00Z</vt:filetime>
  </property>
</Properties>
</file>