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5" r:id="rId2"/>
    <p:sldId id="273" r:id="rId3"/>
    <p:sldId id="274" r:id="rId4"/>
    <p:sldId id="268" r:id="rId5"/>
    <p:sldId id="257" r:id="rId6"/>
    <p:sldId id="269" r:id="rId7"/>
    <p:sldId id="267" r:id="rId8"/>
    <p:sldId id="256" r:id="rId9"/>
    <p:sldId id="275" r:id="rId10"/>
    <p:sldId id="276" r:id="rId11"/>
    <p:sldId id="277" r:id="rId12"/>
    <p:sldId id="271" r:id="rId13"/>
    <p:sldId id="272" r:id="rId14"/>
    <p:sldId id="270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55" d="100"/>
          <a:sy n="55" d="100"/>
        </p:scale>
        <p:origin x="-112" y="-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A2E57-E034-4593-8531-27969AEC5AE0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1DB46-906E-4860-A8D4-9A1D17B28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46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DF764-63D0-41DF-9EAE-1643D4A3AB4F}" type="datetimeFigureOut">
              <a:rPr lang="en-US" smtClean="0"/>
              <a:pPr/>
              <a:t>9/22/14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221BB-3E57-4ADD-A779-5A0C421042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2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and 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21BB-3E57-4ADD-A779-5A0C421042E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21BB-3E57-4ADD-A779-5A0C421042E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Columbia River, dredging operations have been ongoing throughout the summer and fall to maintain commercial vessel traffic and commerce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21BB-3E57-4ADD-A779-5A0C421042E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21BB-3E57-4ADD-A779-5A0C421042E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Points:</a:t>
            </a:r>
          </a:p>
          <a:p>
            <a:r>
              <a:rPr lang="en-US" dirty="0" smtClean="0"/>
              <a:t>Rail</a:t>
            </a:r>
            <a:r>
              <a:rPr lang="en-US" baseline="0" dirty="0" smtClean="0"/>
              <a:t> notification to emergency responders on oil and hazmat transport;  includes access to train manifests in response to derailment</a:t>
            </a:r>
          </a:p>
          <a:p>
            <a:r>
              <a:rPr lang="en-US" baseline="0" dirty="0" smtClean="0"/>
              <a:t>Adequate rail inspectors in Oregon to ensure track maintenance and train safety requirements being met.</a:t>
            </a:r>
          </a:p>
          <a:p>
            <a:r>
              <a:rPr lang="en-US" baseline="0" dirty="0" smtClean="0"/>
              <a:t>Update regulations to address change in transportation risks and rail safety</a:t>
            </a:r>
          </a:p>
          <a:p>
            <a:r>
              <a:rPr lang="en-US" baseline="0" dirty="0" smtClean="0"/>
              <a:t>State review of rail oil spill contingency plans, which should identify equipment caches and response time objectives; GRP development for inland rail corridors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21BB-3E57-4ADD-A779-5A0C421042E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21BB-3E57-4ADD-A779-5A0C421042E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21BB-3E57-4ADD-A779-5A0C421042E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21BB-3E57-4ADD-A779-5A0C421042E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</a:t>
            </a:r>
            <a:r>
              <a:rPr lang="en-US" baseline="0" dirty="0" smtClean="0"/>
              <a:t> Vessel Blue Cat – refloating the vessel on first high tide was fortunate; failure to do so would have been problematic as subsequent low tide was -10 feet below Mean </a:t>
            </a:r>
            <a:r>
              <a:rPr lang="en-US" baseline="0" smtClean="0"/>
              <a:t>Sea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21BB-3E57-4ADD-A779-5A0C421042E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Export facilities – oil entering</a:t>
            </a:r>
            <a:r>
              <a:rPr lang="en-US" baseline="0" dirty="0" smtClean="0"/>
              <a:t> states that typically would not be a route of crude oil transfer to refineries.</a:t>
            </a:r>
          </a:p>
          <a:p>
            <a:r>
              <a:rPr lang="en-US" baseline="0" dirty="0" smtClean="0"/>
              <a:t>Oil transfers from 1) rail to tank, 2)tank to barge and finally 3)barge to refinery – added risk for each event.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Coal and crude oil barges increase traffic on the river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Increased tanker traffic along Oregon and BC </a:t>
            </a:r>
            <a:r>
              <a:rPr lang="en-US" baseline="0" dirty="0" err="1" smtClean="0"/>
              <a:t>Coastlline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21BB-3E57-4ADD-A779-5A0C421042E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December</a:t>
            </a:r>
            <a:r>
              <a:rPr lang="en-US" baseline="0" dirty="0" smtClean="0"/>
              <a:t> 2012  a facility on the Columbia River began export of Bakken Crude Oil. That facility now receives approximately 3 unit trains per week.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DEQ completed contingency plan review and approval at both facilities in 2014.  Significant increase in public awareness generated significant comments – increase in workload to address public concerns. (lead in to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21BB-3E57-4ADD-A779-5A0C421042E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Columbia Pacific Bio</a:t>
            </a:r>
            <a:r>
              <a:rPr lang="en-US" baseline="0" dirty="0" smtClean="0"/>
              <a:t>-Refinery was recently issued a new air quality permit and their oil spill contingency plan was approved.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21BB-3E57-4ADD-A779-5A0C421042E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21BB-3E57-4ADD-A779-5A0C421042E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21BB-3E57-4ADD-A779-5A0C421042E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</a:t>
            </a:r>
            <a:r>
              <a:rPr lang="en-US" baseline="0" dirty="0" smtClean="0"/>
              <a:t> of sustainable energy systems along coastal zones poses new challenges in maritime response. – places of refuge,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21BB-3E57-4ADD-A779-5A0C421042E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E674-17EE-49A7-9344-DC22FDAE1ACB}" type="datetimeFigureOut">
              <a:rPr lang="en-US" smtClean="0"/>
              <a:pPr/>
              <a:t>9/22/14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C95-E864-48B9-9D83-18EEA3BA26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E674-17EE-49A7-9344-DC22FDAE1ACB}" type="datetimeFigureOut">
              <a:rPr lang="en-US" smtClean="0"/>
              <a:pPr/>
              <a:t>9/22/14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C95-E864-48B9-9D83-18EEA3BA26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E674-17EE-49A7-9344-DC22FDAE1ACB}" type="datetimeFigureOut">
              <a:rPr lang="en-US" smtClean="0"/>
              <a:pPr/>
              <a:t>9/22/14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C95-E864-48B9-9D83-18EEA3BA26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E674-17EE-49A7-9344-DC22FDAE1ACB}" type="datetimeFigureOut">
              <a:rPr lang="en-US" smtClean="0"/>
              <a:pPr/>
              <a:t>9/22/14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C95-E864-48B9-9D83-18EEA3BA26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E674-17EE-49A7-9344-DC22FDAE1ACB}" type="datetimeFigureOut">
              <a:rPr lang="en-US" smtClean="0"/>
              <a:pPr/>
              <a:t>9/22/14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C95-E864-48B9-9D83-18EEA3BA26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E674-17EE-49A7-9344-DC22FDAE1ACB}" type="datetimeFigureOut">
              <a:rPr lang="en-US" smtClean="0"/>
              <a:pPr/>
              <a:t>9/22/14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C95-E864-48B9-9D83-18EEA3BA26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E674-17EE-49A7-9344-DC22FDAE1ACB}" type="datetimeFigureOut">
              <a:rPr lang="en-US" smtClean="0"/>
              <a:pPr/>
              <a:t>9/22/14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C95-E864-48B9-9D83-18EEA3BA26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E674-17EE-49A7-9344-DC22FDAE1ACB}" type="datetimeFigureOut">
              <a:rPr lang="en-US" smtClean="0"/>
              <a:pPr/>
              <a:t>9/22/14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C95-E864-48B9-9D83-18EEA3BA26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E674-17EE-49A7-9344-DC22FDAE1ACB}" type="datetimeFigureOut">
              <a:rPr lang="en-US" smtClean="0"/>
              <a:pPr/>
              <a:t>9/22/14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C95-E864-48B9-9D83-18EEA3BA26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E674-17EE-49A7-9344-DC22FDAE1ACB}" type="datetimeFigureOut">
              <a:rPr lang="en-US" smtClean="0"/>
              <a:pPr/>
              <a:t>9/22/14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C95-E864-48B9-9D83-18EEA3BA26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E674-17EE-49A7-9344-DC22FDAE1ACB}" type="datetimeFigureOut">
              <a:rPr lang="en-US" smtClean="0"/>
              <a:pPr/>
              <a:t>9/22/14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C95-E864-48B9-9D83-18EEA3BA26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E674-17EE-49A7-9344-DC22FDAE1ACB}" type="datetimeFigureOut">
              <a:rPr lang="en-US" smtClean="0"/>
              <a:pPr/>
              <a:t>9/22/14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9CC95-E864-48B9-9D83-18EEA3BA26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NAc4Bo3gg-MDAM&amp;tbnid=riQTxI_bkHqjQM:&amp;ved=0CAcQjRw&amp;url=http://bigstory.ap.org/article/oregon-offshore-wind-energy-farm-project-announced&amp;ei=AK0cVK-dLoPYoATe8YGoCA&amp;bvm=bv.75775273,d.cGU&amp;psig=AFQjCNFud5IDBxDE4q4PECThj7OSgcLS0A&amp;ust=1411251742970737" TargetMode="External"/><Relationship Id="rId4" Type="http://schemas.openxmlformats.org/officeDocument/2006/relationships/hyperlink" Target="https://www.google.com/imgres?imgurl=http://farm8.staticflickr.com/7374/12329647805_02c0fa8a24_n.jpg&amp;imgrefurl=http://earthfix.opb.org/energy/article/green-light-for-floating-wind-farm-off-southern-or/&amp;docid=UovFbsxFHchHaM&amp;tbnid=oFpCcO8-QuFO9M:&amp;w=1024&amp;h=576&amp;ei=hq0cVK71GNKqogSU-4HACQ&amp;ved=0CAIQxiAwAA&amp;iact=c" TargetMode="External"/><Relationship Id="rId5" Type="http://schemas.openxmlformats.org/officeDocument/2006/relationships/image" Target="../media/image9.jpeg"/><Relationship Id="rId6" Type="http://schemas.openxmlformats.org/officeDocument/2006/relationships/hyperlink" Target="http://inhabitat.com/offshore-wind-on-pace-for-seventh-consecutive-year-of-record-growth/offshore_wind_record_2/" TargetMode="Externa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dirty="0" smtClean="0"/>
              <a:t>Pacific States/British Columbia </a:t>
            </a:r>
          </a:p>
          <a:p>
            <a:pPr algn="ctr">
              <a:buNone/>
            </a:pPr>
            <a:r>
              <a:rPr lang="en-US" sz="3600" b="1" dirty="0" smtClean="0"/>
              <a:t>Oil Spill Task Force</a:t>
            </a:r>
          </a:p>
          <a:p>
            <a:pPr algn="ctr">
              <a:buNone/>
            </a:pPr>
            <a:r>
              <a:rPr lang="en-US" sz="3600" b="1" dirty="0" smtClean="0"/>
              <a:t>Annual Meeting 2014</a:t>
            </a:r>
          </a:p>
          <a:p>
            <a:pPr algn="ctr">
              <a:buNone/>
            </a:pPr>
            <a:r>
              <a:rPr lang="en-US" sz="3600" b="1" dirty="0" smtClean="0"/>
              <a:t>Oregon DEQ</a:t>
            </a:r>
          </a:p>
          <a:p>
            <a:pPr algn="ctr">
              <a:buNone/>
            </a:pPr>
            <a:r>
              <a:rPr lang="en-US" sz="3600" b="1" dirty="0" smtClean="0"/>
              <a:t>Dick Pedersen-Director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Offshore Wind Projects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5814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Pacific pilot project – Coos Bay</a:t>
            </a:r>
          </a:p>
          <a:p>
            <a:r>
              <a:rPr lang="en-US" dirty="0" smtClean="0"/>
              <a:t>Newport South Energy test site</a:t>
            </a:r>
            <a:endParaRPr lang="en-US" dirty="0"/>
          </a:p>
        </p:txBody>
      </p:sp>
      <p:sp>
        <p:nvSpPr>
          <p:cNvPr id="2054" name="AutoShape 6" descr="data:image/jpeg;base64,/9j/4AAQSkZJRgABAQAAAQABAAD/2wCEAAkGBxQTEhUUExQVFhUXGB8aGRgYGRoYGhwcHBkcHxkfHxwdHCggHBolHB8cITEhJSkrLi4uHB8zODMsNygtLisBCgoKDg0OGxAQGy8kHCQsLCwsLCwsLCwsLCwsLCwsLCwsLCwsLCwsLCwsLCwsLCwsLCwsLCwsLCwsLCwsLDUsLP/AABEIAMIBAwMBIgACEQEDEQH/xAAbAAACAgMBAAAAAAAAAAAAAAAFBgMEAAIHAf/EAEoQAAIBAgQCBwQGBggFAwUAAAECEQADBBIhMQVBBhMiUWFxgTKRobEUI0LB0fAHM1JicuEVQ1OCkrLC8RY0Y3OiJCWzCERUg8P/xAAZAQADAQEBAAAAAAAAAAAAAAAAAQIDBAX/xAArEQACAgIBAwMCBgMAAAAAAAAAAQIRAyExEjJBBBNRIlIUI2FxgbEzYqH/2gAMAwEAAhEDEQA/AOqfTTNVL/HLCnK9xVMTBMaVzPg1365e138/A1Dx/cfnvrtqN0cFSrZ1h2WJnSkH9L9wfQdGB7Y0B5EGqq8fu/RsjXUtdlh1j5mZo3UQDEAgenfSXxu1GHdg4YOsmDqDmiDPMa++iUlWioY2pWzrnQpicBg+84dI9FE/Me+rmM4mlvdpMwQCCRrqd9hSNgulNlOH4ewUM28IpzCDLMAAPAiq2ExFm4MylYB7tjAO1PHO0KeFWdJ4fxS06XLi3FK2x2pOXyGo5nQVZ4D0gs4lMyggiAyncGPDcfhXN+G3LJTEWncIjka7HsuAYEd8UStcPTDS1u4yEDV866iJ2yxynTuqZU27KUaWgr+ja6ofiGHEfVYtnAHIXQDHvU6ctqbrtuecVwXgnSJrOKxrq364AknRt2g+BhgdqvcQ6fYxlVS2TmWTssdSBrO3hUpVsucbfB2ZcISfaqT6B+9XCn6VYliW695cZTrEiTyA35A70y8Cx3EWTq0zCNMzbqC0nfUb7nwpudeSFh/Q6d1RXnNQXcUiDtHL50nP0gazbtm9ijeNwvlNkIdUHaBf2VjwzGfKhWJ6Suy4W5ZHVdY0Xf6x+3JtfWMJAIBmAKyeb4NF6f5HLi3FltqGJW0rGFe8xUMdPZSCzHXkKW8Z0itth8TeQveewyjLcm3bMtDEKrSwXxI3GlJ3Eb7XMHbtF2Z7WW+CxLN2mTrZYkk9m7aP92t8AN7BkdcbxI/7rvbt/wDxgis5Sk+WbxxxjwgjguluJu4vC/WlUW11htKAtqVFyDl8WCa/krXG5z4lrYkXrSXUHebl22SB5XMy+lWOA4O42RoaTasWxsDJvdbc3I/qrZPlRrgvCwMGbr5Ln0ftyjyVUOt+2jcpN3MI1IkVPBQOVM+JtoozphbrgKNSww9mwAviXvQP79WuivR/EXLlu47KMqOuJW5IZhdu3hcGgOoieWoFGMVh2+jWrk2bGq/80ww5NsZWYwoLHM6JtJPftVLEdIcBauKwxN5oUI1vC2RbttlZz7dyOz2z7PvoTXwDsh4h0eWzbFpGy3bijDlrhCqqITdxBGms3AiCNwwqp0AuxiMQVt3Hu9e+QohbRsysrH7Kj2tTrVniv6Q7N97QTB2z1KFUuXx1zIqiSQM2XMYGsEzSZhuO4iw15bN65bRrzOyq5UMQx3ggnQeVVuha8nW+O8Jdba3Vu2cPduXc90XruQBVKHQDtMztbRo03IoZxXjuCyBL2Kv3nzKw+ip1YDA8maO4CdxXNHuXL2YF3Z1ltWJJXnqT5Hymra4JncRAMEjMTuTp7ifhWdfJSHJOnljDDLh8KUZQCLlx857UawIj2vdNB+I9O8fdRibxRZIy28tsZgVMyBM6zvyqjh+GIbgZ3GSTbYDMSZzTGmqhCPGdtqt4rB20C9XnORg5kak5Rl0E7QT4791OqDlivjMTcds7szNGrM+Yn1O9WMFw3EFluIjgiGXJoZnQgAzPjpXU2wOGs2rTtYtXnYs3bUMCF12Ped+fxrzGcaa3cY27ZCMdUVcpULBUJk2EiSBvJB3qkrIdiRwroTib2cvbuI0jKWRYMyTOZgRrG00Qt/o3fsm5ibKqzACEkkzsINdJ4biLroS9u5OY+xbZdNOZjX1pG6U8DxDXx1Vu4iWwMhLKCD7Rgl9TmJMz8q3SxmL9xhbCdA8GNGIYg5TGVdV9oczI50f6PrZw0W8KxAILQHZl0MEwSVmfCuZW0cEq7sTmfQa6voxkTMwNZP30T6POcPcV7a3oyEMBbzCSIXSdtiefnWiljXgh48jXcdXbjYGjNbzc5ifzFZXHcfiL7XGZkuST5eW57qypuHwLon9wIxGIykgE5Z3gZvfEx86nHEjlWQ7RuTMz5mhFvElSVO9buzH9qPhQa0mEMRixcAGXU7SfKao8XvDqWRdRGvmCK3tWiNSdBJA561X4pabqSYgfyFTL4KI8NimFtI0GTKfESYn88qsYDGZCfu75q10d6K38TatspUK3s5mVZhiDEsCde4Gm3BdAbKIz4i+CYnKjCJ5dqNfSp92MeWNY5SekJL6g7g8huSTvPxqUvcIWS5A5EkCB3Se6nLB4Th9u21wsJH2XNxjPLsW1Ux4l6j4h01wltHSxYvMWVlzBLdlNVOuz3T5Ftan3G3pD9uuRBso2IxbC2bes6sy2wFVRMliBlUDfnrXS+C/o0Z1D4i6AgGuUZV3J9u4JKxzCkeNcq4Ch+kovZXMwTNGYjrBlBCgywkgwNeWlNXTB73WpbvYu7iLhIy2gCVCTAJKsUzaEFVDRGppTk7qx15ofTxHg3D9EuB7mx6gdY58OtMhP7rL5UB4zj7l0XbTMSFxZuWxoIS3cCFYAg6dY0mT2ZPOk3h3RDGXiPqWtgxrc7J1/d9v4U9Yzh9tcUt686W7IYMpe6iZ1uK7OVXV3P1riAvIa7xm6stAC22ZUsDVkXOg/ehTc/wDlP+Hwq9wjhl67c6tVAUjsEkDW269SRO4KK+3fUdrpJg8Nc6xGa/cBfRLYtW2zE+093M5OwlVX2R3UJudO7qx9Gt2bGUZVcL1l0Db9ZdLHbuAp0wtBDhvU3cSjC4WF83UAQaDrQiIGJ5KMhleYrbiHFhYu3goTPhrqjPlzH6v6thrIjOGO2576Cr044idsXcHlkHyWr2C6Y5xGPt27wI1vKFt39NszAZH8mX1p9LYuoLcWLLcsW7cg3MQAgGsogCpEyIKXInzoe3HX4er2cM033gXrqgMiZSYt29wzj7VzUToNpov026QWrRs28NbPWLYRGuuMrojIDlULGVmVhmYHbQUncPwr3iVsWOsI+yqs0fEx60KL5E5FLFY+/cnNcZjmLEtBeSADLHUiAOfuqt9FYgksD4T9+0U2JwLGsDmsMoXUhiqD1GZak4rwJsKDca2SrKRBuWjqRyysf5+FMQuYfCKli7dO+UIPNiJ/PjW3CcEr3rhIJyuY9Xbf3Vc44/V4JRzbtHl7TSP/ABioeBHt3CuYsGzQCP229+5rXItJBHyGMPYC3BpAylSdiy66eOvwkd1E+D4O2bjqUACtA1OciC0AHQESOU1RvhjBIc5dRpMfy2MeFXuFFku5QCELEHNqToNfGsGUg9fs2bD3raWbZWWEsssJCgENyEGezGpNCxfCteAtoDkAzD9jSAPQ6/yFFuMsDfukHcnmI+x8aX7ftXYzRJ0On24G+0evKpRVUNd5CEsEFgx6yMolj2th3aV7xZzaXrJxNwArmt57iggkSA87wR5xHjWAE9RIJHb2bJ/Wd8aL41b/AEj3i2FcZXAVl9p1yGXTcb+R86qDMsgNwWBz3rY6i44Nsv8AWXDlIlgBzOeR3d1bcb6LKljO9qyoUExcuHUwwAkoo1k/DuqDB4letV3WyMuHiXuZ2ibmwUjKddH1r3HW716yvV2rS2lVh2yzuQZLDUwPdTnkUeR48Up8CfwtFyZclkCdAGDztzk+6h+Id0vBrbXV7Qg2m+rGoEGI17/OqHEOLrafKttT8PD31X+kh7itp9jWQpBkTpzI29K3jkUkZTxuLOk28I5E6eprKt8OLG2pHVc/amdzXtV7iMulnM2uW1JIBB8Wn886lvYjMkKIGxAou/R6+yibIBBgDsTqJnKTMeNX+HdEMYFANtVRokkbf4ZJ18KxeRHT0sD8CYB0N5SVUGQZAgKYJA1IGh8asdL+kovYdrVvD9XaJkN1gJ7P7iIqD1zHxos3BWtklyB2HB9rmpHNR3zQzpjw9LeDQLdD5VJBBBktehlkMRIBnflUWmyqpHQf0Z4AYfhlm5duZldQ4WFAQO2mwljrJJmvOlzdlWOVFJIVY7RAO/gJoJ0F4tbv8Pt4bNldQLZzGez+1/ADp/hqbprwm0Wi7evNCDTLoIEaajtE69wmuSfds7cC1oU+IsmeMwkjUeHf99EeO9DcmGzKpN261tLWmRCXcRq5Dbdyx41T48ltBbi21sZFA6wqLjhVAzlQTBMEwdYqp0a7XEbBaf8AmE1MkxmBETsJFawk0X7KyTX83/GxRwy9VfYFFPVzmBP7DDMB3kxHvrqWB6e4HC2UFrC3LtzIJEJZtAxqBAJKgzuDQTi3D7H9L37hytba3fudwVgHXXvIKs00vYm717qyKEBAWBpJ11P7x51u6kzjlBxQ/cE/SZisVjLGHFmzZs3bmV1VSzRB+0SBy/ZrnnHbAN66TEK7KJO3bY6DeN/fT10b6MHD8RwSO0vl605TIzBnAAJEkQBVLCcNtXV4gbiZmRrhUzBGpPd3/nulNJmexWwXRO/eti5atFkYSCGUc42LSNdKqY/o5fssFu2irMCwEqZVdzoTsBXTeg2KVMBbzHLyljAnrDA1AHPvNUulX1+Mwlu26zcS7bBnSSGGpA76FN214Bx0c9wBVASyZ0BllDZSQOQaDHnFGuAFLeKs3As5bo7JaRqYgyp76DX0Ki4p3Eg+YMaeFEOH3CLtrb9Yv+YVteifIy/pTsKOIXtI1Xb+Cg/B8BcvXCtj2wJ0OUxIG9Gv0tGMfe80/wAoqDoBJxVwQ09WdEMN7a8zHr4Vm5dMLKhBSkXF4HxMTD3BOhi9EjX96gvEsLiHuLZvXizE+yb3WRtJ3MaGulcacrYcw/ZQ7uNTqYPa1JJj1HdSNlIvXmeAUaZ80VVIPdIuEjyqMM5Tkky8mOMRa6dXwciDadB4AQPmKpcGxBKRLZt9DHPlHPn6CqvSjE5r5g+zp686O/o34QMTfW0zZAyFi2kwjGQp7zoPWt/UPZONFvB3HOUqxJJAK89TA/D/AHqwuMdm0YkFjAM7SfiAfWi/Su7ZwjMFUB1IjQTmGsknUnbWkZukjFwxRPIACua29mtJDngMXKGYLQT7ssHzgfE91R4W/K67soPjJMmdvGqsIw7LKAVJE7HsE9+8aeYNeYbENHcBAMQO+NtTSsKHS9jFP0dTAiY3MZrnNV38vjyqr0xtWLeHZrQszKiQXZtSg2JKgFQs6ztQfhVwm8gGbVhsJntjv2HjRPpilwYVs9y44LKMpspaWexBkGdCDpzk91Xj5MsiLn6P8CjYi3n6iLdgsypbbLPWHL2n5gmSO8d1Xf0kdIrVu0RZdM7GAFIPy29aF9GLMXrfXC/dS3h84BACkgsVhQZZuQGxE1T4zxW0+EvJYwdu09ljnzomfIYUuN9c0AwTy1NY5ty2dHp9KzleJm65Y6a6/nmakwdzIVmOy3MdzUQt21I1A3nzNUsckOYmND3776e+ujE/qoyywqNnV+G8fz21ZRdIMwVw+cbke1zrKD9Fbg+i256n7XtNeVvbbcIhUehrK1pHLQDu8dxNq2jWsQbIaYFuYjkIjlrqa14fxvEXSVbEPc0ZpbNOi7Sfs84oSqXbt+5YFzIqZioyA7MNO/7XM8qnXBOLqpbvvnIaWygyBA9nlM7TWT6fg3phzCY24y5SQwgzAPJSYJ3P3RVTpYhXDKOWZv8ASfvox0U4Lnbq7t8h9wDCl5DSqrO4XUxymh3TXBLaU2FvreJOfNKnLmMZOzp2cux11qYvdoclWgL0cxj2VS6hOZHMQAQfAg6FTzFde4nda7h7jqnWuHcAzoSjDlOukbdxrjXDnKAJy1JPuro/6JuPW7i4jBXyV7RvWmG407a+fZzAc+13VOWHWtcmmHJ0P9Bd4nibXWtkW52t8+rM0DMTM6lqo9FuMW7HE0GKYKlu9q8aCJyzHcY1qze4hhziLr9cxuZiwDqFBU6gg5jDxHZ921IGKvF3ZzuzEn1NEYa2ay9TKL+n9f8Ao74rF9ZeuG1Dm4XRAus5lYwAN5LEVM2GXDoVeCbmHDL2dm60SB4wra+MVz+3cIIKkgjYgwR6irS8TuypZ2fKMoDGYEzAnXerjGiM/qHlS1R13hHFbj4vhd64MzXBkYiBAN26AfgKW8RxdrN+/YAMX8QVY9wNwg+pminA8Jd6jhmKg9VZebjiDA+kXGPj7JnQUq8U4in0pnXtJ15fmJGckeIpqmc70eXuJkYRsOZILBh3CImtOhlz/wBfhP8Avp/mFaIpKxpXvBUNrF2LijMUuK+SQJykGJOgnxq2nTEmrIOMXIuXR3s/+Y15w6/N6zr/AFqeH21qDjFzPdYiYLMdfFtKJ8F6M4l0t4pLYNhbqy4ZfsMC2kz8KLpbDyNv6VyBxC6TtKf5RQzg+PCvKGT4aHcc60/SbxizicZcNpiykjXKR7IjY+NAOHEI0kZh+yRE6eH50qXHqiOM+lnQeHYgPcCOrFWYqSTIOunpz1pM6ZcYui4bajIDqT9owSIPlr76LcOxjXCbcQHOpUsCCxA952mhf6QZu3FvZOrFycqtpcIHNhy5e+pwflZFaKnLrVimATLb669+xP3U6foyUfTcL2MzKHYCYErJBJ5Ac6o8EwVv+jcQzKpuPcVFZtwBBOXubfWr/A7f0biNou0o6tmIlRkdgrgkxAysRPhRnn15GuPgvHGo2MvT3iJxdm3imsIbfWMgaR2lRyoHJjm35wPWuX43D9tmUZVkkDw8KcekOF6lrmGS6XtJdLIupVAdxm58tPDcmaT8feIYRyIMeunyrDGzoyxSVjvw1guHCHKSLZDA665DJ12iAJHcK9u3wCef3wNNaG4K5KtmWZtypXvNxQsRVtbZMaqs8ycs98knTXyqjHkt8NxMvIAGTtEsYgBhufhrTR/S6G31TW7N24YcDEP2CskE5ywUsCAfGlnhmCElWv4ZMyj2nV1IDiZAMxA+VVMbigLikmwezlI7LgEMdkDT3RrzpxexTWghxPpGLGOt3Wt4ZVW0QUsMHVtXjUEkGY1Goii3HOk7Y2064SwwL2SbxbkoIz5FnUAldec+FKGIC3Liu1q2rREKgUDUnUSZbXfwqzwrjrWLmKdQSRh2Cw2U9lrZOvcSwmNSBA3mtJRUzOEnHYuXJXeQo958qD4jEOWzsCOQBBGg5CujcQ4aUwGGvYgJ9IvTcSAQ3VESpcTDHUQSJ7yTSXiFz3EHjI7go9on5edU6jpCtvkcujn6Q7djD27bWb7MsyUJymWJ0hgOfdWUvfTgNBsK8qbH0or2cQ306+wJQtm2O0ldBNR4nGMuJBTdbZGuu+p+6rN3ClMdeOVgpBCmIX7HPaqOHtIcSWusApDH2ojLIUHuJgGPGitgn9IycHxhXH4STGVbrE9x6hwNvI0uXb5IkmTrPnPzNZi8QDeW4rbSuknTJ4eLMPSh9y5vvvPvoitBJ7JRdJeTtFbPimR2KMVLgAkGDE8juDPPzqFlJ5cp3q71aoi33ykklQiN2lgaFgV7JOkHXn3UySPifDAhu5biP1bANlGmsAZT9oA6bDaedCGqQ3TqJ31PiajamDPBWV5VrB4C5dzdWjPkQu8fZUbk9wpCG/oPj3ezibLPcKW7DOihyADnXWARJ1b3mhMgESs+ffQrg4U3Qrp1gYFQJAM7ggnY6fGi93hyo9v/ANO3aaIa4rA9k6ff6ULQPZOuJQA9hZkH8z+PI1e4OiXreKzKilLWdCCZkMJGveO6q4wS/wD4dv1Zfwr1uHggj6Ha155wCPI5NKQ+qwfbyFoOk6SInblOlN3Q/FOLWJtHEslpbZdFDIozFlDfZ1JFLVvhEGRhkPg10sPcUorgLbWxcP0HDPKEdogx4ibW9Oe1YRdaF9+2WYZmcnWNTr3xVbFW71s9rMAdtRty2NNXG75s4a1ZtrkEdvKAAxjXbvbXy0pVwtkC6rqigSOwdVPn4H76Fk0P26CXRPGt9ICs5hhG+ujK0g8jAI9eW9G+nPD2uE3TetAIGi0JzgM+51MsxM8tABWYNStxC9rDBQw7/eCQINDul2Kts5ChBdUDOw1zEaQDzj5VMr6rFGqBzqxwllFBLPeeFHOFgaU0Nwu71lq6ACLYlwYgBYadTqCwWR86k6J4ZAlhrmk2iVMkas4Le8fKr2Jx9q1dJRiGnRxJykoVII5qYAI5ye+nOmy4XQLxXGi997V0BgcgzE9pGJJJnuObUHuB0ilPpaETEvbtGbaGJ07RjU6cjy8CKsdK7UGzdT2XWQwkAMNLid4g9sKSYFwcqoYmwjKtxm1uPBjkI19dZ9aiMEnZc8jkqNMFxu7bUoCGUxowmIM6HcagUfwfHkdTmCq0RGUmfLeRSlcWI8RPxMfnxrVGIMgx5VbimZKTQ2PiLXNCxA5IwHy0r3CurEkLERuI5gGJHdW/B7DXrYcXmBMgiFOoPjrtBmosXcy3CpYkqsagCQ0GYGmhFLporqst4QZmLHkB74NWGe3/AEfiTA64X5QxuIt5kP8AhDDyYVHgl+f3VXwN1bmEuodHGNDI3gQA6n0GYeTVUHsUgv0s4pmALNK2rSWx5IgUx5tPvpKa+Ut5z7dzbwUbD76L8UurcvC02qgF2G2sdnb3+6gPFb8v5UgZs2KAMd1ZWmGwRZQ07+HjWUyS7xbCNbuXVtK69WRJzEkDKNzOupqxw3FLcfcggAANDSBbhjmIJDFoMdxNE+kKnPdyEhnaPEgIm/8Ah+NLGFBt3RmBkHUc9QeVEt2NaoL466pRIMsM5IEjLmbTnzX+VBEuDN7MTpuTRTG4i2ESLbBsssSd9AAdzpoe7egguAGQDMzqY2piLofskbfn31Di76kKqiAo1OxY/tHx5eAA8SZrSySd5E1RuCDSA9siTrrufcPxqKpVaMxHMR74J+XxqKgBx4N0csNbVrjdY7qGAVigSZkT9tojwBBGtXH6rD4XEWLaMGuwzOzScqA5UgaRMmZ1PkKXOF9IHtqEftIBA71EzEbMJJOuvjUnEOLq6kKY5a/HTesmpWdUZ41HS2BLTlWDAwQQQfEbU5riutGFuEAE3DI8Qjg/EUl0xcNxDW7dgFLkrdLDs6EFW2nnWpyUNtqwe7l91SMgAG2oJ0I9PLWg78Xddrd2DEyU3H96RWg4y0QLTDSPbtjme9/Gods1jFchpx4R8KlRaAnjJOptySJ/WW/j2qs2eOkD9Ukj/qqJPjptRslx3aKfSHiJZQseySvuOh9RHxpfw57QPiPnVvj12bhhSZg9ntDUSwkbgMTB8xVKxmJHZYajUqY9dNqaVDsbOkCgYe5KlhGsctdD5A60kKfOmbi/E7rWyqhDm0OVbhMEGfaUChHCcORdt51IXMJJBIgd45id60MkhqxvGbdo4S0R/wAvkDKRvKFCdOWs0S47aRLPWFwHchsywAjKZgacjpB357mlDp3iM1+YGYAZ474GnltRu6Uvhb123Nm0VkBoVmKCJHdEE9/vFZs1QPTiIY3BcUHrLlplGyqyAHrAI0UpmU+BHcKodIMMttF1Jc7nQATqcoGgrWxic+KuXHjKBcY9wAQqv3ACh1647oitOklWY7rA2741+FMllO68mdBy00Glag6V4a8FMkY+hmJIuOm4K5gD3jn7qzjYZjmkB+Q0gg/OhXB3IvJE6mNCRv5a0Z4tgjcBY6kDQRHpSZSQTwF2cv7wn4f70K4DjFCXFYexcN3NPLIykEc9SCPGrPBnlUBmV7McxBMfnxpbZiA6j7TQfJZPzj3UIbCPC2LG7eY7nLHOW19wCx6UJvtLfCr3DjC3I3gVYtYNbIDPlaSIMbeXjPOgRdwWDARQQZjWdKyqz4pCfb+NeUBoZb3RjFuxYvbkkkmO/Q/CqzdCbxMm4smm3F9KGUCMPaKgRmYMWJ7ydKqnpgdzYsfH8apygnRl+Y1Yj8Z4G9llVu0MpM+sRQC9ajYGO+um4zpPZuAdZhsO8d4JoeeL4M74DDn/ABfhSbRaut8iZgjoPUVFdsMdVViO8KSPeBXXE4ThgoYYWzacamBmg928SPn763ucQI7IFzWNpHfAHcKy9xvhGnR8nF50Fa11/FYHD33BuWbbkb5pDCBzIhjPjzoBjhgbTlHwCzuCL7wQdiPCqUvDJcaOf0V4JwdsQwCMoYlh2pjsqD3eO1MQucNP/wBkR/8AveiHDcZgrJDWsK6kGf1zHcQd/CtFXkh8aKljoCRq10E+GgogOijf2g/wr+FXLnSZDPV2mzb5WbcADQEHfeqR6X6fqvWSfvrR+oxx0omDx5XzI2/4Sb+0H+EfhW//AAof7Uf4aibpef7IfGtf+Lz/AGHzpfi4/b/QLDP7iwOip/tPz7q9PRb/AKp/PpVU9LW/sh/vWN0tblbXv13+W1L8Z/r/AEHsP7iz/wAKH+1NZ/wpG9w1WHS14/Vjbz+6tW6Vv+wJ8h+FH4xfb/QvYl9xcHRZf2z7zVjAdH1tvnnMVDQJnXKRQtOlr80X3DlRLDYu5irN0grbybGBvE6eP40P1XUq6aKx4GpJ9Qj9ILOe/bW2SRdygHcEzlU+cGCPA02YsrhcO1kJmOcWwsSXLQVjvkEafKlno4jnGqS2Y2pYZhuRAHcZ1+FO17D3EY4hyjXYgQAQo1ACnkwBInxNYs60KXCuGqLt3rVzZGCss9iWMqpIjMZER4Deg3SHGG7dk7jTuA8B3Ci+FS4bT2lQtdvXDIJ9kLqWJ5QW3oNxEKjMpAdwdXPsnQbL5zvVEsGGvTVizlyXNO2II/hmGER4g+lZhMI1wwNBzJ2H40N0IPdA+DG/eLkfV2xqe9iOyPPn5CjfEcMVdk7jH4VPw/jvUWlt27VoKo55jPeT3sTrNaNxEXLqsctsl0UFZgFmCg6nlvvyqfdi0lWxRTU7vRT4f0fxJuZreHvMr6EhGgRsZiPCoOI9D7uGIfFWyguZigkaxGaY25ac5rv9zF9TbCB2cqJLM2ZiP2iT3+Gmlca/SJ0wF6bEyAZBXtANG8mPKRvJqIZHKVHRLHUOoSsTf7QCABE5AbmPjFVcbiCREiKqu5k1HNbGB7WV5NeUAM/0S7M53PmSfnV7C2n+0CSOcfd30x3YB1iK9tkfnT768/334DYL4twHEphkv5HNpxmDqZEHaYMr6iqvReyWv2pOmrGTpKgkekgV2SyZ4Tag/YI9xIrj3DMQLV5GPshyG7oJIPuBn0rqu4jVWWukfGMl4IAXb2FAIAJ0nXuJbnS6nHiSQqgTMqrMojyBiKN9O+Cnrcwkq0EMBImAGBjwg+tKOEwD59JAH2okfPzrVZ0klHVCWNXc92HsLxJZ1JTuyjn5gyfXvo5xlRcspdju5cmGvkMwpRw2FYkQc3aAAA1J20Ak02dPXGGwdiwIF1onX7Kgk+mYx76U83uVfJftqF9PDF66GJAUegA/CjNngRKZioB9Pupb6P4lmcydo++uj2R9XT8GbEQqVPMEHv7qMYFFugmNR7Q8+cefzoZj7loXWVnIaROkgT+R76u4TC5GzKx9QRPxrnyy+R6LbYQd0+UVoMOo+zGukxPwqy7/ALsmvRMdw7iBXPZJUbCAmvOpB5fKr5IHL5/n3VjZTOlFjKQiSMsRz0+HOtrNoE6Dn3afdRO9xO+SSL91ROiqLeUeHsGK2/pG+N8RfPhKj5LVaAHfRdfZE+Jq0cKBh3bLJDSFk5dhJgESeWpr2/cznM7FmjdmJOm1RYnD4m+hs4e21wwWbKRngQNiIjXzqsb+oceRV4HxBUxN3NJLDKCoWABvKk7R3GdKaf6NuMA1piyftIGeBzkpmAP8RH4o1rB3bWIy3UZH1kMIOx5elbfTntPNu49tx9pGZG94g11tWVdBbH41rNtkQ6sWLEkSdfEztHKlN2kyaJ43it+++a5dZ3AAzMFYkDvaJPrNUrzXPtE+4fcKaE2a4VQXWRPaHzrolnBovsiANon8K5xYulWVgdQQZ8jNdMUjx8591c3qG1RLNDhFP2j6k/KqnE+FhkyyTJEQIMz39/41f6vaWj41Nw22GupuQpz66DsyfmAPWscbfUgJ+lFu+1m6UuhVQMb7ah7pQHLLARlyiAugmdyaXOAdC7eIyNexHUMwkyudP3RIIKkiJnQU34iwHRlOoYQw7x3GqhtRXfGNWXPJ1JCl026CYnBAXGTPab+st9u34GR7IPiBSeq6T+f9q7hwzj13DJdYNKBCSjaoSYAkHzn0rh5ckk8zqfWmSZWVlZQB00sJ8PP8a3Fzz/P5JrU4nmB/OoVxJPI7wS2grylYjqPD7k8ITwzf5ifvrj3VZg4/iPuY10zgWKP0G7ab7GRgPBrY+8fGkHhNuX9G/wA1d8eCmWE6QKF6jEiUkQ+UkjwI3j94aip7HCMLc7VvEIBIkh0aPPUbeImlbjQ7Q1nsj03paxgEmp9lSVhaapo6VjOKYLCAMLgvXROikMwPgR2UB7zrvHKuecd4vcxV43bh1OgHJVGwH51NUBXlaQxqHA3K9Bnowe23p99dNtN9X6VzLo2hl25DKPfmj5V0bBt9UfKtHwZ+RS470f6xzcVyCQJGUtso2iq+CfF21CQsDYtGw5SSNvlTBdMnc6ARA5x514q9kTmAB0A8u6uOeXxRR7hiSskaxy/MV7auA/aGm4/POsnUan469/r4VrpsW1Pdv99YgSPiO4D4n8iKibEtlkDTuPPf1r1FCjciRpIH4aVKrLOsgzEEj10/O9FhRRe/icuiIRyBMGPEGvBiMQTpbtDxz+Q5CrvUqDMkeJ1qO6RBGVjzMCmpCB73sQWjLaJmPa/HWr3DON4nDuHCBIEMwcjs7nltoNKlymNFPjHxrVLx8SO4/wAh3x7qakvga0x+6J9HcJxEXL15WuEpayOZW4PqzOo7+Y20rlX6VOjtvAY42bTOym2ry8SMxYRoBI0rrX6LONMbrWXM5kzLtup1Gw0yn/xpB/8AqAQjianvw6R6M9dmN3Eucup2c4wh7Yq7i9FPjW3C8KHsXjALrBU85AnSqtzGBgNI+VUnZBVQajzp9tcQO3U3h3aT7z5UlcMs57tte9h7hqfgK6Faw+mmnh+e6sM7WkJlU4siSyXB/dzT7p0oh0d4ihZs4yGIXrZRW1kjMNF2Gpgcpqr1JmTPoYPlA2qtxTRZ28KzxV1IIrYy3bzKYcEHx5+I7x4jSo3vg0qcO4vcQBJDW/2G1UeWsqfFSKN276PGRsrH7Dkf+LwAfI5T512pjcSLpNismEeN3bKPQa/5hXNTTt0uvwttGkEEsQRB3MD4CkpzQxI8rKyspDOjpcJJJ1kaSAI7+XzrzrST48529/Op7eIHKd+YB/nUVxRMgad8x6eNebYjo1rhirgExAzZnshX7jB0PnGlJXD8JlGedCp08STNdBRv/Z7I/wCmPnSPgx9Svkfma7YbiUxK4w2257IHzpaxW9NHGxqJM9kbyO/vpYxVXj7UIrCvK9FeVYBvo77N3zT/AF10LAH6o+Vc96Ojs3fNP9ddBwA+p9KPBL5BRthtCJ8xpp8zXioRqXb4mPwrEY7SfTl+FSX7hAgAnXXfbw/lXnTf1Moja3rIZiNvDT/esW3Gkkncn8NKhzn7QiO8z3/GtlIg851mOevwpWSWXu6cvGB8a164HUFuehO9aI5iNOWsH8+tbMq95H36UhnlkCToO+eeu/lWISZlmjlrHPzqHIp0knXYDTX4xrWznKQFBOmsbDzFNoRNbAI1bTXUzr3DU7TNRvdRRz310Yk+taLdynUkGJ7vhUlzGO+VWZjlEKCXiCZMQY9T30V8jLnBeKHD37V4A9hp05jXMNddQd9Kl/Tdj8PjBhcXhrqOBms3FBGdT7Shl3GzidqG3HOxnadO8d5pCxyxcf8AiPzmurA7THYzdFbI6kmJLOdxp3bzSpet5WZTyJHuMU5cBJTDrKjmQZEyTI08qWOM2iL1zTnPvE08crnIRa6KR18kTCMdpjaT7ppuv3AwMdkHbWDv592tJ/RlSb2jZewdfdpTppEKw20jl61ln7gZjWwANTtMjXTf5TQ3jN2LUyZ13og9sLrmJMc9BM6++hPSO5Nrl5DYbaVOG+sceQbg3mitwyBQfholQaMz2Z7tfdXYykAOK3fq7aTJE6k7LmOUDuHhQo1uzzrWlMk1rK9rKAOiPc8I8Yry05J1AEwRH391e3LwGgU6b8vSoDeB0yyT4+7wivMpks62jTwiwd/qxtSVhf1K+R+Zpytn/wBosf8AbFJ2G/Ur5H5mu+HBUhL4v9kwRI0nelrECm7iGEZ1nMCVBkHfXx+6lfG2ChhxlPcaMTtUBQWtTWxrHWtQDPRva7/c+bV0DA/qvSkHowP1v9z5tT/g/wBUfKjwRLkCm6RoPjNbONNQZPPaPX8/KonY6ws+Pj3e6o3dtiV7og7n87158+5lMsLbnYNp8xrM862a0NA0ajn4n3VDcDRMgxyGk+Xy3rRjcOpIA+PkNI0qRUT3L6gnIBAjWZ38hGkRp/KoXZi2mojbQeNR3SqwpYZjoIEx3zoNfXnU4QMe4b8tZ1nbQ0MGbZWIgDSNSdJ0/l8a1YDv5cp+PdW5YaAMANRv8dDvyrUoAJLH0A9PP+dKxI9XJlGWTAPOJ/lWYa62oyERP5netcOsffMcvSpFWJkjeYHfrOsU2M0uFoPZgfypI4p+tbzp0xV0KkTz5bbide/8aS+JfrH8x8hXV6ftGhv4UsWLZ1goPlQnj6jOwG5trp/CSKI8NY9Ral9MoiRO07QaFcdu/XrJ3SIiImYHwqMf+Rgin0fIXEIDsZGniDTYR+6xB105/gP5Uj2Lpt3FYbq0+40/9YTMmI5aLz/PlR6jkGRM7T4eOvLnz+NDeLqWtwJJ7gNxRR74JXKgI15168925859O6soS6XYLQtcOTJbh4VsxIBIBI0++aLFewfI/KqXSewGtrc1kGNfH+dLdrEMvssR6/dtXZB9SspM1A0rwUetcPR8KHA7cHUd4bb+dAmEEg7jSqjJMRrWV7XtUB0O2pESJ05mfL899bqyjuJO+vzNVbl0mZPLkJI8a9VAIG5Pge6vOA6ySP6Ksxt1YjypMw36hfI/fTjaH/tNiDI6sa++lDDD6lfI/fXZDgGK9u2J9rN3RG/eNdKH8cbLac9kZhl11aC0wDyB1PpRhY0PIb+P3d/wofirYe2QVEAzrr5fnxrD08vzEJ8CS1EX1wtvTa4wB8IJjyqDiKw8QBpsKs4S8BhyCJAvKfSATp6Gu2ap1+ok7Rc6LD9b5J/mNPuFH1R8qR+i6GbpiAQsd3tcvfTxZ/Vnypsh8gVjpGaBOvLnVZ76gQrE6x3/AJ76lxVmMpLBgxICKSWEblhyU+J5VEtw6CIAPKQT+OledJfUatM0NzUw2o7gSdj7q2tQT7ZhSO+vAPCPCfnAFSWlG8CCNtYM+Pl86TEbqw0I05eXlPuqV4KxIA7u/wAKqu8ctRJmD6ae741LmaCJOsaHTw233+FS0M1FgA6ZdNvX7zUhOpMqeQAJ3855j7qhfEbww9D/AC0MfCpbN0gZRl5wzoHI8QCNNOfKJEGigo9uRppsNJjlzjyqG5iZmBAA15ctz4Votw7se1ESdIGpk9/fUbljooDDy08Pup9JNWe8Rf6seh00H89Z1pS4kfrX8/uFNGMsMLInfn6n+VKuMXtt5114e0pLQ3cMT6m1zlR4+gHfQLpLpdUgR2BA8iaP8LMWLRABISNfDWKA9I2zdWe7MOfgfvNZY+8AZil1nv8Avp4wV6bVt41KjTeSQPGkgqSg0Omm3upp4fm6i3JMQJ5Rpp/vV51aQUWUIbfmdvvHrVpGU+AHfrp+E1CjkaBdoG2v4VsbpA+1tMQJ9PGuZkgnpC0gKGmQwjxEEfhSvTTxEqFQvICk6kGdtB48/dS/jsmaUnXeRFdmHtKGjo3cJwsdkAM3LVte+aVccsXHH7x+dM3ALYFldyTmMepj4ilviJ+tf+I0Y+X+4FesrKytAHoaXDGmgP8A4mp7+meOQEfCsrK4C8ncdZw6j+iMPp/VL8qUcKPqV/h/GsrK64dpD5AToOrUwOVULLktBJIytp/eFZWVyYP8iCXAqdIR9bVS1+qf+Jaysr08vcTHgaOjw+rX/t//ANKbrQ+rPlWVlEzN9wEI7Tfwt86hvN7P8R+VZWV5mTuN2bcMQZW0H5ip7YlTPj8hWVlQxFa0oLHSqbOSQSSTPOvayqQBLBoOpumBPY1jXW4AfeK8cav5n5CsrKZXgqMgLrIB7f3VbuCCsaacv4aysolwSinjRoPEf6J+dJ+N/WN+eQrKyunB2gNOBP1a+FvT/DVLFoDlBAIz/wCk1lZUQ7wK3FNE001+41btserQTp1Q05bJWVlaZeBotXD2/wA9wogvsJ+ftVlZXKNnjqCNQDqd/MUD4mgJMgVlZXXh7SQt0cH1Sf3vmaTOID625/G3+Y1lZSx8v9wIKysrK1A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2400" y="-304801"/>
            <a:ext cx="1219200" cy="1947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s://encrypted-tbn2.gstatic.com/images?q=tbn:ANd9GcTELCMk0wzCij-cnr79T2y7BAW54FFI6KZs1qgkFbBOkh4QzFW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495800"/>
            <a:ext cx="2857500" cy="1600200"/>
          </a:xfrm>
          <a:prstGeom prst="rect">
            <a:avLst/>
          </a:prstGeom>
          <a:noFill/>
        </p:spPr>
      </p:pic>
      <p:pic>
        <p:nvPicPr>
          <p:cNvPr id="2058" name="Picture 10" descr="http://inhabitat.com/wp-content/blogs.dir/1/files/2013/10/offshore_wind_record_2-537x40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2286000"/>
            <a:ext cx="3657600" cy="2738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Future Challenges – Climate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Increased incidents of extreme drought in summer/fall – maintaining shipping channels </a:t>
            </a:r>
          </a:p>
          <a:p>
            <a:pPr lvl="1"/>
            <a:r>
              <a:rPr lang="en-US" dirty="0" smtClean="0"/>
              <a:t>Cost of dredging operations to maintain channel depth  on the Columbia River</a:t>
            </a:r>
          </a:p>
          <a:p>
            <a:r>
              <a:rPr lang="en-US" dirty="0" smtClean="0"/>
              <a:t>Winter storm events may become more severe </a:t>
            </a:r>
          </a:p>
          <a:p>
            <a:pPr lvl="1"/>
            <a:r>
              <a:rPr lang="en-US" dirty="0" smtClean="0"/>
              <a:t>increase the risk of spills from oil transport on rail and vessels.   </a:t>
            </a:r>
          </a:p>
          <a:p>
            <a:pPr lvl="1"/>
            <a:r>
              <a:rPr lang="en-US" dirty="0" smtClean="0"/>
              <a:t>Wildfires increase risk of landslides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Preliminary Statewide </a:t>
            </a:r>
            <a:br>
              <a:rPr lang="en-US" b="1" dirty="0" smtClean="0"/>
            </a:br>
            <a:r>
              <a:rPr lang="en-US" b="1" dirty="0" smtClean="0"/>
              <a:t>Rail Safety Review</a:t>
            </a:r>
            <a:endParaRPr lang="en-US" b="1" dirty="0"/>
          </a:p>
        </p:txBody>
      </p:sp>
      <p:pic>
        <p:nvPicPr>
          <p:cNvPr id="317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39880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38800" y="1600200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Provide Policymakers in Oregon a background on issues related to the transport of crude oil by rail, along with a series of recommendations and findings. 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Preliminary Statewide </a:t>
            </a:r>
            <a:br>
              <a:rPr lang="en-US" b="1" dirty="0" smtClean="0"/>
            </a:br>
            <a:r>
              <a:rPr lang="en-US" b="1" dirty="0" smtClean="0"/>
              <a:t>Rail Safety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800" dirty="0" smtClean="0"/>
              <a:t>Overview of key issues</a:t>
            </a:r>
          </a:p>
          <a:p>
            <a:r>
              <a:rPr lang="en-US" sz="3800" dirty="0" smtClean="0"/>
              <a:t>Roles of federal and state agencies</a:t>
            </a:r>
          </a:p>
          <a:p>
            <a:r>
              <a:rPr lang="en-US" sz="3800" dirty="0" smtClean="0"/>
              <a:t>Findings and recommendations related to the transport of crude oil in Oregon </a:t>
            </a:r>
          </a:p>
          <a:p>
            <a:endParaRPr lang="en-US" dirty="0" smtClean="0"/>
          </a:p>
          <a:p>
            <a:r>
              <a:rPr lang="en-US" dirty="0" smtClean="0"/>
              <a:t>The report can be found at:</a:t>
            </a:r>
          </a:p>
          <a:p>
            <a:pPr>
              <a:buNone/>
            </a:pPr>
            <a:r>
              <a:rPr lang="en-US" sz="2800" dirty="0" smtClean="0"/>
              <a:t>http://www.oregon.gov/gov/docs/transportation/Train_Safety_Report_72514_final.pdf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oregon.gov/deq/docs/ORGnEWnl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8752428" cy="5257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2286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DEQ’s Organizational Structure</a:t>
            </a:r>
          </a:p>
          <a:p>
            <a:pPr algn="ctr"/>
            <a:r>
              <a:rPr lang="en-US" sz="3200" b="1" dirty="0" smtClean="0"/>
              <a:t>For Cleaner Air, Land, and Water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762000"/>
            <a:ext cx="5486400" cy="2971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Thank You 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Dick Pedersen</a:t>
            </a:r>
          </a:p>
          <a:p>
            <a:pPr algn="ctr"/>
            <a:r>
              <a:rPr lang="en-US" sz="3600" dirty="0" smtClean="0"/>
              <a:t>Director, Oregon DEQ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762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Emergency Response Activities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057400"/>
          </a:xfrm>
        </p:spPr>
        <p:txBody>
          <a:bodyPr/>
          <a:lstStyle/>
          <a:p>
            <a:r>
              <a:rPr lang="en-US" dirty="0" smtClean="0"/>
              <a:t>Received 1325 notices of potential spills of oil or hazardous materials (July, 2013-June 2014)</a:t>
            </a:r>
          </a:p>
          <a:p>
            <a:r>
              <a:rPr lang="en-US" dirty="0" smtClean="0"/>
              <a:t>DEQ response actions provided on 844 cases.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ringle Cre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10000"/>
            <a:ext cx="4800600" cy="2699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3886200"/>
            <a:ext cx="32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Left: Pringle Creek cleanup from an approximate 2,500 gallon diesel release,    September 12, 2014</a:t>
            </a:r>
          </a:p>
          <a:p>
            <a:r>
              <a:rPr lang="en-US" dirty="0" smtClean="0"/>
              <a:t>Photo: Geoff Brown, WR-SOSC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Near Misses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July 14, 2014 - M/V Blue Cat grounding at Clatsop Point </a:t>
            </a:r>
          </a:p>
          <a:p>
            <a:pPr lvl="1"/>
            <a:r>
              <a:rPr lang="en-US" dirty="0" smtClean="0"/>
              <a:t>Carried 75,000 gallons of diesel and 23,000 metric tons of copper concentrate</a:t>
            </a:r>
          </a:p>
          <a:p>
            <a:pPr lvl="1"/>
            <a:r>
              <a:rPr lang="en-US" dirty="0" smtClean="0"/>
              <a:t>Refloated successfully</a:t>
            </a:r>
          </a:p>
          <a:p>
            <a:r>
              <a:rPr lang="en-US" dirty="0" smtClean="0"/>
              <a:t>August 1, 2014 – derailment upstream of </a:t>
            </a:r>
            <a:r>
              <a:rPr lang="en-US" dirty="0" err="1" smtClean="0"/>
              <a:t>McNary</a:t>
            </a:r>
            <a:r>
              <a:rPr lang="en-US" dirty="0" smtClean="0"/>
              <a:t> Dam on the Columbia River</a:t>
            </a:r>
          </a:p>
          <a:p>
            <a:pPr lvl="1"/>
            <a:r>
              <a:rPr lang="en-US" dirty="0" smtClean="0"/>
              <a:t>13 rail cars; 5 cars ended up in the river. </a:t>
            </a:r>
          </a:p>
          <a:p>
            <a:pPr lvl="1"/>
            <a:r>
              <a:rPr lang="en-US" dirty="0" smtClean="0"/>
              <a:t>Fortunately they were empty auto racks.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620000" cy="1524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Emerging Risks</a:t>
            </a:r>
            <a:br>
              <a:rPr lang="en-US" b="1" dirty="0" smtClean="0"/>
            </a:br>
            <a:r>
              <a:rPr lang="en-US" b="1" dirty="0" smtClean="0"/>
              <a:t> Transport of Energy Commodities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Shift from pipelines to rail for crude oil </a:t>
            </a:r>
          </a:p>
          <a:p>
            <a:pPr lvl="1"/>
            <a:r>
              <a:rPr lang="en-US" dirty="0" smtClean="0"/>
              <a:t>Export facilities – multimodal transport routes </a:t>
            </a:r>
          </a:p>
          <a:p>
            <a:r>
              <a:rPr lang="en-US" dirty="0" smtClean="0"/>
              <a:t>Tank vessels could be used to transport crude oil in the future </a:t>
            </a:r>
          </a:p>
          <a:p>
            <a:r>
              <a:rPr lang="en-US" dirty="0" smtClean="0"/>
              <a:t>Potential coal shipping via rail, barge and vessels</a:t>
            </a:r>
          </a:p>
          <a:p>
            <a:r>
              <a:rPr lang="en-US" dirty="0" smtClean="0"/>
              <a:t>Proposed LNG facilities would rely in vessels for shipping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267200"/>
            <a:ext cx="7467600" cy="1100138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Oregon currently has two crude oil trans-loading/storage facilities: </a:t>
            </a:r>
            <a:br>
              <a:rPr lang="en-US" sz="2700" dirty="0" smtClean="0"/>
            </a:br>
            <a:r>
              <a:rPr lang="en-US" sz="2700" dirty="0" smtClean="0"/>
              <a:t>Clatskanie-Columbia River and Portland-Willamette River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181600"/>
            <a:ext cx="7315200" cy="804862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The facilities and vessels are required to have approved Oil Spill Contingency Plans </a:t>
            </a:r>
          </a:p>
          <a:p>
            <a:endParaRPr lang="en-US" dirty="0"/>
          </a:p>
        </p:txBody>
      </p:sp>
      <p:pic>
        <p:nvPicPr>
          <p:cNvPr id="5" name="Picture Placeholder 4" descr="Cascade Pacific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159" r="5159"/>
          <a:stretch>
            <a:fillRect/>
          </a:stretch>
        </p:blipFill>
        <p:spPr>
          <a:xfrm>
            <a:off x="990601" y="457201"/>
            <a:ext cx="4572000" cy="3429000"/>
          </a:xfrm>
        </p:spPr>
      </p:pic>
      <p:sp>
        <p:nvSpPr>
          <p:cNvPr id="6" name="TextBox 5"/>
          <p:cNvSpPr txBox="1"/>
          <p:nvPr/>
        </p:nvSpPr>
        <p:spPr>
          <a:xfrm>
            <a:off x="5715000" y="762000"/>
            <a:ext cx="31167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/>
              <a:t>Bakken and Other Crude Oil Shipping</a:t>
            </a:r>
          </a:p>
          <a:p>
            <a:pPr algn="ctr"/>
            <a:r>
              <a:rPr lang="en-US" sz="3200" b="1" dirty="0" smtClean="0"/>
              <a:t>Mostly by Rail and Barge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http://www.oregon.gov/deq/Pages/ColumbiaPac/ColumbiaPac.aspx</a:t>
            </a:r>
            <a:endParaRPr lang="en-US" dirty="0"/>
          </a:p>
        </p:txBody>
      </p:sp>
      <p:pic>
        <p:nvPicPr>
          <p:cNvPr id="1026" name="Picture 2" descr="http://www.oregon.gov/deq/PublishingImages/CPB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00400"/>
            <a:ext cx="8029575" cy="30337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0" y="3048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Columbia Pacific Bio-Refinery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371600"/>
            <a:ext cx="7086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   Public Notice and Comment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    </a:t>
            </a:r>
            <a:r>
              <a:rPr lang="en-US" sz="2000" dirty="0" smtClean="0"/>
              <a:t>Received over 1400 comments on the Air Quality Permit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    Received  100 comments on the Oil Spill Contingency Plan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    Several months to complete process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86200"/>
            <a:ext cx="7620000" cy="1066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 </a:t>
            </a:r>
            <a:r>
              <a:rPr lang="en-US" sz="3200" dirty="0" smtClean="0"/>
              <a:t>Jordan Cove in Coos Bay (concept drawing above)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4953000"/>
            <a:ext cx="6096000" cy="8048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 </a:t>
            </a:r>
            <a:r>
              <a:rPr lang="en-US" sz="3200" b="1" dirty="0" smtClean="0"/>
              <a:t>Oregon LNG in Warrenton</a:t>
            </a:r>
            <a:endParaRPr lang="en-US" sz="32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4268" b="4268"/>
          <a:stretch>
            <a:fillRect/>
          </a:stretch>
        </p:blipFill>
        <p:spPr bwMode="auto">
          <a:xfrm>
            <a:off x="1066800" y="3048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9906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Currently there are two LNG Proposals in Oregon both Requiring Pipeline Connections </a:t>
            </a:r>
            <a:endParaRPr lang="en-US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ardmanTerm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81000"/>
            <a:ext cx="4537892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2944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Proposal for Coal Exports </a:t>
            </a:r>
          </a:p>
          <a:p>
            <a:pPr algn="ctr"/>
            <a:r>
              <a:rPr lang="en-US" sz="3200" b="1" dirty="0" smtClean="0"/>
              <a:t>on the Columbia River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667000"/>
            <a:ext cx="81369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 Coal would be transported from Wyoming to Coyote Island Terminal at the Port of Morrow near Boardman, Oregon 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Coal transferred from trains to barges to take the coal down the Columbia River to Port Westward in Clatskanie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Coal transferred from barges to ocean going ships for export </a:t>
            </a:r>
          </a:p>
          <a:p>
            <a:endParaRPr lang="en-US" sz="2400" dirty="0" smtClean="0"/>
          </a:p>
          <a:p>
            <a:r>
              <a:rPr lang="en-US" sz="2400" dirty="0" smtClean="0"/>
              <a:t>Current Status: Permit review has been placed on hold due to the recent denial and subsequent appeal of the Department of State Lands Permit.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848600" cy="7921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Oregon Wave Energy Trust</a:t>
            </a:r>
            <a:br>
              <a:rPr lang="en-US" sz="4000" b="1" dirty="0" smtClean="0"/>
            </a:br>
            <a:endParaRPr lang="en-US" sz="4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40005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981200"/>
            <a:ext cx="296019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42672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Submerged Wave Energy Experiment</a:t>
            </a:r>
          </a:p>
          <a:p>
            <a:r>
              <a:rPr lang="en-US" sz="2400" dirty="0" smtClean="0"/>
              <a:t>Camp </a:t>
            </a:r>
            <a:r>
              <a:rPr lang="en-US" sz="2400" dirty="0" err="1" smtClean="0"/>
              <a:t>Rilea</a:t>
            </a:r>
            <a:r>
              <a:rPr lang="en-US" sz="2400" dirty="0" smtClean="0"/>
              <a:t> Marine Zone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854</Words>
  <Application>Microsoft Macintosh PowerPoint</Application>
  <PresentationFormat>On-screen Show (4:3)</PresentationFormat>
  <Paragraphs>108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Emergency Response Activities </vt:lpstr>
      <vt:lpstr>Near Misses</vt:lpstr>
      <vt:lpstr>Emerging Risks  Transport of Energy Commodities  </vt:lpstr>
      <vt:lpstr>Oregon currently has two crude oil trans-loading/storage facilities:  Clatskanie-Columbia River and Portland-Willamette River </vt:lpstr>
      <vt:lpstr>PowerPoint Presentation</vt:lpstr>
      <vt:lpstr>   Jordan Cove in Coos Bay (concept drawing above)</vt:lpstr>
      <vt:lpstr>PowerPoint Presentation</vt:lpstr>
      <vt:lpstr>Oregon Wave Energy Trust </vt:lpstr>
      <vt:lpstr>Offshore Wind Projects</vt:lpstr>
      <vt:lpstr>Future Challenges – Climate </vt:lpstr>
      <vt:lpstr>Preliminary Statewide  Rail Safety Review</vt:lpstr>
      <vt:lpstr>Preliminary Statewide  Rail Safety Review</vt:lpstr>
      <vt:lpstr>PowerPoint Presentation</vt:lpstr>
      <vt:lpstr>PowerPoint Presentation</vt:lpstr>
    </vt:vector>
  </TitlesOfParts>
  <Company>State of Oregon Department of Environmental Quality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Zollitsch</dc:creator>
  <cp:lastModifiedBy>Sarah Brace</cp:lastModifiedBy>
  <cp:revision>81</cp:revision>
  <dcterms:created xsi:type="dcterms:W3CDTF">2013-09-09T21:58:23Z</dcterms:created>
  <dcterms:modified xsi:type="dcterms:W3CDTF">2014-09-22T21:57:57Z</dcterms:modified>
</cp:coreProperties>
</file>