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16"/>
  </p:notesMasterIdLst>
  <p:handoutMasterIdLst>
    <p:handoutMasterId r:id="rId17"/>
  </p:handoutMasterIdLst>
  <p:sldIdLst>
    <p:sldId id="258" r:id="rId2"/>
    <p:sldId id="298" r:id="rId3"/>
    <p:sldId id="281" r:id="rId4"/>
    <p:sldId id="282" r:id="rId5"/>
    <p:sldId id="283" r:id="rId6"/>
    <p:sldId id="275" r:id="rId7"/>
    <p:sldId id="262" r:id="rId8"/>
    <p:sldId id="284" r:id="rId9"/>
    <p:sldId id="285" r:id="rId10"/>
    <p:sldId id="278" r:id="rId11"/>
    <p:sldId id="297" r:id="rId12"/>
    <p:sldId id="273" r:id="rId13"/>
    <p:sldId id="293"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CC9933"/>
    <a:srgbClr val="56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79447" autoAdjust="0"/>
  </p:normalViewPr>
  <p:slideViewPr>
    <p:cSldViewPr>
      <p:cViewPr>
        <p:scale>
          <a:sx n="75" d="100"/>
          <a:sy n="75" d="100"/>
        </p:scale>
        <p:origin x="-2680" y="-8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480"/>
    </p:cViewPr>
  </p:sorterViewPr>
  <p:notesViewPr>
    <p:cSldViewPr snapToGrid="0" snapToObjects="1">
      <p:cViewPr>
        <p:scale>
          <a:sx n="100" d="100"/>
          <a:sy n="100" d="100"/>
        </p:scale>
        <p:origin x="-2344"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arah:Dropbox:Veda%20(all):Projects:Current:ECY%20Oil%20Spill%20Task%20Force:PREPAREDNESS%20AND%20RESPONSE:Current:911%20Oil%20Spills:Monthly%20+Annual%20totals%20spreadsheet:GRAND%20TOTALS-OILS%20911%201999-2013rev.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en-US" sz="1600" dirty="0"/>
              <a:t>OILS-911 Calls 1999-</a:t>
            </a:r>
            <a:r>
              <a:rPr lang="en-US" sz="1600" dirty="0" smtClean="0"/>
              <a:t>2014</a:t>
            </a:r>
            <a:endParaRPr lang="en-US" sz="1600" dirty="0"/>
          </a:p>
        </c:rich>
      </c:tx>
      <c:layout>
        <c:manualLayout>
          <c:xMode val="edge"/>
          <c:yMode val="edge"/>
          <c:x val="0.311060775929499"/>
          <c:y val="0.0648787713417011"/>
        </c:manualLayout>
      </c:layout>
      <c:overlay val="0"/>
    </c:title>
    <c:autoTitleDeleted val="0"/>
    <c:plotArea>
      <c:layout>
        <c:manualLayout>
          <c:layoutTarget val="inner"/>
          <c:xMode val="edge"/>
          <c:yMode val="edge"/>
          <c:x val="0.0682656826568266"/>
          <c:y val="0.0377358490566038"/>
          <c:w val="0.774907749077491"/>
          <c:h val="0.849056603773585"/>
        </c:manualLayout>
      </c:layout>
      <c:lineChart>
        <c:grouping val="standard"/>
        <c:varyColors val="0"/>
        <c:ser>
          <c:idx val="0"/>
          <c:order val="0"/>
          <c:tx>
            <c:strRef>
              <c:f>'GRAND TOTALS'!$M$39</c:f>
              <c:strCache>
                <c:ptCount val="1"/>
                <c:pt idx="0">
                  <c:v>Oregon</c:v>
                </c:pt>
              </c:strCache>
            </c:strRef>
          </c:tx>
          <c:spPr>
            <a:ln w="25400">
              <a:solidFill>
                <a:srgbClr val="666699"/>
              </a:solidFill>
              <a:prstDash val="solid"/>
            </a:ln>
          </c:spPr>
          <c:marker>
            <c:symbol val="none"/>
          </c:marker>
          <c:cat>
            <c:numRef>
              <c:f>'GRAND TOTALS'!$L$40:$L$54</c:f>
              <c:numCache>
                <c:formatCode>General</c:formatCode>
                <c:ptCount val="15"/>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numCache>
            </c:numRef>
          </c:cat>
          <c:val>
            <c:numRef>
              <c:f>'GRAND TOTALS'!$M$40:$M$54</c:f>
              <c:numCache>
                <c:formatCode>General</c:formatCode>
                <c:ptCount val="15"/>
                <c:pt idx="0">
                  <c:v>9.0</c:v>
                </c:pt>
                <c:pt idx="1">
                  <c:v>7.0</c:v>
                </c:pt>
                <c:pt idx="2">
                  <c:v>11.0</c:v>
                </c:pt>
                <c:pt idx="3">
                  <c:v>4.0</c:v>
                </c:pt>
                <c:pt idx="4">
                  <c:v>5.0</c:v>
                </c:pt>
                <c:pt idx="5">
                  <c:v>9.0</c:v>
                </c:pt>
                <c:pt idx="6">
                  <c:v>12.0</c:v>
                </c:pt>
                <c:pt idx="7">
                  <c:v>7.0</c:v>
                </c:pt>
                <c:pt idx="8">
                  <c:v>15.0</c:v>
                </c:pt>
                <c:pt idx="9">
                  <c:v>10.0</c:v>
                </c:pt>
                <c:pt idx="10">
                  <c:v>12.0</c:v>
                </c:pt>
                <c:pt idx="11">
                  <c:v>11.0</c:v>
                </c:pt>
                <c:pt idx="12">
                  <c:v>15.0</c:v>
                </c:pt>
                <c:pt idx="13">
                  <c:v>17.0</c:v>
                </c:pt>
                <c:pt idx="14">
                  <c:v>23.0</c:v>
                </c:pt>
              </c:numCache>
            </c:numRef>
          </c:val>
          <c:smooth val="0"/>
        </c:ser>
        <c:ser>
          <c:idx val="1"/>
          <c:order val="1"/>
          <c:tx>
            <c:strRef>
              <c:f>'GRAND TOTALS'!$N$39</c:f>
              <c:strCache>
                <c:ptCount val="1"/>
                <c:pt idx="0">
                  <c:v>BC</c:v>
                </c:pt>
              </c:strCache>
            </c:strRef>
          </c:tx>
          <c:spPr>
            <a:ln w="25400">
              <a:solidFill>
                <a:srgbClr val="993366"/>
              </a:solidFill>
              <a:prstDash val="solid"/>
            </a:ln>
          </c:spPr>
          <c:marker>
            <c:symbol val="none"/>
          </c:marker>
          <c:cat>
            <c:numRef>
              <c:f>'GRAND TOTALS'!$L$40:$L$54</c:f>
              <c:numCache>
                <c:formatCode>General</c:formatCode>
                <c:ptCount val="15"/>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numCache>
            </c:numRef>
          </c:cat>
          <c:val>
            <c:numRef>
              <c:f>'GRAND TOTALS'!$N$40:$N$54</c:f>
              <c:numCache>
                <c:formatCode>General</c:formatCode>
                <c:ptCount val="15"/>
                <c:pt idx="0">
                  <c:v>17.0</c:v>
                </c:pt>
                <c:pt idx="1">
                  <c:v>21.0</c:v>
                </c:pt>
                <c:pt idx="2">
                  <c:v>19.0</c:v>
                </c:pt>
                <c:pt idx="3">
                  <c:v>10.0</c:v>
                </c:pt>
                <c:pt idx="4">
                  <c:v>8.0</c:v>
                </c:pt>
                <c:pt idx="5">
                  <c:v>19.0</c:v>
                </c:pt>
                <c:pt idx="6">
                  <c:v>16.0</c:v>
                </c:pt>
                <c:pt idx="7">
                  <c:v>21.0</c:v>
                </c:pt>
                <c:pt idx="8">
                  <c:v>13.0</c:v>
                </c:pt>
                <c:pt idx="9">
                  <c:v>17.0</c:v>
                </c:pt>
                <c:pt idx="10">
                  <c:v>22.0</c:v>
                </c:pt>
                <c:pt idx="11">
                  <c:v>11.0</c:v>
                </c:pt>
                <c:pt idx="12">
                  <c:v>69.0</c:v>
                </c:pt>
                <c:pt idx="13">
                  <c:v>28.0</c:v>
                </c:pt>
                <c:pt idx="14">
                  <c:v>13.0</c:v>
                </c:pt>
              </c:numCache>
            </c:numRef>
          </c:val>
          <c:smooth val="0"/>
        </c:ser>
        <c:ser>
          <c:idx val="2"/>
          <c:order val="2"/>
          <c:tx>
            <c:strRef>
              <c:f>'GRAND TOTALS'!$O$39</c:f>
              <c:strCache>
                <c:ptCount val="1"/>
                <c:pt idx="0">
                  <c:v>WA</c:v>
                </c:pt>
              </c:strCache>
            </c:strRef>
          </c:tx>
          <c:spPr>
            <a:ln w="25400">
              <a:solidFill>
                <a:srgbClr val="99CC00"/>
              </a:solidFill>
              <a:prstDash val="solid"/>
            </a:ln>
          </c:spPr>
          <c:marker>
            <c:symbol val="none"/>
          </c:marker>
          <c:cat>
            <c:numRef>
              <c:f>'GRAND TOTALS'!$L$40:$L$54</c:f>
              <c:numCache>
                <c:formatCode>General</c:formatCode>
                <c:ptCount val="15"/>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numCache>
            </c:numRef>
          </c:cat>
          <c:val>
            <c:numRef>
              <c:f>'GRAND TOTALS'!$O$40:$O$54</c:f>
              <c:numCache>
                <c:formatCode>General</c:formatCode>
                <c:ptCount val="15"/>
                <c:pt idx="0">
                  <c:v>28.0</c:v>
                </c:pt>
                <c:pt idx="1">
                  <c:v>19.0</c:v>
                </c:pt>
                <c:pt idx="2">
                  <c:v>29.0</c:v>
                </c:pt>
                <c:pt idx="3">
                  <c:v>19.0</c:v>
                </c:pt>
                <c:pt idx="4">
                  <c:v>42.0</c:v>
                </c:pt>
                <c:pt idx="5">
                  <c:v>141.0</c:v>
                </c:pt>
                <c:pt idx="6">
                  <c:v>84.0</c:v>
                </c:pt>
                <c:pt idx="7">
                  <c:v>120.0</c:v>
                </c:pt>
                <c:pt idx="8">
                  <c:v>138.0</c:v>
                </c:pt>
                <c:pt idx="9">
                  <c:v>151.0</c:v>
                </c:pt>
                <c:pt idx="10">
                  <c:v>131.0</c:v>
                </c:pt>
                <c:pt idx="11">
                  <c:v>151.0</c:v>
                </c:pt>
                <c:pt idx="12">
                  <c:v>122.0</c:v>
                </c:pt>
                <c:pt idx="13">
                  <c:v>171.0</c:v>
                </c:pt>
                <c:pt idx="14">
                  <c:v>112.0</c:v>
                </c:pt>
              </c:numCache>
            </c:numRef>
          </c:val>
          <c:smooth val="0"/>
        </c:ser>
        <c:ser>
          <c:idx val="3"/>
          <c:order val="3"/>
          <c:tx>
            <c:strRef>
              <c:f>'GRAND TOTALS'!$P$39</c:f>
              <c:strCache>
                <c:ptCount val="1"/>
                <c:pt idx="0">
                  <c:v>Calif.</c:v>
                </c:pt>
              </c:strCache>
            </c:strRef>
          </c:tx>
          <c:spPr>
            <a:ln w="25400">
              <a:solidFill>
                <a:schemeClr val="bg2">
                  <a:lumMod val="25000"/>
                </a:schemeClr>
              </a:solidFill>
              <a:prstDash val="solid"/>
            </a:ln>
          </c:spPr>
          <c:marker>
            <c:symbol val="none"/>
          </c:marker>
          <c:cat>
            <c:numRef>
              <c:f>'GRAND TOTALS'!$L$40:$L$54</c:f>
              <c:numCache>
                <c:formatCode>General</c:formatCode>
                <c:ptCount val="15"/>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numCache>
            </c:numRef>
          </c:cat>
          <c:val>
            <c:numRef>
              <c:f>'GRAND TOTALS'!$P$40:$P$54</c:f>
              <c:numCache>
                <c:formatCode>General</c:formatCode>
                <c:ptCount val="15"/>
                <c:pt idx="0">
                  <c:v>187.0</c:v>
                </c:pt>
                <c:pt idx="1">
                  <c:v>159.0</c:v>
                </c:pt>
                <c:pt idx="2">
                  <c:v>97.0</c:v>
                </c:pt>
                <c:pt idx="3">
                  <c:v>113.0</c:v>
                </c:pt>
                <c:pt idx="4">
                  <c:v>107.0</c:v>
                </c:pt>
                <c:pt idx="5">
                  <c:v>238.0</c:v>
                </c:pt>
                <c:pt idx="6">
                  <c:v>214.0</c:v>
                </c:pt>
                <c:pt idx="7">
                  <c:v>210.0</c:v>
                </c:pt>
                <c:pt idx="8">
                  <c:v>298.0</c:v>
                </c:pt>
                <c:pt idx="9">
                  <c:v>258.0</c:v>
                </c:pt>
                <c:pt idx="10">
                  <c:v>206.0</c:v>
                </c:pt>
                <c:pt idx="11">
                  <c:v>202.0</c:v>
                </c:pt>
                <c:pt idx="12">
                  <c:v>227.0</c:v>
                </c:pt>
                <c:pt idx="13">
                  <c:v>140.0</c:v>
                </c:pt>
                <c:pt idx="14">
                  <c:v>262.0</c:v>
                </c:pt>
              </c:numCache>
            </c:numRef>
          </c:val>
          <c:smooth val="0"/>
        </c:ser>
        <c:dLbls>
          <c:showLegendKey val="0"/>
          <c:showVal val="0"/>
          <c:showCatName val="0"/>
          <c:showSerName val="0"/>
          <c:showPercent val="0"/>
          <c:showBubbleSize val="0"/>
        </c:dLbls>
        <c:marker val="1"/>
        <c:smooth val="0"/>
        <c:axId val="-2130307480"/>
        <c:axId val="-2130301704"/>
      </c:lineChart>
      <c:catAx>
        <c:axId val="-2130307480"/>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n-US"/>
                  <a:t>Year</a:t>
                </a:r>
              </a:p>
            </c:rich>
          </c:tx>
          <c:layout/>
          <c:overlay val="0"/>
        </c:title>
        <c:numFmt formatCode="General"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2130301704"/>
        <c:crosses val="autoZero"/>
        <c:auto val="1"/>
        <c:lblAlgn val="ctr"/>
        <c:lblOffset val="100"/>
        <c:noMultiLvlLbl val="0"/>
      </c:catAx>
      <c:valAx>
        <c:axId val="-2130301704"/>
        <c:scaling>
          <c:orientation val="minMax"/>
        </c:scaling>
        <c:delete val="0"/>
        <c:axPos val="l"/>
        <c:majorGridlines>
          <c:spPr>
            <a:ln w="3175">
              <a:solidFill>
                <a:srgbClr val="80808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n-US"/>
                  <a:t>Number of calls</a:t>
                </a:r>
              </a:p>
            </c:rich>
          </c:tx>
          <c:layout>
            <c:manualLayout>
              <c:xMode val="edge"/>
              <c:yMode val="edge"/>
              <c:x val="0.0"/>
              <c:y val="0.376711039214158"/>
            </c:manualLayout>
          </c:layout>
          <c:overlay val="0"/>
        </c:title>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2130307480"/>
        <c:crosses val="autoZero"/>
        <c:crossBetween val="between"/>
      </c:valAx>
      <c:spPr>
        <a:solidFill>
          <a:srgbClr val="FFFFFF"/>
        </a:solidFill>
        <a:ln w="25400">
          <a:noFill/>
        </a:ln>
      </c:spPr>
    </c:plotArea>
    <c:legend>
      <c:legendPos val="r"/>
      <c:layout>
        <c:manualLayout>
          <c:xMode val="edge"/>
          <c:yMode val="edge"/>
          <c:x val="0.870848151431402"/>
          <c:y val="0.383647579324862"/>
          <c:w val="0.110700969911874"/>
          <c:h val="0.226414984018087"/>
        </c:manualLayout>
      </c:layout>
      <c:overlay val="0"/>
      <c:spPr>
        <a:noFill/>
        <a:ln w="25400">
          <a:noFill/>
        </a:ln>
      </c:spPr>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CB2A38-55B9-9749-B9A3-6FEB1F9CFDC6}" type="datetimeFigureOut">
              <a:rPr lang="en-US" smtClean="0"/>
              <a:t>2/15/17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4A450A-135F-9A4F-BB23-43158DEB1DF6}" type="slidenum">
              <a:rPr lang="en-US" smtClean="0"/>
              <a:t>‹#›</a:t>
            </a:fld>
            <a:endParaRPr lang="en-US"/>
          </a:p>
        </p:txBody>
      </p:sp>
    </p:spTree>
    <p:extLst>
      <p:ext uri="{BB962C8B-B14F-4D97-AF65-F5344CB8AC3E}">
        <p14:creationId xmlns:p14="http://schemas.microsoft.com/office/powerpoint/2010/main" val="595600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C8C93-F976-4255-A365-6B836B6EE005}" type="datetimeFigureOut">
              <a:rPr lang="en-US" smtClean="0"/>
              <a:t>2/15/17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47162-BDEF-4707-B53B-1A075CC68C77}" type="slidenum">
              <a:rPr lang="en-US" smtClean="0"/>
              <a:t>‹#›</a:t>
            </a:fld>
            <a:endParaRPr lang="en-US"/>
          </a:p>
        </p:txBody>
      </p:sp>
    </p:spTree>
    <p:extLst>
      <p:ext uri="{BB962C8B-B14F-4D97-AF65-F5344CB8AC3E}">
        <p14:creationId xmlns:p14="http://schemas.microsoft.com/office/powerpoint/2010/main" val="305315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provide an overview of what</a:t>
            </a:r>
            <a:r>
              <a:rPr lang="en-US" baseline="0" dirty="0" smtClean="0"/>
              <a:t> the Pacific States/BC Task Force is, specifically the role of one of the group’s programs - POSPET – the Pacific Oil Spill Prevention Education Team</a:t>
            </a:r>
          </a:p>
          <a:p>
            <a:endParaRPr lang="en-US" baseline="0" dirty="0" smtClean="0"/>
          </a:p>
          <a:p>
            <a:r>
              <a:rPr lang="en-US" baseline="0" dirty="0" smtClean="0"/>
              <a:t>I’m joined by two of our POSPET members – Michelle and Aaron. Each of them will provide an example of the work their individual organization is doing related to spill prevention, with a focus on how the efforts have been enhanced through participation in POSPET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presentation will provide a short history of POSPET, and will highlight success stories from POSPET members, including but not limited to the Clean Marine BC Eco-Certification program and Washington Sea Grant’s small spills program.</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a:t>
            </a:fld>
            <a:endParaRPr lang="en-US"/>
          </a:p>
        </p:txBody>
      </p:sp>
    </p:spTree>
    <p:extLst>
      <p:ext uri="{BB962C8B-B14F-4D97-AF65-F5344CB8AC3E}">
        <p14:creationId xmlns:p14="http://schemas.microsoft.com/office/powerpoint/2010/main" val="52888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Pacific Oil Spill Prevention and Education Team (POSPET), founded in 1991, is a collaboration of educators and outreach personnel from four Western U.S. states and the province of British Columbia. POSPET evolved from the simple premise that small oil spills can add up to cause significant environmental and economic harm, and that regional collaboration and coordination is the most efficient approach for addressing the problem.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POSPET members include representatives from state and federal agencies, industry associations and nonprofit groups from Washington, Oregon, California, Alaska and British Columbia. For more than a decade, POSPET members have focused on educating boaters and marina managers on best management practices to reduce spills resulting from maintenance operations, sewage discharge, and fuel transfer operations. Two of the most visible programs undertaken by POSPET members include tracking and certifying “Clean Marinas” and “Clean Harbors”, and running the “Spills aren’t Slick” campaign, including publicizing 1-800-OILS-911, a toll-free number for the public to report spills.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E47162-BDEF-4707-B53B-1A075CC68C77}" type="slidenum">
              <a:rPr lang="en-US" smtClean="0"/>
              <a:t>10</a:t>
            </a:fld>
            <a:endParaRPr lang="en-US"/>
          </a:p>
        </p:txBody>
      </p:sp>
    </p:spTree>
    <p:extLst>
      <p:ext uri="{BB962C8B-B14F-4D97-AF65-F5344CB8AC3E}">
        <p14:creationId xmlns:p14="http://schemas.microsoft.com/office/powerpoint/2010/main" val="257296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number to remember</a:t>
            </a:r>
          </a:p>
          <a:p>
            <a:r>
              <a:rPr lang="en-US" dirty="0" smtClean="0"/>
              <a:t>Call Coast Guard</a:t>
            </a:r>
            <a:r>
              <a:rPr lang="en-US" baseline="0" dirty="0" smtClean="0"/>
              <a:t> too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11</a:t>
            </a:fld>
            <a:endParaRPr lang="en-US"/>
          </a:p>
        </p:txBody>
      </p:sp>
    </p:spTree>
    <p:extLst>
      <p:ext uri="{BB962C8B-B14F-4D97-AF65-F5344CB8AC3E}">
        <p14:creationId xmlns:p14="http://schemas.microsoft.com/office/powerpoint/2010/main" val="299280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14 years of call history. </a:t>
            </a:r>
            <a:br>
              <a:rPr lang="en-US" baseline="0" dirty="0" smtClean="0"/>
            </a:br>
            <a:r>
              <a:rPr lang="en-US" baseline="0" dirty="0" smtClean="0"/>
              <a:t>Can’t really make connection between outreach effectiveness and # spills reported.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12</a:t>
            </a:fld>
            <a:endParaRPr lang="en-US"/>
          </a:p>
        </p:txBody>
      </p:sp>
    </p:spTree>
    <p:extLst>
      <p:ext uri="{BB962C8B-B14F-4D97-AF65-F5344CB8AC3E}">
        <p14:creationId xmlns:p14="http://schemas.microsoft.com/office/powerpoint/2010/main" val="219486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POSPET team members also track the number of certified “Clean Marinas” and “Clean Harbors” within their jurisdictions, where these programs exist. </a:t>
            </a:r>
          </a:p>
          <a:p>
            <a:endParaRPr lang="en-US" dirty="0" smtClean="0"/>
          </a:p>
          <a:p>
            <a:r>
              <a:rPr lang="en-US" dirty="0" smtClean="0"/>
              <a:t>Table 1 lists the current number of facilities certified in Alaska, British Columbia, California, Oregon and Washington. These certification programs recognize marinas and harbors that educate boaters on spill and pollution prevention practices. Each certified facility must be re-certified every 1-3 years.</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13</a:t>
            </a:fld>
            <a:endParaRPr lang="en-US"/>
          </a:p>
        </p:txBody>
      </p:sp>
    </p:spTree>
    <p:extLst>
      <p:ext uri="{BB962C8B-B14F-4D97-AF65-F5344CB8AC3E}">
        <p14:creationId xmlns:p14="http://schemas.microsoft.com/office/powerpoint/2010/main" val="373910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E47162-BDEF-4707-B53B-1A075CC68C77}" type="slidenum">
              <a:rPr lang="en-US" smtClean="0"/>
              <a:t>14</a:t>
            </a:fld>
            <a:endParaRPr lang="en-US"/>
          </a:p>
        </p:txBody>
      </p:sp>
    </p:spTree>
    <p:extLst>
      <p:ext uri="{BB962C8B-B14F-4D97-AF65-F5344CB8AC3E}">
        <p14:creationId xmlns:p14="http://schemas.microsoft.com/office/powerpoint/2010/main" val="359634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the Task Force</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2</a:t>
            </a:fld>
            <a:endParaRPr lang="en-US"/>
          </a:p>
        </p:txBody>
      </p:sp>
    </p:spTree>
    <p:extLst>
      <p:ext uri="{BB962C8B-B14F-4D97-AF65-F5344CB8AC3E}">
        <p14:creationId xmlns:p14="http://schemas.microsoft.com/office/powerpoint/2010/main" val="33317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very brief</a:t>
            </a:r>
            <a:r>
              <a:rPr lang="en-US" sz="1200" baseline="0" dirty="0" smtClean="0"/>
              <a:t> history of the Task Force – </a:t>
            </a:r>
          </a:p>
          <a:p>
            <a:endParaRPr lang="en-US" sz="1200" dirty="0" smtClean="0"/>
          </a:p>
          <a:p>
            <a:r>
              <a:rPr lang="en-US" sz="1200" dirty="0" smtClean="0"/>
              <a:t>This is the barge </a:t>
            </a:r>
            <a:r>
              <a:rPr lang="en-US" sz="1200" i="1" dirty="0" err="1" smtClean="0"/>
              <a:t>Nestucca</a:t>
            </a:r>
            <a:r>
              <a:rPr lang="en-US" sz="1200" dirty="0" smtClean="0"/>
              <a:t> </a:t>
            </a:r>
            <a:r>
              <a:rPr lang="en-US" sz="1200" baseline="0" dirty="0" smtClean="0"/>
              <a:t>after it collided with it’s </a:t>
            </a:r>
            <a:r>
              <a:rPr lang="en-US" sz="1200" dirty="0" smtClean="0"/>
              <a:t>tug, the </a:t>
            </a:r>
            <a:r>
              <a:rPr lang="en-US" sz="1200" i="1" dirty="0" smtClean="0"/>
              <a:t>Ocean Service, </a:t>
            </a:r>
            <a:r>
              <a:rPr lang="en-US" sz="1200" i="0" dirty="0" smtClean="0"/>
              <a:t>about</a:t>
            </a:r>
            <a:r>
              <a:rPr lang="en-US" sz="1200" i="0" baseline="0" dirty="0" smtClean="0"/>
              <a:t> 3 km off the coast </a:t>
            </a:r>
            <a:r>
              <a:rPr lang="en-US" sz="1200" dirty="0" smtClean="0"/>
              <a:t>near Grays Harbor, WA. Approximately 175,000 gal</a:t>
            </a:r>
            <a:r>
              <a:rPr lang="en-US" sz="1200" baseline="0" dirty="0" smtClean="0"/>
              <a:t> of fuel oil </a:t>
            </a:r>
            <a:r>
              <a:rPr lang="en-US" sz="1200" dirty="0" smtClean="0"/>
              <a:t>spilled,</a:t>
            </a:r>
            <a:r>
              <a:rPr lang="en-US" sz="1200" baseline="0" dirty="0" smtClean="0"/>
              <a:t> </a:t>
            </a:r>
            <a:r>
              <a:rPr lang="en-US" sz="1200" dirty="0" smtClean="0"/>
              <a:t>and was transported by ocean currents from OR to BC.</a:t>
            </a:r>
            <a:br>
              <a:rPr lang="en-US" sz="1200" dirty="0" smtClean="0"/>
            </a:br>
            <a:r>
              <a:rPr lang="en-US" sz="1200" dirty="0" smtClean="0"/>
              <a:t/>
            </a:r>
            <a:br>
              <a:rPr lang="en-US" sz="1200" dirty="0" smtClean="0"/>
            </a:br>
            <a:r>
              <a:rPr lang="en-US" sz="1200" dirty="0" smtClean="0"/>
              <a:t>Note: wood pegs jammed in gash to slow the leakage, near the deck just to left of word “NESTUCCA.”</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Following the </a:t>
            </a:r>
            <a:r>
              <a:rPr lang="en-US" i="1" baseline="0" dirty="0" err="1" smtClean="0"/>
              <a:t>Nestucca</a:t>
            </a:r>
            <a:r>
              <a:rPr lang="en-US" baseline="0" dirty="0" smtClean="0"/>
              <a:t> spill  </a:t>
            </a:r>
            <a:r>
              <a:rPr lang="en-US" b="1" baseline="0" dirty="0" smtClean="0">
                <a:solidFill>
                  <a:srgbClr val="FF0000"/>
                </a:solidFill>
              </a:rPr>
              <a:t>Premier of B.C. Vander </a:t>
            </a:r>
            <a:r>
              <a:rPr lang="en-US" b="1" baseline="0" dirty="0" err="1" smtClean="0">
                <a:solidFill>
                  <a:srgbClr val="FF0000"/>
                </a:solidFill>
              </a:rPr>
              <a:t>Zalm</a:t>
            </a:r>
            <a:r>
              <a:rPr lang="en-US" baseline="0" dirty="0" smtClean="0"/>
              <a:t>, and </a:t>
            </a:r>
            <a:r>
              <a:rPr lang="en-US" b="1" baseline="0" dirty="0" smtClean="0"/>
              <a:t>WA</a:t>
            </a:r>
            <a:r>
              <a:rPr lang="en-US" baseline="0" dirty="0" smtClean="0"/>
              <a:t> </a:t>
            </a:r>
            <a:r>
              <a:rPr lang="en-US" b="1" baseline="0" dirty="0" smtClean="0"/>
              <a:t>Governor Booth Gardner </a:t>
            </a:r>
            <a:r>
              <a:rPr lang="en-US" baseline="0" dirty="0" smtClean="0"/>
              <a:t>established the </a:t>
            </a:r>
            <a:r>
              <a:rPr lang="en-US" b="1" baseline="0" dirty="0" smtClean="0"/>
              <a:t>Washington/B.C. Task Force on Oil Spills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About 6 months later, </a:t>
            </a:r>
            <a:r>
              <a:rPr lang="en-US" b="1" baseline="0" dirty="0" smtClean="0"/>
              <a:t>the day after the first Task Force meeting</a:t>
            </a:r>
            <a:r>
              <a:rPr lang="en-US" baseline="0" dirty="0" smtClean="0"/>
              <a:t>, the </a:t>
            </a:r>
            <a:r>
              <a:rPr lang="en-US" i="1" baseline="0" dirty="0" smtClean="0"/>
              <a:t>Exxon Valdez </a:t>
            </a:r>
            <a:r>
              <a:rPr lang="en-US" baseline="0" dirty="0" smtClean="0"/>
              <a:t>ran aground in Prince William Sound…..</a:t>
            </a:r>
            <a:endParaRPr lang="en-US" sz="1200" dirty="0" smtClean="0"/>
          </a:p>
        </p:txBody>
      </p:sp>
      <p:sp>
        <p:nvSpPr>
          <p:cNvPr id="4" name="Slide Number Placeholder 3"/>
          <p:cNvSpPr>
            <a:spLocks noGrp="1"/>
          </p:cNvSpPr>
          <p:nvPr>
            <p:ph type="sldNum" sz="quarter" idx="10"/>
          </p:nvPr>
        </p:nvSpPr>
        <p:spPr/>
        <p:txBody>
          <a:bodyPr/>
          <a:lstStyle/>
          <a:p>
            <a:fld id="{49E47162-BDEF-4707-B53B-1A075CC68C77}" type="slidenum">
              <a:rPr lang="en-US" smtClean="0"/>
              <a:t>3</a:t>
            </a:fld>
            <a:endParaRPr lang="en-US"/>
          </a:p>
        </p:txBody>
      </p:sp>
    </p:spTree>
    <p:extLst>
      <p:ext uri="{BB962C8B-B14F-4D97-AF65-F5344CB8AC3E}">
        <p14:creationId xmlns:p14="http://schemas.microsoft.com/office/powerpoint/2010/main" val="31888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Eight of the eleven tanks damaged </a:t>
            </a:r>
            <a:r>
              <a:rPr lang="en-US" sz="1200" dirty="0" smtClean="0"/>
              <a:t>Exxon Valdez spilled more than 11 million gallons of crude oil into Prince William Sound,</a:t>
            </a:r>
            <a:r>
              <a:rPr lang="en-US" sz="1200" baseline="0" dirty="0" smtClean="0"/>
              <a:t> affecting </a:t>
            </a:r>
            <a:r>
              <a:rPr lang="en-US" sz="1200" kern="1200" dirty="0" smtClean="0">
                <a:solidFill>
                  <a:schemeClr val="tx1"/>
                </a:solidFill>
                <a:effectLst/>
                <a:latin typeface="+mn-lt"/>
                <a:ea typeface="+mn-ea"/>
                <a:cs typeface="+mn-cs"/>
              </a:rPr>
              <a:t>1,200 miles of shoreline.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Exxon Valdez </a:t>
            </a:r>
            <a:r>
              <a:rPr lang="en-US" b="1" baseline="0" dirty="0" smtClean="0"/>
              <a:t>spill spurred the Task Force to expand to include AK, Oregon and California</a:t>
            </a:r>
            <a:r>
              <a:rPr lang="en-US" baseline="0" dirty="0" smtClean="0"/>
              <a:t>.</a:t>
            </a:r>
            <a:br>
              <a:rPr lang="en-US" baseline="0" dirty="0" smtClean="0"/>
            </a:b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Purpose</a:t>
            </a:r>
            <a:r>
              <a:rPr lang="en-US" baseline="0" dirty="0" smtClean="0"/>
              <a:t>; to enhance prevention and response, technology sharing and share info on financial recovery after a spill.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Valdez motivated the newly formed Task Fore to </a:t>
            </a:r>
            <a:r>
              <a:rPr lang="en-US" sz="1200" kern="1200" dirty="0" smtClean="0">
                <a:solidFill>
                  <a:schemeClr val="tx1"/>
                </a:solidFill>
                <a:effectLst/>
                <a:latin typeface="+mn-lt"/>
                <a:ea typeface="+mn-ea"/>
                <a:cs typeface="+mn-cs"/>
              </a:rPr>
              <a:t>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together</a:t>
            </a:r>
            <a:r>
              <a:rPr lang="en-US" sz="1200" kern="1200" baseline="0" dirty="0" smtClean="0">
                <a:solidFill>
                  <a:schemeClr val="tx1"/>
                </a:solidFill>
                <a:effectLst/>
                <a:latin typeface="+mn-lt"/>
                <a:ea typeface="+mn-ea"/>
                <a:cs typeface="+mn-cs"/>
              </a:rPr>
              <a:t> in sharpening </a:t>
            </a:r>
            <a:r>
              <a:rPr lang="en-US" sz="1200" kern="1200" dirty="0" smtClean="0">
                <a:solidFill>
                  <a:schemeClr val="tx1"/>
                </a:solidFill>
                <a:effectLst/>
                <a:latin typeface="+mn-lt"/>
                <a:ea typeface="+mn-ea"/>
                <a:cs typeface="+mn-cs"/>
              </a:rPr>
              <a:t>their own state policies and pass</a:t>
            </a:r>
            <a:r>
              <a:rPr lang="en-US" sz="1200" kern="1200" baseline="0" dirty="0" smtClean="0">
                <a:solidFill>
                  <a:schemeClr val="tx1"/>
                </a:solidFill>
                <a:effectLst/>
                <a:latin typeface="+mn-lt"/>
                <a:ea typeface="+mn-ea"/>
                <a:cs typeface="+mn-cs"/>
              </a:rPr>
              <a:t> legislation.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that time some Task Force members also flew to Washington DC and testified before Congress, providing state input into the </a:t>
            </a:r>
            <a:r>
              <a:rPr lang="en-US" sz="1200" i="1" kern="1200" dirty="0" smtClean="0">
                <a:solidFill>
                  <a:schemeClr val="tx1"/>
                </a:solidFill>
                <a:effectLst/>
                <a:latin typeface="+mn-lt"/>
                <a:ea typeface="+mn-ea"/>
                <a:cs typeface="+mn-cs"/>
              </a:rPr>
              <a:t>draft</a:t>
            </a:r>
            <a:r>
              <a:rPr lang="en-US" sz="1200" kern="1200" dirty="0" smtClean="0">
                <a:solidFill>
                  <a:schemeClr val="tx1"/>
                </a:solidFill>
                <a:effectLst/>
                <a:latin typeface="+mn-lt"/>
                <a:ea typeface="+mn-ea"/>
                <a:cs typeface="+mn-cs"/>
              </a:rPr>
              <a:t> federal Oil Pollution Act of 1990 that was being created.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4</a:t>
            </a:fld>
            <a:endParaRPr lang="en-US"/>
          </a:p>
        </p:txBody>
      </p:sp>
    </p:spTree>
    <p:extLst>
      <p:ext uri="{BB962C8B-B14F-4D97-AF65-F5344CB8AC3E}">
        <p14:creationId xmlns:p14="http://schemas.microsoft.com/office/powerpoint/2010/main" val="369982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 a year after the Valdez</a:t>
            </a:r>
            <a:r>
              <a:rPr lang="en-US" sz="1200" kern="1200" baseline="0" dirty="0" smtClean="0">
                <a:solidFill>
                  <a:schemeClr val="tx1"/>
                </a:solidFill>
                <a:effectLst/>
                <a:latin typeface="+mn-lt"/>
                <a:ea typeface="+mn-ea"/>
                <a:cs typeface="+mn-cs"/>
              </a:rPr>
              <a:t> spill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in </a:t>
            </a:r>
            <a:r>
              <a:rPr lang="en-US" sz="1200" kern="1200" dirty="0" smtClean="0">
                <a:solidFill>
                  <a:schemeClr val="tx1"/>
                </a:solidFill>
                <a:effectLst/>
                <a:latin typeface="+mn-lt"/>
                <a:ea typeface="+mn-ea"/>
                <a:cs typeface="+mn-cs"/>
              </a:rPr>
              <a:t>July 1990, Task Force members and staff flew to Alaska to see</a:t>
            </a:r>
            <a:r>
              <a:rPr lang="en-US" sz="1200" kern="1200" baseline="0" dirty="0" smtClean="0">
                <a:solidFill>
                  <a:schemeClr val="tx1"/>
                </a:solidFill>
                <a:effectLst/>
                <a:latin typeface="+mn-lt"/>
                <a:ea typeface="+mn-ea"/>
                <a:cs typeface="+mn-cs"/>
              </a:rPr>
              <a:t> first-hand the clean up operations and progress in Prince William Sound</a:t>
            </a:r>
            <a:r>
              <a:rPr lang="en-US" sz="1200" kern="1200" dirty="0" smtClean="0">
                <a:solidFill>
                  <a:schemeClr val="tx1"/>
                </a:solidFill>
                <a:effectLst/>
                <a:latin typeface="+mn-lt"/>
                <a:ea typeface="+mn-ea"/>
                <a:cs typeface="+mn-cs"/>
              </a:rPr>
              <a:t>. Much of the Sound still had a black ring around its shoreline.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Calibri"/>
                <a:cs typeface="Times New Roman"/>
              </a:rPr>
              <a:t>Cleanup support vessels in background. </a:t>
            </a:r>
            <a:endParaRPr lang="en-US" sz="1200" kern="1200" dirty="0" smtClean="0">
              <a:solidFill>
                <a:schemeClr val="tx1"/>
              </a:solidFill>
              <a:effectLst/>
              <a:latin typeface="+mn-lt"/>
              <a:ea typeface="+mn-ea"/>
              <a:cs typeface="+mn-cs"/>
            </a:endParaRPr>
          </a:p>
          <a:p>
            <a:endParaRPr lang="en-US" sz="1200" dirty="0" smtClean="0">
              <a:ea typeface="Calibri"/>
              <a:cs typeface="Times New Roman"/>
            </a:endParaRPr>
          </a:p>
          <a:p>
            <a:r>
              <a:rPr lang="en-US" sz="1200" dirty="0" smtClean="0">
                <a:ea typeface="Calibri"/>
                <a:cs typeface="Times New Roman"/>
              </a:rPr>
              <a:t>From left to right members are: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BC - </a:t>
            </a:r>
            <a:r>
              <a:rPr lang="en-US" sz="1200" b="1" kern="1200" dirty="0" smtClean="0">
                <a:solidFill>
                  <a:schemeClr val="tx1"/>
                </a:solidFill>
                <a:latin typeface="+mn-lt"/>
                <a:ea typeface="+mn-ea"/>
                <a:cs typeface="+mn-cs"/>
              </a:rPr>
              <a:t>Richard </a:t>
            </a:r>
            <a:r>
              <a:rPr lang="en-US" sz="1200" b="1" kern="1200" dirty="0" err="1" smtClean="0">
                <a:solidFill>
                  <a:schemeClr val="tx1"/>
                </a:solidFill>
                <a:latin typeface="+mn-lt"/>
                <a:ea typeface="+mn-ea"/>
                <a:cs typeface="+mn-cs"/>
              </a:rPr>
              <a:t>Dalon</a:t>
            </a:r>
            <a:r>
              <a:rPr lang="en-US" sz="1200" kern="1200" dirty="0" smtClean="0">
                <a:solidFill>
                  <a:schemeClr val="tx1"/>
                </a:solidFill>
                <a:latin typeface="+mn-lt"/>
                <a:ea typeface="+mn-ea"/>
                <a:cs typeface="+mn-cs"/>
              </a:rPr>
              <a:t>, Deputy Minister, Ministry of the Environment</a:t>
            </a:r>
          </a:p>
          <a:p>
            <a:r>
              <a:rPr lang="en-US" sz="1200" kern="1200" dirty="0" smtClean="0">
                <a:solidFill>
                  <a:schemeClr val="tx1"/>
                </a:solidFill>
                <a:latin typeface="+mn-lt"/>
                <a:ea typeface="+mn-ea"/>
                <a:cs typeface="+mn-cs"/>
              </a:rPr>
              <a:t>WA - </a:t>
            </a:r>
            <a:r>
              <a:rPr lang="en-US" sz="1200" b="1" kern="1200" dirty="0" smtClean="0">
                <a:solidFill>
                  <a:schemeClr val="tx1"/>
                </a:solidFill>
                <a:latin typeface="+mn-lt"/>
                <a:ea typeface="+mn-ea"/>
                <a:cs typeface="+mn-cs"/>
              </a:rPr>
              <a:t>Christine </a:t>
            </a:r>
            <a:r>
              <a:rPr lang="en-US" sz="1200" b="1" kern="1200" dirty="0" err="1" smtClean="0">
                <a:solidFill>
                  <a:schemeClr val="tx1"/>
                </a:solidFill>
                <a:latin typeface="+mn-lt"/>
                <a:ea typeface="+mn-ea"/>
                <a:cs typeface="+mn-cs"/>
              </a:rPr>
              <a:t>Gregoire</a:t>
            </a:r>
            <a:r>
              <a:rPr lang="en-US" sz="1200" kern="1200" dirty="0" smtClean="0">
                <a:solidFill>
                  <a:schemeClr val="tx1"/>
                </a:solidFill>
                <a:latin typeface="+mn-lt"/>
                <a:ea typeface="+mn-ea"/>
                <a:cs typeface="+mn-cs"/>
              </a:rPr>
              <a:t>, Director Department of Ecology</a:t>
            </a:r>
          </a:p>
          <a:p>
            <a:r>
              <a:rPr lang="en-US" sz="1200" dirty="0" smtClean="0">
                <a:ea typeface="Calibri"/>
                <a:cs typeface="Times New Roman"/>
              </a:rPr>
              <a:t>HI not yet</a:t>
            </a:r>
            <a:r>
              <a:rPr lang="en-US" sz="1200" baseline="0" dirty="0" smtClean="0">
                <a:ea typeface="Calibri"/>
                <a:cs typeface="Times New Roman"/>
              </a:rPr>
              <a:t> a member of the Task Force.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5</a:t>
            </a:fld>
            <a:endParaRPr lang="en-US"/>
          </a:p>
        </p:txBody>
      </p:sp>
    </p:spTree>
    <p:extLst>
      <p:ext uri="{BB962C8B-B14F-4D97-AF65-F5344CB8AC3E}">
        <p14:creationId xmlns:p14="http://schemas.microsoft.com/office/powerpoint/2010/main" val="219679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 with US Coast</a:t>
            </a:r>
            <a:r>
              <a:rPr lang="en-US" baseline="0" dirty="0" smtClean="0"/>
              <a:t> Guard: </a:t>
            </a:r>
          </a:p>
          <a:p>
            <a:endParaRPr lang="en-US" baseline="0" dirty="0" smtClean="0"/>
          </a:p>
          <a:p>
            <a:pPr marL="228600" indent="-228600">
              <a:buAutoNum type="arabicPeriod"/>
            </a:pPr>
            <a:r>
              <a:rPr lang="en-US" baseline="0" dirty="0" smtClean="0"/>
              <a:t>Serve as a </a:t>
            </a:r>
            <a:r>
              <a:rPr lang="en-US" b="1" baseline="0" dirty="0" smtClean="0"/>
              <a:t>forum for discussion </a:t>
            </a:r>
            <a:r>
              <a:rPr lang="en-US" baseline="0" dirty="0" smtClean="0"/>
              <a:t>of marine safety and oil spill prevention and response</a:t>
            </a:r>
            <a:br>
              <a:rPr lang="en-US" baseline="0" dirty="0" smtClean="0"/>
            </a:br>
            <a:endParaRPr lang="en-US" baseline="0" dirty="0" smtClean="0"/>
          </a:p>
          <a:p>
            <a:pPr marL="228600" indent="-228600">
              <a:buAutoNum type="arabicPeriod"/>
            </a:pPr>
            <a:r>
              <a:rPr lang="en-US" baseline="0" dirty="0" smtClean="0"/>
              <a:t>Coordinate </a:t>
            </a:r>
            <a:r>
              <a:rPr lang="en-US" b="1" baseline="0" dirty="0" smtClean="0"/>
              <a:t>implementation of measures </a:t>
            </a:r>
            <a:r>
              <a:rPr lang="en-US" baseline="0" dirty="0" smtClean="0"/>
              <a:t>in spill prevention and response</a:t>
            </a:r>
            <a:br>
              <a:rPr lang="en-US" baseline="0" dirty="0" smtClean="0"/>
            </a:br>
            <a:endParaRPr lang="en-US" baseline="0" dirty="0" smtClean="0"/>
          </a:p>
          <a:p>
            <a:pPr marL="228600" indent="-228600">
              <a:buAutoNum type="arabicPeriod"/>
            </a:pPr>
            <a:r>
              <a:rPr lang="en-US" baseline="0" dirty="0" smtClean="0"/>
              <a:t>Continually </a:t>
            </a:r>
            <a:r>
              <a:rPr lang="en-US" b="1" baseline="0" dirty="0" smtClean="0"/>
              <a:t>look for opportunities to improve our collective efforts </a:t>
            </a:r>
            <a:r>
              <a:rPr lang="en-US" baseline="0" dirty="0" smtClean="0"/>
              <a:t>on oil spill prevention, preparedness and response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6</a:t>
            </a:fld>
            <a:endParaRPr lang="en-US"/>
          </a:p>
        </p:txBody>
      </p:sp>
    </p:spTree>
    <p:extLst>
      <p:ext uri="{BB962C8B-B14F-4D97-AF65-F5344CB8AC3E}">
        <p14:creationId xmlns:p14="http://schemas.microsoft.com/office/powerpoint/2010/main" val="306870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These are the agencies represented on the Task Force today. </a:t>
            </a:r>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7</a:t>
            </a:fld>
            <a:endParaRPr lang="en-US"/>
          </a:p>
        </p:txBody>
      </p:sp>
    </p:spTree>
    <p:extLst>
      <p:ext uri="{BB962C8B-B14F-4D97-AF65-F5344CB8AC3E}">
        <p14:creationId xmlns:p14="http://schemas.microsoft.com/office/powerpoint/2010/main" val="54885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1" dirty="0" smtClean="0"/>
              <a:t>Share information </a:t>
            </a:r>
            <a:r>
              <a:rPr lang="en-US" sz="1200" dirty="0" smtClean="0"/>
              <a:t>on regional and national oil spill programs, policies and emerging technologies with member jurisdictions, stakeholders and the public;</a:t>
            </a:r>
            <a:br>
              <a:rPr lang="en-US" sz="1200" dirty="0" smtClean="0"/>
            </a:b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1" dirty="0" smtClean="0"/>
              <a:t>Coordinate and facilitate </a:t>
            </a:r>
            <a:r>
              <a:rPr lang="en-US" sz="1200" dirty="0" smtClean="0"/>
              <a:t>projects, workshops and round-table forums on oil spill prevention and response topics of concern;</a:t>
            </a:r>
            <a:br>
              <a:rPr lang="en-US" sz="1200" dirty="0" smtClean="0"/>
            </a:b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We help </a:t>
            </a:r>
            <a:r>
              <a:rPr lang="en-US" sz="1200" b="1" dirty="0" smtClean="0"/>
              <a:t>create tools </a:t>
            </a:r>
            <a:r>
              <a:rPr lang="en-US" sz="1200" dirty="0" smtClean="0"/>
              <a:t>and resources to foster and encourage best industry practices;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9E47162-BDEF-4707-B53B-1A075CC68C77}" type="slidenum">
              <a:rPr lang="en-US" smtClean="0"/>
              <a:t>8</a:t>
            </a:fld>
            <a:endParaRPr lang="en-US"/>
          </a:p>
        </p:txBody>
      </p:sp>
    </p:spTree>
    <p:extLst>
      <p:ext uri="{BB962C8B-B14F-4D97-AF65-F5344CB8AC3E}">
        <p14:creationId xmlns:p14="http://schemas.microsoft.com/office/powerpoint/2010/main" val="225703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As a collective, we </a:t>
            </a:r>
            <a:r>
              <a:rPr lang="en-US" sz="1200" b="1" dirty="0" smtClean="0"/>
              <a:t>support policy and legislative initiatives </a:t>
            </a:r>
            <a:r>
              <a:rPr lang="en-US" sz="1200" dirty="0" smtClean="0"/>
              <a:t>that help prevent oil spills and protect resources at risk.</a:t>
            </a:r>
            <a:br>
              <a:rPr lang="en-US" sz="1200" dirty="0" smtClean="0"/>
            </a:b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We </a:t>
            </a:r>
            <a:r>
              <a:rPr lang="en-US" sz="1200" b="1" dirty="0" smtClean="0"/>
              <a:t>engage with industry partners </a:t>
            </a:r>
            <a:r>
              <a:rPr lang="en-US" sz="1200" dirty="0" smtClean="0"/>
              <a:t>in spill prevention and response planning;</a:t>
            </a:r>
            <a:br>
              <a:rPr lang="en-US" sz="1200" dirty="0" smtClean="0"/>
            </a:b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Our </a:t>
            </a:r>
            <a:r>
              <a:rPr lang="en-US" sz="1200" b="1" dirty="0" smtClean="0"/>
              <a:t>outreach and communications </a:t>
            </a:r>
            <a:r>
              <a:rPr lang="en-US" sz="1200" dirty="0" smtClean="0"/>
              <a:t>activities focus on sharing our project updates, products and Task Force Member accomplishments while providing opportunities to hear and learn from our stakeholders and the public.</a:t>
            </a:r>
          </a:p>
        </p:txBody>
      </p:sp>
      <p:sp>
        <p:nvSpPr>
          <p:cNvPr id="4" name="Slide Number Placeholder 3"/>
          <p:cNvSpPr>
            <a:spLocks noGrp="1"/>
          </p:cNvSpPr>
          <p:nvPr>
            <p:ph type="sldNum" sz="quarter" idx="10"/>
          </p:nvPr>
        </p:nvSpPr>
        <p:spPr/>
        <p:txBody>
          <a:bodyPr/>
          <a:lstStyle/>
          <a:p>
            <a:fld id="{49E47162-BDEF-4707-B53B-1A075CC68C77}" type="slidenum">
              <a:rPr lang="en-US" smtClean="0"/>
              <a:t>9</a:t>
            </a:fld>
            <a:endParaRPr lang="en-US"/>
          </a:p>
        </p:txBody>
      </p:sp>
    </p:spTree>
    <p:extLst>
      <p:ext uri="{BB962C8B-B14F-4D97-AF65-F5344CB8AC3E}">
        <p14:creationId xmlns:p14="http://schemas.microsoft.com/office/powerpoint/2010/main" val="215887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89C50B-B6F0-4A07-BBFD-197125656CA8}" type="datetimeFigureOut">
              <a:rPr lang="en-US" smtClean="0"/>
              <a:t>2/15/17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E3C8EAB-D975-49A0-B7FF-891380C9FD8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89C50B-B6F0-4A07-BBFD-197125656CA8}"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89C50B-B6F0-4A07-BBFD-197125656CA8}"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89C50B-B6F0-4A07-BBFD-197125656CA8}"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89C50B-B6F0-4A07-BBFD-197125656CA8}"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C8EAB-D975-49A0-B7FF-891380C9FD8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89C50B-B6F0-4A07-BBFD-197125656CA8}"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89C50B-B6F0-4A07-BBFD-197125656CA8}" type="datetimeFigureOut">
              <a:rPr lang="en-US" smtClean="0"/>
              <a:t>2/15/17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89C50B-B6F0-4A07-BBFD-197125656CA8}" type="datetimeFigureOut">
              <a:rPr lang="en-US" smtClean="0"/>
              <a:t>2/15/17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9C50B-B6F0-4A07-BBFD-197125656CA8}" type="datetimeFigureOut">
              <a:rPr lang="en-US" smtClean="0"/>
              <a:t>2/15/17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89C50B-B6F0-4A07-BBFD-197125656CA8}"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C8EAB-D975-49A0-B7FF-891380C9FD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89C50B-B6F0-4A07-BBFD-197125656CA8}"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3C8EAB-D975-49A0-B7FF-891380C9FD8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89C50B-B6F0-4A07-BBFD-197125656CA8}" type="datetimeFigureOut">
              <a:rPr lang="en-US" smtClean="0"/>
              <a:t>2/15/17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3C8EAB-D975-49A0-B7FF-891380C9FD8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cid:image001.png@01CDD7BF.EAA54F00"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447800" y="4953000"/>
            <a:ext cx="6705600" cy="1676400"/>
          </a:xfrm>
        </p:spPr>
        <p:txBody>
          <a:bodyPr>
            <a:normAutofit fontScale="92500" lnSpcReduction="20000"/>
          </a:bodyPr>
          <a:lstStyle/>
          <a:p>
            <a:pPr algn="ctr"/>
            <a:r>
              <a:rPr lang="en-US" sz="3200" dirty="0" smtClean="0"/>
              <a:t>2016 Salish Sea Ecosystem Conference</a:t>
            </a:r>
          </a:p>
          <a:p>
            <a:pPr algn="ctr"/>
            <a:r>
              <a:rPr lang="en-US" sz="2000" dirty="0" smtClean="0"/>
              <a:t/>
            </a:r>
            <a:br>
              <a:rPr lang="en-US" sz="2000" dirty="0" smtClean="0"/>
            </a:br>
            <a:r>
              <a:rPr lang="en-US" sz="2000" dirty="0" smtClean="0"/>
              <a:t>Aaron Barnett, Washington Sea Grant</a:t>
            </a:r>
          </a:p>
          <a:p>
            <a:pPr algn="ctr"/>
            <a:r>
              <a:rPr lang="en-US" sz="2000" dirty="0"/>
              <a:t>Hilary Wilkinson, POSPET </a:t>
            </a:r>
            <a:r>
              <a:rPr lang="en-US" sz="2000" dirty="0" smtClean="0"/>
              <a:t>Lead</a:t>
            </a:r>
          </a:p>
          <a:p>
            <a:pPr algn="ctr"/>
            <a:r>
              <a:rPr lang="en-US" sz="2000" dirty="0" smtClean="0"/>
              <a:t>Michelle Young, Georgia Strait Alliance</a:t>
            </a:r>
          </a:p>
          <a:p>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3048000"/>
            <a:ext cx="2218986" cy="1620744"/>
          </a:xfrm>
          <a:prstGeom prst="rect">
            <a:avLst/>
          </a:prstGeom>
          <a:noFill/>
          <a:ln>
            <a:no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0" y="3048000"/>
            <a:ext cx="2186650" cy="1600200"/>
          </a:xfrm>
          <a:prstGeom prst="rect">
            <a:avLst/>
          </a:prstGeom>
          <a:noFill/>
          <a:ln>
            <a:noFill/>
          </a:ln>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00" y="3048000"/>
            <a:ext cx="2157874" cy="1619123"/>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200" y="3048000"/>
            <a:ext cx="2133600" cy="1600200"/>
          </a:xfrm>
          <a:prstGeom prst="rect">
            <a:avLst/>
          </a:prstGeom>
        </p:spPr>
      </p:pic>
      <p:sp>
        <p:nvSpPr>
          <p:cNvPr id="12" name="Rectangle 11"/>
          <p:cNvSpPr/>
          <p:nvPr/>
        </p:nvSpPr>
        <p:spPr>
          <a:xfrm>
            <a:off x="228600" y="152400"/>
            <a:ext cx="8763000" cy="3200876"/>
          </a:xfrm>
          <a:prstGeom prst="rect">
            <a:avLst/>
          </a:prstGeom>
        </p:spPr>
        <p:txBody>
          <a:bodyPr wrap="square">
            <a:spAutoFit/>
          </a:bodyPr>
          <a:lstStyle/>
          <a:p>
            <a:pPr algn="ctr"/>
            <a:r>
              <a:rPr lang="en-US" sz="3200" b="1" dirty="0"/>
              <a:t>Preventing O</a:t>
            </a:r>
            <a:r>
              <a:rPr lang="en-US" sz="3200" b="1" dirty="0" smtClean="0"/>
              <a:t>il </a:t>
            </a:r>
            <a:r>
              <a:rPr lang="en-US" sz="3200" b="1" dirty="0"/>
              <a:t>S</a:t>
            </a:r>
            <a:r>
              <a:rPr lang="en-US" sz="3200" b="1" dirty="0" smtClean="0"/>
              <a:t>pills </a:t>
            </a:r>
            <a:r>
              <a:rPr lang="en-US" sz="3200" b="1" dirty="0"/>
              <a:t>T</a:t>
            </a:r>
            <a:r>
              <a:rPr lang="en-US" sz="3200" b="1" dirty="0" smtClean="0"/>
              <a:t>hrough </a:t>
            </a:r>
          </a:p>
          <a:p>
            <a:pPr algn="ctr"/>
            <a:r>
              <a:rPr lang="en-US" sz="3200" b="1" dirty="0" smtClean="0"/>
              <a:t>Regional </a:t>
            </a:r>
            <a:r>
              <a:rPr lang="en-US" sz="3200" b="1" dirty="0"/>
              <a:t>and </a:t>
            </a:r>
            <a:r>
              <a:rPr lang="en-US" sz="3200" b="1" dirty="0" err="1"/>
              <a:t>T</a:t>
            </a:r>
            <a:r>
              <a:rPr lang="en-US" sz="3200" b="1" dirty="0" err="1" smtClean="0"/>
              <a:t>ransboundary</a:t>
            </a:r>
            <a:r>
              <a:rPr lang="en-US" sz="3200" b="1" dirty="0" smtClean="0"/>
              <a:t> </a:t>
            </a:r>
          </a:p>
          <a:p>
            <a:pPr algn="ctr"/>
            <a:r>
              <a:rPr lang="en-US" sz="3200" b="1" dirty="0" smtClean="0"/>
              <a:t>Communication </a:t>
            </a:r>
            <a:r>
              <a:rPr lang="en-US" sz="3200" b="1" dirty="0"/>
              <a:t>and </a:t>
            </a:r>
            <a:r>
              <a:rPr lang="en-US" sz="3200" b="1" dirty="0" smtClean="0"/>
              <a:t>Coordination</a:t>
            </a:r>
          </a:p>
          <a:p>
            <a:pPr algn="ctr"/>
            <a:endParaRPr lang="en-US" sz="1400" b="1" dirty="0" smtClean="0"/>
          </a:p>
          <a:p>
            <a:pPr algn="ctr"/>
            <a:r>
              <a:rPr lang="en-US" sz="3200" b="1" i="1" dirty="0" smtClean="0">
                <a:solidFill>
                  <a:srgbClr val="FF0000"/>
                </a:solidFill>
              </a:rPr>
              <a:t>The story </a:t>
            </a:r>
            <a:r>
              <a:rPr lang="en-US" sz="3200" b="1" i="1" dirty="0">
                <a:solidFill>
                  <a:srgbClr val="FF0000"/>
                </a:solidFill>
              </a:rPr>
              <a:t>of </a:t>
            </a:r>
            <a:r>
              <a:rPr lang="en-US" sz="3200" b="1" i="1" dirty="0" smtClean="0">
                <a:solidFill>
                  <a:srgbClr val="FF0000"/>
                </a:solidFill>
              </a:rPr>
              <a:t>POSPET*</a:t>
            </a:r>
          </a:p>
          <a:p>
            <a:pPr algn="ctr"/>
            <a:endParaRPr lang="en-US" sz="1400" b="1" i="1" dirty="0" smtClean="0"/>
          </a:p>
          <a:p>
            <a:pPr algn="ctr"/>
            <a:r>
              <a:rPr lang="en-US" sz="2800" b="1" dirty="0" smtClean="0">
                <a:solidFill>
                  <a:srgbClr val="FF0000"/>
                </a:solidFill>
              </a:rPr>
              <a:t>*Pacific </a:t>
            </a:r>
            <a:r>
              <a:rPr lang="en-US" sz="2800" b="1" dirty="0">
                <a:solidFill>
                  <a:srgbClr val="FF0000"/>
                </a:solidFill>
              </a:rPr>
              <a:t>Oil Spill Prevention and Education Team </a:t>
            </a:r>
            <a:endParaRPr lang="en-US" sz="2800" b="1" i="1" dirty="0">
              <a:solidFill>
                <a:srgbClr val="FF0000"/>
              </a:solidFill>
            </a:endParaRPr>
          </a:p>
          <a:p>
            <a:pPr algn="ctr"/>
            <a:endParaRPr lang="en-US" i="1" dirty="0"/>
          </a:p>
        </p:txBody>
      </p:sp>
    </p:spTree>
    <p:extLst>
      <p:ext uri="{BB962C8B-B14F-4D97-AF65-F5344CB8AC3E}">
        <p14:creationId xmlns:p14="http://schemas.microsoft.com/office/powerpoint/2010/main" val="16466491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1362456"/>
          </a:xfrm>
        </p:spPr>
        <p:txBody>
          <a:bodyPr anchor="ctr"/>
          <a:lstStyle/>
          <a:p>
            <a:pPr algn="ctr"/>
            <a:r>
              <a:rPr lang="en-US" sz="5400" dirty="0" smtClean="0"/>
              <a:t>POSPET</a:t>
            </a:r>
            <a:br>
              <a:rPr lang="en-US" sz="5400" dirty="0" smtClean="0"/>
            </a:br>
            <a:r>
              <a:rPr lang="en-US" sz="3200" dirty="0">
                <a:effectLst/>
              </a:rPr>
              <a:t>Pacific Oil Spill Prevention Education Team</a:t>
            </a:r>
            <a:r>
              <a:rPr lang="en-US" sz="3200" dirty="0"/>
              <a:t/>
            </a:r>
            <a:br>
              <a:rPr lang="en-US" sz="3200" dirty="0"/>
            </a:br>
            <a:endParaRPr lang="en-US" sz="3200" dirty="0"/>
          </a:p>
        </p:txBody>
      </p:sp>
      <p:sp>
        <p:nvSpPr>
          <p:cNvPr id="3" name="Text Placeholder 2"/>
          <p:cNvSpPr>
            <a:spLocks noGrp="1"/>
          </p:cNvSpPr>
          <p:nvPr>
            <p:ph type="body" idx="1"/>
          </p:nvPr>
        </p:nvSpPr>
        <p:spPr>
          <a:xfrm>
            <a:off x="381000" y="2286000"/>
            <a:ext cx="4800600" cy="4724400"/>
          </a:xfrm>
        </p:spPr>
        <p:txBody>
          <a:bodyPr>
            <a:noAutofit/>
          </a:bodyPr>
          <a:lstStyle/>
          <a:p>
            <a:r>
              <a:rPr lang="en-US" sz="3200" dirty="0" smtClean="0">
                <a:solidFill>
                  <a:srgbClr val="89DEFF"/>
                </a:solidFill>
              </a:rPr>
              <a:t> Overview</a:t>
            </a:r>
            <a:endParaRPr lang="en-US" sz="2800" dirty="0" smtClean="0"/>
          </a:p>
          <a:p>
            <a:pPr marL="457200" indent="-457200">
              <a:lnSpc>
                <a:spcPct val="130000"/>
              </a:lnSpc>
              <a:buFont typeface="Wingdings" pitchFamily="2" charset="2"/>
              <a:buChar char="§"/>
            </a:pPr>
            <a:r>
              <a:rPr lang="en-US" sz="2800" dirty="0" smtClean="0"/>
              <a:t>Formed in 1991</a:t>
            </a:r>
          </a:p>
          <a:p>
            <a:pPr marL="457200" indent="-457200">
              <a:lnSpc>
                <a:spcPct val="130000"/>
              </a:lnSpc>
              <a:buFont typeface="Wingdings" pitchFamily="2" charset="2"/>
              <a:buChar char="§"/>
            </a:pPr>
            <a:r>
              <a:rPr lang="en-US" sz="2800" dirty="0" smtClean="0"/>
              <a:t>OILS-911 Reporting </a:t>
            </a:r>
            <a:endParaRPr lang="en-US" sz="2800" dirty="0"/>
          </a:p>
          <a:p>
            <a:pPr marL="457200" indent="-457200">
              <a:lnSpc>
                <a:spcPct val="130000"/>
              </a:lnSpc>
              <a:buFont typeface="Wingdings" pitchFamily="2" charset="2"/>
              <a:buChar char="§"/>
            </a:pPr>
            <a:r>
              <a:rPr lang="en-US" sz="2800" dirty="0" smtClean="0"/>
              <a:t>Focus on small spills</a:t>
            </a:r>
          </a:p>
          <a:p>
            <a:pPr marL="457200" indent="-457200">
              <a:lnSpc>
                <a:spcPct val="130000"/>
              </a:lnSpc>
              <a:buFont typeface="Wingdings" pitchFamily="2" charset="2"/>
              <a:buChar char="§"/>
            </a:pPr>
            <a:r>
              <a:rPr lang="en-US" sz="2800" dirty="0" smtClean="0"/>
              <a:t>Signage and outreach materials</a:t>
            </a:r>
            <a:endParaRPr lang="en-US" sz="2800" dirty="0"/>
          </a:p>
        </p:txBody>
      </p:sp>
      <p:pic>
        <p:nvPicPr>
          <p:cNvPr id="4" name="Picture 3"/>
          <p:cNvPicPr>
            <a:picLocks noChangeAspect="1"/>
          </p:cNvPicPr>
          <p:nvPr/>
        </p:nvPicPr>
        <p:blipFill>
          <a:blip r:embed="rId3"/>
          <a:stretch>
            <a:fillRect/>
          </a:stretch>
        </p:blipFill>
        <p:spPr>
          <a:xfrm>
            <a:off x="4343400" y="2590800"/>
            <a:ext cx="4394200" cy="3295650"/>
          </a:xfrm>
          <a:prstGeom prst="rect">
            <a:avLst/>
          </a:prstGeom>
        </p:spPr>
      </p:pic>
    </p:spTree>
    <p:extLst>
      <p:ext uri="{BB962C8B-B14F-4D97-AF65-F5344CB8AC3E}">
        <p14:creationId xmlns:p14="http://schemas.microsoft.com/office/powerpoint/2010/main" val="42221126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28600" y="1371600"/>
            <a:ext cx="3374572" cy="4724400"/>
          </a:xfrm>
          <a:prstGeom prst="rect">
            <a:avLst/>
          </a:prstGeom>
        </p:spPr>
      </p:pic>
      <p:pic>
        <p:nvPicPr>
          <p:cNvPr id="4" name="Picture 3" descr="IMG_30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3733800"/>
            <a:ext cx="3810000" cy="2857500"/>
          </a:xfrm>
          <a:prstGeom prst="rect">
            <a:avLst/>
          </a:prstGeom>
          <a:effectLst>
            <a:outerShdw blurRad="50800" dist="38100" dir="2700000">
              <a:srgbClr val="000000">
                <a:alpha val="43000"/>
              </a:srgbClr>
            </a:outerShdw>
          </a:effectLst>
        </p:spPr>
      </p:pic>
      <p:pic>
        <p:nvPicPr>
          <p:cNvPr id="13" name="Picture 12"/>
          <p:cNvPicPr/>
          <p:nvPr/>
        </p:nvPicPr>
        <p:blipFill>
          <a:blip r:embed="rId5" cstate="print">
            <a:extLst>
              <a:ext uri="{28A0092B-C50C-407E-A947-70E740481C1C}">
                <a14:useLocalDpi xmlns:a14="http://schemas.microsoft.com/office/drawing/2010/main"/>
              </a:ext>
            </a:extLst>
          </a:blip>
          <a:stretch>
            <a:fillRect/>
          </a:stretch>
        </p:blipFill>
        <p:spPr>
          <a:xfrm>
            <a:off x="3810000" y="609600"/>
            <a:ext cx="4114800" cy="2964816"/>
          </a:xfrm>
          <a:prstGeom prst="rect">
            <a:avLst/>
          </a:prstGeom>
        </p:spPr>
      </p:pic>
    </p:spTree>
    <p:extLst>
      <p:ext uri="{BB962C8B-B14F-4D97-AF65-F5344CB8AC3E}">
        <p14:creationId xmlns:p14="http://schemas.microsoft.com/office/powerpoint/2010/main" val="27713175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362456"/>
          </a:xfrm>
        </p:spPr>
        <p:txBody>
          <a:bodyPr/>
          <a:lstStyle/>
          <a:p>
            <a:pPr algn="ctr"/>
            <a:r>
              <a:rPr lang="en-US" sz="5400" dirty="0" smtClean="0"/>
              <a:t>1-800-OILS-911 </a:t>
            </a:r>
            <a:endParaRPr lang="en-US" sz="5400" dirty="0"/>
          </a:p>
        </p:txBody>
      </p:sp>
      <p:sp>
        <p:nvSpPr>
          <p:cNvPr id="3" name="Text Placeholder 2"/>
          <p:cNvSpPr>
            <a:spLocks noGrp="1"/>
          </p:cNvSpPr>
          <p:nvPr>
            <p:ph type="body" idx="1"/>
          </p:nvPr>
        </p:nvSpPr>
        <p:spPr>
          <a:xfrm>
            <a:off x="304800" y="1828800"/>
            <a:ext cx="5105400" cy="4800600"/>
          </a:xfrm>
        </p:spPr>
        <p:txBody>
          <a:bodyPr>
            <a:normAutofit/>
          </a:bodyPr>
          <a:lstStyle/>
          <a:p>
            <a:r>
              <a:rPr lang="en-US" sz="3200" dirty="0" smtClean="0">
                <a:solidFill>
                  <a:srgbClr val="89DEFF"/>
                </a:solidFill>
              </a:rPr>
              <a:t/>
            </a:r>
            <a:br>
              <a:rPr lang="en-US" sz="3200" dirty="0" smtClean="0">
                <a:solidFill>
                  <a:srgbClr val="89DEFF"/>
                </a:solidFill>
              </a:rPr>
            </a:br>
            <a:endParaRPr lang="en-US" sz="800" dirty="0" smtClean="0">
              <a:solidFill>
                <a:srgbClr val="89DEFF"/>
              </a:solidFill>
            </a:endParaRPr>
          </a:p>
          <a:p>
            <a:pPr marL="457200" indent="-457200">
              <a:lnSpc>
                <a:spcPct val="130000"/>
              </a:lnSpc>
              <a:buFont typeface="Wingdings" charset="2"/>
              <a:buChar char="§"/>
            </a:pPr>
            <a:r>
              <a:rPr lang="en-US" sz="2800" dirty="0" smtClean="0"/>
              <a:t> </a:t>
            </a:r>
          </a:p>
        </p:txBody>
      </p:sp>
      <p:graphicFrame>
        <p:nvGraphicFramePr>
          <p:cNvPr id="6" name="Chart 5"/>
          <p:cNvGraphicFramePr>
            <a:graphicFrameLocks/>
          </p:cNvGraphicFramePr>
          <p:nvPr>
            <p:extLst>
              <p:ext uri="{D42A27DB-BD31-4B8C-83A1-F6EECF244321}">
                <p14:modId xmlns:p14="http://schemas.microsoft.com/office/powerpoint/2010/main" val="1705288123"/>
              </p:ext>
            </p:extLst>
          </p:nvPr>
        </p:nvGraphicFramePr>
        <p:xfrm>
          <a:off x="990600" y="1752600"/>
          <a:ext cx="7289800" cy="490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37063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1362456"/>
          </a:xfrm>
        </p:spPr>
        <p:txBody>
          <a:bodyPr/>
          <a:lstStyle/>
          <a:p>
            <a:r>
              <a:rPr lang="en-US" dirty="0" smtClean="0"/>
              <a:t>Clean Marina Program</a:t>
            </a:r>
            <a:endParaRPr lang="en-US" dirty="0"/>
          </a:p>
        </p:txBody>
      </p:sp>
      <p:sp>
        <p:nvSpPr>
          <p:cNvPr id="9" name="Rectangle 8"/>
          <p:cNvSpPr/>
          <p:nvPr/>
        </p:nvSpPr>
        <p:spPr>
          <a:xfrm>
            <a:off x="457200" y="2514600"/>
            <a:ext cx="5486400" cy="3085460"/>
          </a:xfrm>
          <a:prstGeom prst="rect">
            <a:avLst/>
          </a:prstGeom>
        </p:spPr>
        <p:txBody>
          <a:bodyPr wrap="square">
            <a:spAutoFit/>
          </a:bodyPr>
          <a:lstStyle/>
          <a:p>
            <a:r>
              <a:rPr lang="en-US" sz="2800" dirty="0" smtClean="0">
                <a:solidFill>
                  <a:schemeClr val="accent2"/>
                </a:solidFill>
              </a:rPr>
              <a:t>Certified Clean Marinas (2014)</a:t>
            </a:r>
            <a:endParaRPr lang="en-US" sz="2800" dirty="0">
              <a:solidFill>
                <a:schemeClr val="accent2"/>
              </a:solidFill>
            </a:endParaRPr>
          </a:p>
          <a:p>
            <a:pPr>
              <a:spcBef>
                <a:spcPts val="300"/>
              </a:spcBef>
              <a:spcAft>
                <a:spcPts val="300"/>
              </a:spcAft>
            </a:pPr>
            <a:r>
              <a:rPr lang="en-US" sz="2400" dirty="0" smtClean="0"/>
              <a:t/>
            </a:r>
            <a:br>
              <a:rPr lang="en-US" sz="2400" dirty="0" smtClean="0"/>
            </a:br>
            <a:r>
              <a:rPr lang="en-US" sz="2400" dirty="0" smtClean="0"/>
              <a:t>Alaska			3	</a:t>
            </a:r>
            <a:endParaRPr lang="en-US" sz="2400" dirty="0"/>
          </a:p>
          <a:p>
            <a:pPr>
              <a:spcBef>
                <a:spcPts val="300"/>
              </a:spcBef>
              <a:spcAft>
                <a:spcPts val="300"/>
              </a:spcAft>
            </a:pPr>
            <a:r>
              <a:rPr lang="en-US" sz="2400" dirty="0"/>
              <a:t>British </a:t>
            </a:r>
            <a:r>
              <a:rPr lang="en-US" sz="2400" dirty="0" smtClean="0"/>
              <a:t>Columbia	9</a:t>
            </a:r>
            <a:endParaRPr lang="en-US" sz="2400" dirty="0"/>
          </a:p>
          <a:p>
            <a:pPr>
              <a:spcBef>
                <a:spcPts val="300"/>
              </a:spcBef>
              <a:spcAft>
                <a:spcPts val="300"/>
              </a:spcAft>
            </a:pPr>
            <a:r>
              <a:rPr lang="en-US" sz="2400" dirty="0" smtClean="0"/>
              <a:t>California		118</a:t>
            </a:r>
            <a:endParaRPr lang="en-US" sz="2400" dirty="0"/>
          </a:p>
          <a:p>
            <a:pPr>
              <a:spcBef>
                <a:spcPts val="300"/>
              </a:spcBef>
              <a:spcAft>
                <a:spcPts val="300"/>
              </a:spcAft>
            </a:pPr>
            <a:r>
              <a:rPr lang="en-US" sz="2400" dirty="0" smtClean="0"/>
              <a:t>Oregon		58</a:t>
            </a:r>
            <a:endParaRPr lang="en-US" sz="2400" dirty="0"/>
          </a:p>
          <a:p>
            <a:pPr>
              <a:spcBef>
                <a:spcPts val="300"/>
              </a:spcBef>
              <a:spcAft>
                <a:spcPts val="300"/>
              </a:spcAft>
            </a:pPr>
            <a:r>
              <a:rPr lang="en-US" sz="2400" dirty="0" smtClean="0"/>
              <a:t>Washington		66</a:t>
            </a:r>
            <a:endParaRPr lang="en-US" sz="2400" dirty="0"/>
          </a:p>
        </p:txBody>
      </p:sp>
      <p:sp>
        <p:nvSpPr>
          <p:cNvPr id="10" name="TextBox 9"/>
          <p:cNvSpPr txBox="1"/>
          <p:nvPr/>
        </p:nvSpPr>
        <p:spPr>
          <a:xfrm>
            <a:off x="6553200" y="4191000"/>
            <a:ext cx="2026141" cy="646331"/>
          </a:xfrm>
          <a:prstGeom prst="rect">
            <a:avLst/>
          </a:prstGeom>
          <a:noFill/>
        </p:spPr>
        <p:txBody>
          <a:bodyPr wrap="none" rtlCol="0">
            <a:spAutoFit/>
          </a:bodyPr>
          <a:lstStyle/>
          <a:p>
            <a:r>
              <a:rPr lang="en-US" dirty="0" smtClean="0"/>
              <a:t>PHOTO OF MARINA</a:t>
            </a:r>
          </a:p>
          <a:p>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3505200"/>
            <a:ext cx="3810000" cy="2857500"/>
          </a:xfrm>
          <a:prstGeom prst="rect">
            <a:avLst/>
          </a:prstGeom>
        </p:spPr>
      </p:pic>
    </p:spTree>
    <p:extLst>
      <p:ext uri="{BB962C8B-B14F-4D97-AF65-F5344CB8AC3E}">
        <p14:creationId xmlns:p14="http://schemas.microsoft.com/office/powerpoint/2010/main" val="28187012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362456"/>
          </a:xfrm>
        </p:spPr>
        <p:txBody>
          <a:bodyPr anchor="ctr"/>
          <a:lstStyle/>
          <a:p>
            <a:pPr algn="ctr"/>
            <a:r>
              <a:rPr lang="en-US" sz="5400" dirty="0" smtClean="0"/>
              <a:t>Online Resources</a:t>
            </a:r>
            <a:endParaRPr lang="en-US" sz="5400" dirty="0"/>
          </a:p>
        </p:txBody>
      </p:sp>
      <p:sp>
        <p:nvSpPr>
          <p:cNvPr id="4" name="TextBox 3"/>
          <p:cNvSpPr txBox="1"/>
          <p:nvPr/>
        </p:nvSpPr>
        <p:spPr>
          <a:xfrm>
            <a:off x="685800" y="1447800"/>
            <a:ext cx="7620000" cy="707886"/>
          </a:xfrm>
          <a:prstGeom prst="rect">
            <a:avLst/>
          </a:prstGeom>
          <a:noFill/>
        </p:spPr>
        <p:txBody>
          <a:bodyPr wrap="square" rtlCol="0">
            <a:spAutoFit/>
          </a:bodyPr>
          <a:lstStyle/>
          <a:p>
            <a:pPr algn="ctr"/>
            <a:r>
              <a:rPr lang="en-US" sz="4000" u="sng" dirty="0">
                <a:solidFill>
                  <a:schemeClr val="accent2"/>
                </a:solidFill>
                <a:latin typeface="+mj-lt"/>
              </a:rPr>
              <a:t>www.oilspilltaskforce.org</a:t>
            </a:r>
          </a:p>
        </p:txBody>
      </p:sp>
      <p:pic>
        <p:nvPicPr>
          <p:cNvPr id="6" name="Picture 5"/>
          <p:cNvPicPr>
            <a:picLocks noChangeAspect="1"/>
          </p:cNvPicPr>
          <p:nvPr/>
        </p:nvPicPr>
        <p:blipFill>
          <a:blip r:embed="rId3"/>
          <a:stretch>
            <a:fillRect/>
          </a:stretch>
        </p:blipFill>
        <p:spPr>
          <a:xfrm>
            <a:off x="2514600" y="2971800"/>
            <a:ext cx="4114800" cy="2674620"/>
          </a:xfrm>
          <a:prstGeom prst="rect">
            <a:avLst/>
          </a:prstGeom>
        </p:spPr>
      </p:pic>
    </p:spTree>
    <p:extLst>
      <p:ext uri="{BB962C8B-B14F-4D97-AF65-F5344CB8AC3E}">
        <p14:creationId xmlns:p14="http://schemas.microsoft.com/office/powerpoint/2010/main" val="733069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0215" y="533400"/>
            <a:ext cx="9859615" cy="4876800"/>
          </a:xfrm>
          <a:prstGeom prst="rect">
            <a:avLst/>
          </a:prstGeom>
        </p:spPr>
      </p:pic>
    </p:spTree>
    <p:extLst>
      <p:ext uri="{BB962C8B-B14F-4D97-AF65-F5344CB8AC3E}">
        <p14:creationId xmlns:p14="http://schemas.microsoft.com/office/powerpoint/2010/main" val="269279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85800"/>
            <a:ext cx="6469890" cy="830997"/>
          </a:xfrm>
          <a:prstGeom prst="rect">
            <a:avLst/>
          </a:prstGeom>
          <a:noFill/>
        </p:spPr>
        <p:txBody>
          <a:bodyPr wrap="none" rtlCol="0">
            <a:spAutoFit/>
          </a:bodyPr>
          <a:lstStyle/>
          <a:p>
            <a:pPr algn="ctr"/>
            <a:r>
              <a:rPr lang="en-US" sz="2400" dirty="0"/>
              <a:t>The barge </a:t>
            </a:r>
            <a:r>
              <a:rPr lang="en-US" sz="2400" i="1" dirty="0" err="1"/>
              <a:t>Nestucca</a:t>
            </a:r>
            <a:r>
              <a:rPr lang="en-US" sz="2400" dirty="0"/>
              <a:t> in the Columbia River Estuary, </a:t>
            </a:r>
            <a:r>
              <a:rPr lang="en-US" sz="2400" dirty="0" smtClean="0"/>
              <a:t/>
            </a:r>
            <a:br>
              <a:rPr lang="en-US" sz="2400" dirty="0" smtClean="0"/>
            </a:br>
            <a:r>
              <a:rPr lang="en-US" sz="2400" dirty="0" smtClean="0"/>
              <a:t>December </a:t>
            </a:r>
            <a:r>
              <a:rPr lang="en-US" sz="2400" dirty="0"/>
              <a:t>24, </a:t>
            </a:r>
            <a:r>
              <a:rPr lang="en-US" sz="2400" dirty="0" smtClean="0"/>
              <a:t>1988 </a:t>
            </a:r>
            <a:endParaRPr lang="en-US" sz="2400" dirty="0"/>
          </a:p>
        </p:txBody>
      </p:sp>
      <p:sp>
        <p:nvSpPr>
          <p:cNvPr id="6" name="TextBox 5"/>
          <p:cNvSpPr txBox="1"/>
          <p:nvPr/>
        </p:nvSpPr>
        <p:spPr>
          <a:xfrm>
            <a:off x="5638800" y="6400800"/>
            <a:ext cx="3048000" cy="646331"/>
          </a:xfrm>
          <a:prstGeom prst="rect">
            <a:avLst/>
          </a:prstGeom>
          <a:noFill/>
        </p:spPr>
        <p:txBody>
          <a:bodyPr wrap="square" rtlCol="0">
            <a:spAutoFit/>
          </a:bodyPr>
          <a:lstStyle/>
          <a:p>
            <a:r>
              <a:rPr lang="en-US" dirty="0"/>
              <a:t>Photo by Jon </a:t>
            </a:r>
            <a:r>
              <a:rPr lang="en-US" dirty="0" smtClean="0"/>
              <a:t>Neel, ECY</a:t>
            </a:r>
            <a:r>
              <a:rPr lang="en-US" dirty="0"/>
              <a:t/>
            </a:r>
            <a:br>
              <a:rPr lang="en-US" dirty="0"/>
            </a:br>
            <a:endParaRPr lang="en-US" dirty="0"/>
          </a:p>
        </p:txBody>
      </p:sp>
      <p:pic>
        <p:nvPicPr>
          <p:cNvPr id="7" name="Content Placeholder 5"/>
          <p:cNvPicPr>
            <a:picLocks/>
          </p:cNvPicPr>
          <p:nvPr/>
        </p:nvPicPr>
        <p:blipFill>
          <a:blip r:embed="rId3" cstate="screen">
            <a:lum bright="-10000" contrast="30000"/>
            <a:extLst>
              <a:ext uri="{28A0092B-C50C-407E-A947-70E740481C1C}">
                <a14:useLocalDpi xmlns:a14="http://schemas.microsoft.com/office/drawing/2010/main"/>
              </a:ext>
            </a:extLst>
          </a:blip>
          <a:srcRect/>
          <a:stretch>
            <a:fillRect/>
          </a:stretch>
        </p:blipFill>
        <p:spPr bwMode="auto">
          <a:xfrm>
            <a:off x="1066800" y="1676400"/>
            <a:ext cx="6934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91402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xxon valdez"/>
          <p:cNvPicPr>
            <a:picLocks noChangeAspect="1" noChangeArrowheads="1"/>
          </p:cNvPicPr>
          <p:nvPr/>
        </p:nvPicPr>
        <p:blipFill>
          <a:blip r:embed="rId3" cstate="print">
            <a:lum contrast="30000"/>
          </a:blip>
          <a:srcRect/>
          <a:stretch>
            <a:fillRect/>
          </a:stretch>
        </p:blipFill>
        <p:spPr bwMode="auto">
          <a:xfrm>
            <a:off x="1066800" y="1600200"/>
            <a:ext cx="7162800" cy="4775200"/>
          </a:xfrm>
          <a:prstGeom prst="rect">
            <a:avLst/>
          </a:prstGeom>
          <a:noFill/>
          <a:ln w="9525">
            <a:noFill/>
            <a:miter lim="800000"/>
            <a:headEnd/>
            <a:tailEnd/>
          </a:ln>
        </p:spPr>
      </p:pic>
      <p:sp>
        <p:nvSpPr>
          <p:cNvPr id="5" name="TextBox 4"/>
          <p:cNvSpPr txBox="1"/>
          <p:nvPr/>
        </p:nvSpPr>
        <p:spPr>
          <a:xfrm>
            <a:off x="381000" y="609600"/>
            <a:ext cx="8247859" cy="830997"/>
          </a:xfrm>
          <a:prstGeom prst="rect">
            <a:avLst/>
          </a:prstGeom>
          <a:noFill/>
        </p:spPr>
        <p:txBody>
          <a:bodyPr wrap="none" rtlCol="0">
            <a:spAutoFit/>
          </a:bodyPr>
          <a:lstStyle/>
          <a:p>
            <a:pPr algn="ctr"/>
            <a:r>
              <a:rPr lang="en-GB" sz="2400" dirty="0" smtClean="0"/>
              <a:t>The </a:t>
            </a:r>
            <a:r>
              <a:rPr lang="en-GB" sz="2400" i="1" dirty="0" smtClean="0"/>
              <a:t>Exxon Valdez </a:t>
            </a:r>
            <a:r>
              <a:rPr lang="en-GB" sz="2400" i="1" dirty="0"/>
              <a:t> </a:t>
            </a:r>
            <a:r>
              <a:rPr lang="en-GB" sz="2400" dirty="0"/>
              <a:t>on Bligh Reef in Prince William Sound, </a:t>
            </a:r>
            <a:r>
              <a:rPr lang="en-GB" sz="2400" dirty="0" smtClean="0"/>
              <a:t>Alaska</a:t>
            </a:r>
            <a:r>
              <a:rPr lang="en-GB" sz="2400" i="1" dirty="0" smtClean="0"/>
              <a:t/>
            </a:r>
            <a:br>
              <a:rPr lang="en-GB" sz="2400" i="1" dirty="0" smtClean="0"/>
            </a:br>
            <a:r>
              <a:rPr lang="en-GB" sz="2400" dirty="0" smtClean="0"/>
              <a:t> grounded </a:t>
            </a:r>
            <a:r>
              <a:rPr lang="en-GB" sz="2400" dirty="0"/>
              <a:t>March 24, </a:t>
            </a:r>
            <a:r>
              <a:rPr lang="en-GB" sz="2400" dirty="0" smtClean="0"/>
              <a:t>1989</a:t>
            </a:r>
            <a:endParaRPr lang="en-US" sz="2400" dirty="0"/>
          </a:p>
        </p:txBody>
      </p:sp>
      <p:sp>
        <p:nvSpPr>
          <p:cNvPr id="6" name="TextBox 5"/>
          <p:cNvSpPr txBox="1"/>
          <p:nvPr/>
        </p:nvSpPr>
        <p:spPr>
          <a:xfrm>
            <a:off x="5638800" y="6400800"/>
            <a:ext cx="3048000" cy="646331"/>
          </a:xfrm>
          <a:prstGeom prst="rect">
            <a:avLst/>
          </a:prstGeom>
          <a:noFill/>
        </p:spPr>
        <p:txBody>
          <a:bodyPr wrap="square" rtlCol="0">
            <a:spAutoFit/>
          </a:bodyPr>
          <a:lstStyle/>
          <a:p>
            <a:r>
              <a:rPr lang="en-US" dirty="0"/>
              <a:t>Photo by Jon </a:t>
            </a:r>
            <a:r>
              <a:rPr lang="en-US" dirty="0" smtClean="0"/>
              <a:t>Neel, ECY</a:t>
            </a:r>
            <a:r>
              <a:rPr lang="en-US" dirty="0"/>
              <a:t/>
            </a:r>
            <a:br>
              <a:rPr lang="en-US" dirty="0"/>
            </a:br>
            <a:endParaRPr lang="en-US" dirty="0"/>
          </a:p>
        </p:txBody>
      </p:sp>
    </p:spTree>
    <p:extLst>
      <p:ext uri="{BB962C8B-B14F-4D97-AF65-F5344CB8AC3E}">
        <p14:creationId xmlns:p14="http://schemas.microsoft.com/office/powerpoint/2010/main" val="27952109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d:image001.png@01CDD7BF.EAA54F00"/>
          <p:cNvPicPr>
            <a:picLocks/>
          </p:cNvPicPr>
          <p:nvPr/>
        </p:nvPicPr>
        <p:blipFill>
          <a:blip r:embed="rId3" r:link="rId4" cstate="print">
            <a:lum bright="10000" contrast="20000"/>
          </a:blip>
          <a:srcRect/>
          <a:stretch>
            <a:fillRect/>
          </a:stretch>
        </p:blipFill>
        <p:spPr bwMode="auto">
          <a:xfrm>
            <a:off x="1295400" y="1143000"/>
            <a:ext cx="6705599" cy="4876800"/>
          </a:xfrm>
          <a:prstGeom prst="rect">
            <a:avLst/>
          </a:prstGeom>
          <a:noFill/>
          <a:ln w="9525">
            <a:noFill/>
            <a:miter lim="800000"/>
            <a:headEnd/>
            <a:tailEnd/>
          </a:ln>
        </p:spPr>
      </p:pic>
      <p:sp>
        <p:nvSpPr>
          <p:cNvPr id="5" name="TextBox 4"/>
          <p:cNvSpPr txBox="1"/>
          <p:nvPr/>
        </p:nvSpPr>
        <p:spPr>
          <a:xfrm>
            <a:off x="6172200" y="6324600"/>
            <a:ext cx="1876573" cy="369332"/>
          </a:xfrm>
          <a:prstGeom prst="rect">
            <a:avLst/>
          </a:prstGeom>
          <a:noFill/>
        </p:spPr>
        <p:txBody>
          <a:bodyPr wrap="none" rtlCol="0">
            <a:spAutoFit/>
          </a:bodyPr>
          <a:lstStyle/>
          <a:p>
            <a:r>
              <a:rPr lang="en-US" dirty="0"/>
              <a:t>Photo by Jon Neel</a:t>
            </a:r>
            <a:r>
              <a:rPr lang="en-US" dirty="0">
                <a:ea typeface="Calibri"/>
                <a:cs typeface="Times New Roman"/>
              </a:rPr>
              <a:t> </a:t>
            </a:r>
            <a:endParaRPr lang="en-US" dirty="0"/>
          </a:p>
        </p:txBody>
      </p:sp>
      <p:sp>
        <p:nvSpPr>
          <p:cNvPr id="6" name="TextBox 5"/>
          <p:cNvSpPr txBox="1"/>
          <p:nvPr/>
        </p:nvSpPr>
        <p:spPr>
          <a:xfrm>
            <a:off x="533400" y="533400"/>
            <a:ext cx="8654608" cy="523220"/>
          </a:xfrm>
          <a:prstGeom prst="rect">
            <a:avLst/>
          </a:prstGeom>
          <a:noFill/>
        </p:spPr>
        <p:txBody>
          <a:bodyPr wrap="none" rtlCol="0">
            <a:spAutoFit/>
          </a:bodyPr>
          <a:lstStyle/>
          <a:p>
            <a:r>
              <a:rPr lang="en-US" sz="2800" dirty="0" smtClean="0"/>
              <a:t>Original Task Force Members, Prince William Sound, 1990</a:t>
            </a:r>
            <a:endParaRPr lang="en-US" sz="2800" dirty="0"/>
          </a:p>
        </p:txBody>
      </p:sp>
    </p:spTree>
    <p:extLst>
      <p:ext uri="{BB962C8B-B14F-4D97-AF65-F5344CB8AC3E}">
        <p14:creationId xmlns:p14="http://schemas.microsoft.com/office/powerpoint/2010/main" val="4207276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pPr algn="ctr"/>
            <a:r>
              <a:rPr lang="en-US" sz="5400" dirty="0" smtClean="0"/>
              <a:t/>
            </a:r>
            <a:br>
              <a:rPr lang="en-US" sz="5400" dirty="0" smtClean="0"/>
            </a:br>
            <a:r>
              <a:rPr lang="en-US" sz="5400" dirty="0" smtClean="0"/>
              <a:t>Task Force Timeline</a:t>
            </a:r>
            <a:endParaRPr lang="en-US" sz="5400" dirty="0"/>
          </a:p>
        </p:txBody>
      </p:sp>
      <p:sp>
        <p:nvSpPr>
          <p:cNvPr id="3" name="Text Placeholder 2"/>
          <p:cNvSpPr>
            <a:spLocks noGrp="1"/>
          </p:cNvSpPr>
          <p:nvPr>
            <p:ph type="body" idx="1"/>
          </p:nvPr>
        </p:nvSpPr>
        <p:spPr>
          <a:xfrm>
            <a:off x="228600" y="1752600"/>
            <a:ext cx="7924800" cy="3429000"/>
          </a:xfrm>
        </p:spPr>
        <p:txBody>
          <a:bodyPr>
            <a:noAutofit/>
          </a:bodyPr>
          <a:lstStyle/>
          <a:p>
            <a:pPr>
              <a:lnSpc>
                <a:spcPct val="120000"/>
              </a:lnSpc>
              <a:spcBef>
                <a:spcPts val="600"/>
              </a:spcBef>
              <a:spcAft>
                <a:spcPts val="600"/>
              </a:spcAft>
            </a:pPr>
            <a:r>
              <a:rPr lang="en-US" sz="2800" dirty="0" smtClean="0"/>
              <a:t>1988 – WA and B.C. Task Force Established</a:t>
            </a:r>
          </a:p>
          <a:p>
            <a:pPr>
              <a:lnSpc>
                <a:spcPct val="120000"/>
              </a:lnSpc>
              <a:spcBef>
                <a:spcPts val="600"/>
              </a:spcBef>
              <a:spcAft>
                <a:spcPts val="600"/>
              </a:spcAft>
            </a:pPr>
            <a:r>
              <a:rPr lang="en-US" sz="2800" dirty="0" smtClean="0"/>
              <a:t>1989 – Memorandum of Cooperation: </a:t>
            </a:r>
            <a:br>
              <a:rPr lang="en-US" sz="2800" dirty="0" smtClean="0"/>
            </a:br>
            <a:r>
              <a:rPr lang="en-US" sz="2800" dirty="0" smtClean="0"/>
              <a:t>	AK, CA, OR 	</a:t>
            </a:r>
          </a:p>
          <a:p>
            <a:pPr>
              <a:lnSpc>
                <a:spcPct val="120000"/>
              </a:lnSpc>
              <a:spcBef>
                <a:spcPts val="600"/>
              </a:spcBef>
              <a:spcAft>
                <a:spcPts val="600"/>
              </a:spcAft>
            </a:pPr>
            <a:r>
              <a:rPr lang="en-US" sz="2800" dirty="0" smtClean="0"/>
              <a:t>2001 – HI joins</a:t>
            </a:r>
          </a:p>
          <a:p>
            <a:pPr>
              <a:lnSpc>
                <a:spcPct val="120000"/>
              </a:lnSpc>
              <a:spcBef>
                <a:spcPts val="600"/>
              </a:spcBef>
              <a:spcAft>
                <a:spcPts val="600"/>
              </a:spcAft>
            </a:pPr>
            <a:r>
              <a:rPr lang="en-US" sz="2800" dirty="0" smtClean="0"/>
              <a:t>2008 </a:t>
            </a:r>
            <a:r>
              <a:rPr lang="en-US" sz="2800" dirty="0"/>
              <a:t>– MOU</a:t>
            </a:r>
            <a:r>
              <a:rPr lang="en-US" sz="2800" dirty="0" smtClean="0"/>
              <a:t>: US Coast </a:t>
            </a:r>
            <a:br>
              <a:rPr lang="en-US" sz="2800" dirty="0" smtClean="0"/>
            </a:br>
            <a:r>
              <a:rPr lang="en-US" sz="2800" dirty="0" smtClean="0"/>
              <a:t>           Guard Pacific Area</a:t>
            </a:r>
            <a:endParaRPr lang="en-US" sz="2800"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3200400"/>
            <a:ext cx="4086225" cy="2718881"/>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029200" y="6019800"/>
            <a:ext cx="3077736" cy="646331"/>
          </a:xfrm>
          <a:prstGeom prst="rect">
            <a:avLst/>
          </a:prstGeom>
          <a:noFill/>
        </p:spPr>
        <p:txBody>
          <a:bodyPr wrap="none" rtlCol="0">
            <a:spAutoFit/>
          </a:bodyPr>
          <a:lstStyle/>
          <a:p>
            <a:r>
              <a:rPr lang="en-US" dirty="0"/>
              <a:t>VADM Charles D. </a:t>
            </a:r>
            <a:r>
              <a:rPr lang="en-US" dirty="0" err="1" smtClean="0"/>
              <a:t>Wurster</a:t>
            </a:r>
            <a:r>
              <a:rPr lang="en-US" dirty="0" smtClean="0"/>
              <a:t> with </a:t>
            </a:r>
          </a:p>
          <a:p>
            <a:r>
              <a:rPr lang="en-US" dirty="0" smtClean="0"/>
              <a:t>Jean Cameron, May  27, 2008</a:t>
            </a:r>
            <a:endParaRPr lang="en-US" dirty="0"/>
          </a:p>
        </p:txBody>
      </p:sp>
    </p:spTree>
    <p:extLst>
      <p:ext uri="{BB962C8B-B14F-4D97-AF65-F5344CB8AC3E}">
        <p14:creationId xmlns:p14="http://schemas.microsoft.com/office/powerpoint/2010/main" val="2035670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algn="ctr"/>
            <a:r>
              <a:rPr lang="en-US" sz="5400" b="1" dirty="0">
                <a:ln w="635">
                  <a:noFill/>
                </a:ln>
                <a:solidFill>
                  <a:schemeClr val="accent4">
                    <a:tint val="90000"/>
                    <a:satMod val="125000"/>
                  </a:schemeClr>
                </a:solidFill>
                <a:effectLst>
                  <a:outerShdw blurRad="38100" dist="25400" dir="5400000" algn="tl" rotWithShape="0">
                    <a:srgbClr val="000000">
                      <a:alpha val="43000"/>
                    </a:srgbClr>
                  </a:outerShdw>
                </a:effectLst>
              </a:rPr>
              <a:t>Member </a:t>
            </a:r>
            <a:r>
              <a:rPr lang="en-US" sz="5400" b="1" dirty="0" smtClean="0">
                <a:ln w="635">
                  <a:noFill/>
                </a:ln>
                <a:solidFill>
                  <a:schemeClr val="accent4">
                    <a:tint val="90000"/>
                    <a:satMod val="125000"/>
                  </a:schemeClr>
                </a:solidFill>
                <a:effectLst>
                  <a:outerShdw blurRad="38100" dist="25400" dir="5400000" algn="tl" rotWithShape="0">
                    <a:srgbClr val="000000">
                      <a:alpha val="43000"/>
                    </a:srgbClr>
                  </a:outerShdw>
                </a:effectLst>
              </a:rPr>
              <a:t>Agencies</a:t>
            </a:r>
            <a:endParaRPr lang="en-US" sz="5400" b="1"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pic>
        <p:nvPicPr>
          <p:cNvPr id="5" name="Picture 4"/>
          <p:cNvPicPr>
            <a:picLocks noChangeAspect="1"/>
          </p:cNvPicPr>
          <p:nvPr/>
        </p:nvPicPr>
        <p:blipFill>
          <a:blip r:embed="rId3"/>
          <a:stretch>
            <a:fillRect/>
          </a:stretch>
        </p:blipFill>
        <p:spPr>
          <a:xfrm>
            <a:off x="3200400" y="5791200"/>
            <a:ext cx="548640" cy="762000"/>
          </a:xfrm>
          <a:prstGeom prst="rect">
            <a:avLst/>
          </a:prstGeom>
        </p:spPr>
      </p:pic>
      <p:pic>
        <p:nvPicPr>
          <p:cNvPr id="7" name="Picture 6"/>
          <p:cNvPicPr>
            <a:picLocks noChangeAspect="1"/>
          </p:cNvPicPr>
          <p:nvPr/>
        </p:nvPicPr>
        <p:blipFill>
          <a:blip r:embed="rId4"/>
          <a:stretch>
            <a:fillRect/>
          </a:stretch>
        </p:blipFill>
        <p:spPr>
          <a:xfrm>
            <a:off x="1752600" y="5867400"/>
            <a:ext cx="673100" cy="635000"/>
          </a:xfrm>
          <a:prstGeom prst="rect">
            <a:avLst/>
          </a:prstGeom>
        </p:spPr>
      </p:pic>
      <p:pic>
        <p:nvPicPr>
          <p:cNvPr id="8" name="Picture 7"/>
          <p:cNvPicPr>
            <a:picLocks noChangeAspect="1"/>
          </p:cNvPicPr>
          <p:nvPr/>
        </p:nvPicPr>
        <p:blipFill>
          <a:blip r:embed="rId5"/>
          <a:stretch>
            <a:fillRect/>
          </a:stretch>
        </p:blipFill>
        <p:spPr>
          <a:xfrm>
            <a:off x="762000" y="5867400"/>
            <a:ext cx="457200" cy="635000"/>
          </a:xfrm>
          <a:prstGeom prst="rect">
            <a:avLst/>
          </a:prstGeom>
        </p:spPr>
      </p:pic>
      <p:pic>
        <p:nvPicPr>
          <p:cNvPr id="9" name="Picture 8"/>
          <p:cNvPicPr>
            <a:picLocks noChangeAspect="1"/>
          </p:cNvPicPr>
          <p:nvPr/>
        </p:nvPicPr>
        <p:blipFill>
          <a:blip r:embed="rId6"/>
          <a:stretch>
            <a:fillRect/>
          </a:stretch>
        </p:blipFill>
        <p:spPr>
          <a:xfrm>
            <a:off x="7391400" y="5791200"/>
            <a:ext cx="630936" cy="685800"/>
          </a:xfrm>
          <a:prstGeom prst="rect">
            <a:avLst/>
          </a:prstGeom>
        </p:spPr>
      </p:pic>
      <p:pic>
        <p:nvPicPr>
          <p:cNvPr id="10" name="Picture 9"/>
          <p:cNvPicPr>
            <a:picLocks noChangeAspect="1"/>
          </p:cNvPicPr>
          <p:nvPr/>
        </p:nvPicPr>
        <p:blipFill>
          <a:blip r:embed="rId7"/>
          <a:stretch>
            <a:fillRect/>
          </a:stretch>
        </p:blipFill>
        <p:spPr>
          <a:xfrm>
            <a:off x="6248400" y="5867400"/>
            <a:ext cx="406400" cy="635000"/>
          </a:xfrm>
          <a:prstGeom prst="rect">
            <a:avLst/>
          </a:prstGeom>
        </p:spPr>
      </p:pic>
      <p:pic>
        <p:nvPicPr>
          <p:cNvPr id="11" name="Picture 10"/>
          <p:cNvPicPr>
            <a:picLocks noChangeAspect="1"/>
          </p:cNvPicPr>
          <p:nvPr/>
        </p:nvPicPr>
        <p:blipFill>
          <a:blip r:embed="rId8"/>
          <a:stretch>
            <a:fillRect/>
          </a:stretch>
        </p:blipFill>
        <p:spPr>
          <a:xfrm>
            <a:off x="4572000" y="5867400"/>
            <a:ext cx="647700" cy="635000"/>
          </a:xfrm>
          <a:prstGeom prst="rect">
            <a:avLst/>
          </a:prstGeom>
        </p:spPr>
      </p:pic>
      <p:sp>
        <p:nvSpPr>
          <p:cNvPr id="3" name="TextBox 2"/>
          <p:cNvSpPr txBox="1"/>
          <p:nvPr/>
        </p:nvSpPr>
        <p:spPr>
          <a:xfrm>
            <a:off x="1752600" y="1828800"/>
            <a:ext cx="7130478" cy="3447098"/>
          </a:xfrm>
          <a:prstGeom prst="rect">
            <a:avLst/>
          </a:prstGeom>
          <a:noFill/>
        </p:spPr>
        <p:txBody>
          <a:bodyPr wrap="none" rtlCol="0">
            <a:spAutoFit/>
          </a:bodyPr>
          <a:lstStyle/>
          <a:p>
            <a:pPr>
              <a:spcBef>
                <a:spcPts val="600"/>
              </a:spcBef>
              <a:spcAft>
                <a:spcPts val="600"/>
              </a:spcAft>
            </a:pPr>
            <a:r>
              <a:rPr lang="en-US" sz="2800" dirty="0">
                <a:solidFill>
                  <a:schemeClr val="bg1"/>
                </a:solidFill>
              </a:rPr>
              <a:t>AK  </a:t>
            </a:r>
            <a:r>
              <a:rPr lang="en-US" sz="2800" dirty="0" smtClean="0">
                <a:solidFill>
                  <a:schemeClr val="bg1"/>
                </a:solidFill>
              </a:rPr>
              <a:t>Department </a:t>
            </a:r>
            <a:r>
              <a:rPr lang="en-US" sz="2800" dirty="0">
                <a:solidFill>
                  <a:schemeClr val="bg1"/>
                </a:solidFill>
              </a:rPr>
              <a:t>of Environmental Conservation</a:t>
            </a:r>
          </a:p>
          <a:p>
            <a:pPr>
              <a:spcBef>
                <a:spcPts val="600"/>
              </a:spcBef>
              <a:spcAft>
                <a:spcPts val="600"/>
              </a:spcAft>
            </a:pPr>
            <a:r>
              <a:rPr lang="en-US" sz="2800" dirty="0">
                <a:solidFill>
                  <a:schemeClr val="bg1"/>
                </a:solidFill>
              </a:rPr>
              <a:t>B.C. Ministry of Environment</a:t>
            </a:r>
          </a:p>
          <a:p>
            <a:pPr>
              <a:spcBef>
                <a:spcPts val="600"/>
              </a:spcBef>
              <a:spcAft>
                <a:spcPts val="600"/>
              </a:spcAft>
            </a:pPr>
            <a:r>
              <a:rPr lang="en-US" sz="2800" dirty="0" smtClean="0">
                <a:solidFill>
                  <a:schemeClr val="bg1"/>
                </a:solidFill>
              </a:rPr>
              <a:t>WA Department of Ecology</a:t>
            </a:r>
          </a:p>
          <a:p>
            <a:pPr>
              <a:spcBef>
                <a:spcPts val="600"/>
              </a:spcBef>
              <a:spcAft>
                <a:spcPts val="600"/>
              </a:spcAft>
            </a:pPr>
            <a:r>
              <a:rPr lang="en-US" sz="2800" dirty="0" smtClean="0">
                <a:solidFill>
                  <a:schemeClr val="bg1"/>
                </a:solidFill>
              </a:rPr>
              <a:t>OR  Department of Environmental Quality</a:t>
            </a:r>
          </a:p>
          <a:p>
            <a:pPr>
              <a:spcBef>
                <a:spcPts val="600"/>
              </a:spcBef>
              <a:spcAft>
                <a:spcPts val="600"/>
              </a:spcAft>
            </a:pPr>
            <a:r>
              <a:rPr lang="en-US" sz="2800" dirty="0" smtClean="0">
                <a:solidFill>
                  <a:schemeClr val="bg1"/>
                </a:solidFill>
              </a:rPr>
              <a:t>CA  Department of Fish and Wildlife</a:t>
            </a:r>
          </a:p>
          <a:p>
            <a:pPr>
              <a:spcBef>
                <a:spcPts val="600"/>
              </a:spcBef>
              <a:spcAft>
                <a:spcPts val="600"/>
              </a:spcAft>
            </a:pPr>
            <a:r>
              <a:rPr lang="en-US" sz="2800" dirty="0" smtClean="0">
                <a:solidFill>
                  <a:schemeClr val="bg1"/>
                </a:solidFill>
              </a:rPr>
              <a:t>HI  Department of Health</a:t>
            </a:r>
          </a:p>
        </p:txBody>
      </p:sp>
    </p:spTree>
    <p:extLst>
      <p:ext uri="{BB962C8B-B14F-4D97-AF65-F5344CB8AC3E}">
        <p14:creationId xmlns:p14="http://schemas.microsoft.com/office/powerpoint/2010/main" val="3024986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077285"/>
            <a:ext cx="5029200" cy="4800600"/>
          </a:xfrm>
        </p:spPr>
        <p:txBody>
          <a:bodyPr>
            <a:normAutofit/>
          </a:bodyPr>
          <a:lstStyle/>
          <a:p>
            <a:pPr marL="685800" indent="-685800">
              <a:buFont typeface="+mj-lt"/>
              <a:buAutoNum type="arabicPeriod"/>
            </a:pPr>
            <a:r>
              <a:rPr lang="en-US" sz="3200" dirty="0" smtClean="0"/>
              <a:t>Share information</a:t>
            </a:r>
          </a:p>
          <a:p>
            <a:pPr marL="685800" indent="-685800">
              <a:buFont typeface="+mj-lt"/>
              <a:buAutoNum type="arabicPeriod"/>
            </a:pPr>
            <a:r>
              <a:rPr lang="en-US" sz="3200" dirty="0" smtClean="0"/>
              <a:t>Coordinate </a:t>
            </a:r>
            <a:r>
              <a:rPr lang="en-US" sz="3200" dirty="0"/>
              <a:t>and </a:t>
            </a:r>
            <a:r>
              <a:rPr lang="en-US" sz="3200" dirty="0" smtClean="0"/>
              <a:t>facilitate collaboration</a:t>
            </a:r>
            <a:endParaRPr lang="en-US" sz="3200" dirty="0"/>
          </a:p>
          <a:p>
            <a:pPr marL="685800" indent="-685800">
              <a:buFont typeface="+mj-lt"/>
              <a:buAutoNum type="arabicPeriod"/>
            </a:pPr>
            <a:r>
              <a:rPr lang="en-US" sz="3200" dirty="0" smtClean="0"/>
              <a:t>Create tools </a:t>
            </a:r>
            <a:r>
              <a:rPr lang="en-US" sz="3200" dirty="0"/>
              <a:t>and resources </a:t>
            </a:r>
            <a:r>
              <a:rPr lang="en-US" sz="3200" dirty="0" smtClean="0"/>
              <a:t> </a:t>
            </a:r>
            <a:endParaRPr lang="en-US" sz="3200" dirty="0"/>
          </a:p>
          <a:p>
            <a:endParaRPr lang="en-US" dirty="0"/>
          </a:p>
        </p:txBody>
      </p:sp>
      <p:sp>
        <p:nvSpPr>
          <p:cNvPr id="4" name="Title 1"/>
          <p:cNvSpPr>
            <a:spLocks noGrp="1"/>
          </p:cNvSpPr>
          <p:nvPr>
            <p:ph type="title"/>
          </p:nvPr>
        </p:nvSpPr>
        <p:spPr>
          <a:xfrm>
            <a:off x="609600" y="914400"/>
            <a:ext cx="7772400" cy="1362456"/>
          </a:xfrm>
        </p:spPr>
        <p:txBody>
          <a:bodyPr/>
          <a:lstStyle/>
          <a:p>
            <a:pPr algn="ctr"/>
            <a:r>
              <a:rPr lang="en-US" sz="5400" dirty="0" smtClean="0"/>
              <a:t>Our Work</a:t>
            </a:r>
            <a:br>
              <a:rPr lang="en-US" sz="5400" dirty="0" smtClean="0"/>
            </a:br>
            <a:endParaRPr lang="en-US" sz="5400" dirty="0"/>
          </a:p>
        </p:txBody>
      </p:sp>
      <p:pic>
        <p:nvPicPr>
          <p:cNvPr id="5" name="Picture 4"/>
          <p:cNvPicPr>
            <a:picLocks noChangeAspect="1"/>
          </p:cNvPicPr>
          <p:nvPr/>
        </p:nvPicPr>
        <p:blipFill>
          <a:blip r:embed="rId3"/>
          <a:stretch>
            <a:fillRect/>
          </a:stretch>
        </p:blipFill>
        <p:spPr>
          <a:xfrm>
            <a:off x="6172200" y="2057400"/>
            <a:ext cx="2451100" cy="3492500"/>
          </a:xfrm>
          <a:prstGeom prst="rect">
            <a:avLst/>
          </a:prstGeom>
        </p:spPr>
      </p:pic>
    </p:spTree>
    <p:extLst>
      <p:ext uri="{BB962C8B-B14F-4D97-AF65-F5344CB8AC3E}">
        <p14:creationId xmlns:p14="http://schemas.microsoft.com/office/powerpoint/2010/main" val="72924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1362456"/>
          </a:xfrm>
        </p:spPr>
        <p:txBody>
          <a:bodyPr/>
          <a:lstStyle/>
          <a:p>
            <a:pPr algn="ctr"/>
            <a:r>
              <a:rPr lang="en-US" sz="5400" dirty="0" smtClean="0"/>
              <a:t>Our Work</a:t>
            </a:r>
            <a:br>
              <a:rPr lang="en-US" sz="5400" dirty="0" smtClean="0"/>
            </a:br>
            <a:endParaRPr lang="en-US" sz="5400" dirty="0"/>
          </a:p>
        </p:txBody>
      </p:sp>
      <p:sp>
        <p:nvSpPr>
          <p:cNvPr id="3" name="Text Placeholder 2"/>
          <p:cNvSpPr>
            <a:spLocks noGrp="1"/>
          </p:cNvSpPr>
          <p:nvPr>
            <p:ph type="body" idx="1"/>
          </p:nvPr>
        </p:nvSpPr>
        <p:spPr>
          <a:xfrm>
            <a:off x="152400" y="2599267"/>
            <a:ext cx="5410200" cy="4267200"/>
          </a:xfrm>
        </p:spPr>
        <p:txBody>
          <a:bodyPr>
            <a:normAutofit/>
          </a:bodyPr>
          <a:lstStyle/>
          <a:p>
            <a:pPr marL="685800" indent="-685800">
              <a:buFont typeface="+mj-lt"/>
              <a:buAutoNum type="arabicPeriod" startAt="4"/>
            </a:pPr>
            <a:r>
              <a:rPr lang="en-US" sz="2800" dirty="0"/>
              <a:t>Support policy and legislative initiatives</a:t>
            </a:r>
          </a:p>
          <a:p>
            <a:pPr marL="685800" indent="-685800">
              <a:buFont typeface="+mj-lt"/>
              <a:buAutoNum type="arabicPeriod" startAt="4"/>
            </a:pPr>
            <a:r>
              <a:rPr lang="en-US" sz="2800" dirty="0"/>
              <a:t>Engage with industry </a:t>
            </a:r>
            <a:r>
              <a:rPr lang="en-US" sz="2800" dirty="0" smtClean="0"/>
              <a:t/>
            </a:r>
            <a:br>
              <a:rPr lang="en-US" sz="2800" dirty="0" smtClean="0"/>
            </a:br>
            <a:r>
              <a:rPr lang="en-US" sz="2800" dirty="0" smtClean="0"/>
              <a:t>partners </a:t>
            </a:r>
            <a:endParaRPr lang="en-US" sz="2800" dirty="0"/>
          </a:p>
          <a:p>
            <a:pPr marL="685800" indent="-685800">
              <a:buFont typeface="+mj-lt"/>
              <a:buAutoNum type="arabicPeriod" startAt="4"/>
            </a:pPr>
            <a:r>
              <a:rPr lang="en-US" sz="2800" dirty="0">
                <a:solidFill>
                  <a:srgbClr val="FF0000"/>
                </a:solidFill>
              </a:rPr>
              <a:t>Outreach and </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communications  </a:t>
            </a:r>
            <a:endParaRPr lang="en-US" sz="2800" dirty="0">
              <a:solidFill>
                <a:srgbClr val="FF0000"/>
              </a:solidFill>
            </a:endParaRP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3276600"/>
            <a:ext cx="4038600" cy="3028950"/>
          </a:xfrm>
          <a:prstGeom prst="rect">
            <a:avLst/>
          </a:prstGeom>
        </p:spPr>
      </p:pic>
    </p:spTree>
    <p:extLst>
      <p:ext uri="{BB962C8B-B14F-4D97-AF65-F5344CB8AC3E}">
        <p14:creationId xmlns:p14="http://schemas.microsoft.com/office/powerpoint/2010/main" val="13698652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3087A6"/>
      </a:accent1>
      <a:accent2>
        <a:srgbClr val="89DEFF"/>
      </a:accent2>
      <a:accent3>
        <a:srgbClr val="B5EBE2"/>
      </a:accent3>
      <a:accent4>
        <a:srgbClr val="B0DFA0"/>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22255</TotalTime>
  <Words>908</Words>
  <Application>Microsoft Macintosh PowerPoint</Application>
  <PresentationFormat>On-screen Show (4:3)</PresentationFormat>
  <Paragraphs>135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PowerPoint Presentation</vt:lpstr>
      <vt:lpstr>PowerPoint Presentation</vt:lpstr>
      <vt:lpstr>PowerPoint Presentation</vt:lpstr>
      <vt:lpstr>PowerPoint Presentation</vt:lpstr>
      <vt:lpstr>PowerPoint Presentation</vt:lpstr>
      <vt:lpstr> Task Force Timeline</vt:lpstr>
      <vt:lpstr>Member Agencies</vt:lpstr>
      <vt:lpstr>Our Work </vt:lpstr>
      <vt:lpstr>Our Work </vt:lpstr>
      <vt:lpstr>POSPET Pacific Oil Spill Prevention Education Team </vt:lpstr>
      <vt:lpstr>PowerPoint Presentation</vt:lpstr>
      <vt:lpstr>1-800-OILS-911 </vt:lpstr>
      <vt:lpstr>Clean Marina Program</vt:lpstr>
      <vt:lpstr>Online Resources</vt:lpstr>
    </vt:vector>
  </TitlesOfParts>
  <Company>Cascadia Consulting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dc:creator>
  <cp:lastModifiedBy>Chris Coffin</cp:lastModifiedBy>
  <cp:revision>211</cp:revision>
  <cp:lastPrinted>2014-04-30T15:46:37Z</cp:lastPrinted>
  <dcterms:created xsi:type="dcterms:W3CDTF">2013-04-22T00:22:33Z</dcterms:created>
  <dcterms:modified xsi:type="dcterms:W3CDTF">2017-02-15T21:44:43Z</dcterms:modified>
</cp:coreProperties>
</file>