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embeddings/oleObject2.bin" ContentType="application/vnd.openxmlformats-officedocument.oleObject"/>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embeddings/oleObject3.bin" ContentType="application/vnd.openxmlformats-officedocument.oleObject"/>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embeddings/oleObject4.bin" ContentType="application/vnd.openxmlformats-officedocument.oleObject"/>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 id="2147484176" r:id="rId2"/>
    <p:sldMasterId id="2147484200" r:id="rId3"/>
  </p:sldMasterIdLst>
  <p:notesMasterIdLst>
    <p:notesMasterId r:id="rId71"/>
  </p:notesMasterIdLst>
  <p:handoutMasterIdLst>
    <p:handoutMasterId r:id="rId72"/>
  </p:handoutMasterIdLst>
  <p:sldIdLst>
    <p:sldId id="258" r:id="rId4"/>
    <p:sldId id="378" r:id="rId5"/>
    <p:sldId id="379" r:id="rId6"/>
    <p:sldId id="414" r:id="rId7"/>
    <p:sldId id="415" r:id="rId8"/>
    <p:sldId id="416" r:id="rId9"/>
    <p:sldId id="417" r:id="rId10"/>
    <p:sldId id="407" r:id="rId11"/>
    <p:sldId id="410" r:id="rId12"/>
    <p:sldId id="388" r:id="rId13"/>
    <p:sldId id="389" r:id="rId14"/>
    <p:sldId id="390" r:id="rId15"/>
    <p:sldId id="391" r:id="rId16"/>
    <p:sldId id="412" r:id="rId17"/>
    <p:sldId id="359" r:id="rId18"/>
    <p:sldId id="360" r:id="rId19"/>
    <p:sldId id="361" r:id="rId20"/>
    <p:sldId id="362" r:id="rId21"/>
    <p:sldId id="363" r:id="rId22"/>
    <p:sldId id="365" r:id="rId23"/>
    <p:sldId id="413" r:id="rId24"/>
    <p:sldId id="366" r:id="rId25"/>
    <p:sldId id="364" r:id="rId26"/>
    <p:sldId id="367" r:id="rId27"/>
    <p:sldId id="368" r:id="rId28"/>
    <p:sldId id="369" r:id="rId29"/>
    <p:sldId id="370" r:id="rId30"/>
    <p:sldId id="371" r:id="rId31"/>
    <p:sldId id="372" r:id="rId32"/>
    <p:sldId id="373" r:id="rId33"/>
    <p:sldId id="411" r:id="rId34"/>
    <p:sldId id="374" r:id="rId35"/>
    <p:sldId id="392" r:id="rId36"/>
    <p:sldId id="393" r:id="rId37"/>
    <p:sldId id="394" r:id="rId38"/>
    <p:sldId id="395" r:id="rId39"/>
    <p:sldId id="396" r:id="rId40"/>
    <p:sldId id="397" r:id="rId41"/>
    <p:sldId id="398" r:id="rId42"/>
    <p:sldId id="399" r:id="rId43"/>
    <p:sldId id="400" r:id="rId44"/>
    <p:sldId id="401" r:id="rId45"/>
    <p:sldId id="316" r:id="rId46"/>
    <p:sldId id="296" r:id="rId47"/>
    <p:sldId id="315" r:id="rId48"/>
    <p:sldId id="313" r:id="rId49"/>
    <p:sldId id="309" r:id="rId50"/>
    <p:sldId id="310" r:id="rId51"/>
    <p:sldId id="311" r:id="rId52"/>
    <p:sldId id="312" r:id="rId53"/>
    <p:sldId id="318" r:id="rId54"/>
    <p:sldId id="320" r:id="rId55"/>
    <p:sldId id="321" r:id="rId56"/>
    <p:sldId id="322" r:id="rId57"/>
    <p:sldId id="319" r:id="rId58"/>
    <p:sldId id="323" r:id="rId59"/>
    <p:sldId id="324" r:id="rId60"/>
    <p:sldId id="325" r:id="rId61"/>
    <p:sldId id="332" r:id="rId62"/>
    <p:sldId id="317" r:id="rId63"/>
    <p:sldId id="330" r:id="rId64"/>
    <p:sldId id="308" r:id="rId65"/>
    <p:sldId id="331" r:id="rId66"/>
    <p:sldId id="314" r:id="rId67"/>
    <p:sldId id="377" r:id="rId68"/>
    <p:sldId id="375" r:id="rId69"/>
    <p:sldId id="37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ary Wilkin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99FF66"/>
    <a:srgbClr val="CCFF99"/>
    <a:srgbClr val="CC9933"/>
    <a:srgbClr val="56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81835" autoAdjust="0"/>
  </p:normalViewPr>
  <p:slideViewPr>
    <p:cSldViewPr>
      <p:cViewPr>
        <p:scale>
          <a:sx n="100" d="100"/>
          <a:sy n="100" d="100"/>
        </p:scale>
        <p:origin x="-288" y="11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8936"/>
    </p:cViewPr>
  </p:sorterViewPr>
  <p:notesViewPr>
    <p:cSldViewPr snapToGrid="0" snapToObjects="1">
      <p:cViewPr>
        <p:scale>
          <a:sx n="100" d="100"/>
          <a:sy n="100" d="100"/>
        </p:scale>
        <p:origin x="-2344"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
          <c:y val="0.0263157894736842"/>
          <c:w val="0.963855420367919"/>
          <c:h val="0.753195883409311"/>
        </c:manualLayout>
      </c:layout>
      <c:lineChart>
        <c:grouping val="standard"/>
        <c:varyColors val="0"/>
        <c:ser>
          <c:idx val="0"/>
          <c:order val="0"/>
          <c:tx>
            <c:strRef>
              <c:f>'SM-AgeGroup'!$A$3</c:f>
              <c:strCache>
                <c:ptCount val="1"/>
                <c:pt idx="0">
                  <c:v>18-29</c:v>
                </c:pt>
              </c:strCache>
            </c:strRef>
          </c:tx>
          <c:marker>
            <c:symbol val="none"/>
          </c:marker>
          <c:dLbls>
            <c:dLbl>
              <c:idx val="0"/>
              <c:layout>
                <c:manualLayout>
                  <c:x val="-0.0543071080970969"/>
                  <c:y val="-0.0187353583911785"/>
                </c:manualLayout>
              </c:layout>
              <c:showLegendKey val="0"/>
              <c:showVal val="1"/>
              <c:showCatName val="0"/>
              <c:showSerName val="0"/>
              <c:showPercent val="0"/>
              <c:showBubbleSize val="0"/>
            </c:dLbl>
            <c:dLbl>
              <c:idx val="4"/>
              <c:layout>
                <c:manualLayout>
                  <c:x val="-0.00187265889989989"/>
                  <c:y val="-0.034348157050494"/>
                </c:manualLayout>
              </c:layout>
              <c:showLegendKey val="0"/>
              <c:showVal val="1"/>
              <c:showCatName val="0"/>
              <c:showSerName val="0"/>
              <c:showPercent val="0"/>
              <c:showBubbleSize val="0"/>
            </c:dLbl>
            <c:dLbl>
              <c:idx val="5"/>
              <c:layout>
                <c:manualLayout>
                  <c:x val="-6.86633664579288E-17"/>
                  <c:y val="-0.0312255973186309"/>
                </c:manualLayout>
              </c:layout>
              <c:showLegendKey val="0"/>
              <c:showVal val="1"/>
              <c:showCatName val="0"/>
              <c:showSerName val="0"/>
              <c:showPercent val="0"/>
              <c:showBubbleSize val="0"/>
            </c:dLbl>
            <c:dLbl>
              <c:idx val="6"/>
              <c:layout>
                <c:manualLayout>
                  <c:x val="0.0"/>
                  <c:y val="-0.0437158362460833"/>
                </c:manualLayout>
              </c:layout>
              <c:showLegendKey val="0"/>
              <c:showVal val="1"/>
              <c:showCatName val="0"/>
              <c:showSerName val="0"/>
              <c:showPercent val="0"/>
              <c:showBubbleSize val="0"/>
            </c:dLbl>
            <c:dLbl>
              <c:idx val="7"/>
              <c:layout>
                <c:manualLayout>
                  <c:x val="0.0"/>
                  <c:y val="-0.0249804778549047"/>
                </c:manualLayout>
              </c:layout>
              <c:showLegendKey val="0"/>
              <c:showVal val="1"/>
              <c:showCatName val="0"/>
              <c:showSerName val="0"/>
              <c:showPercent val="0"/>
              <c:showBubbleSize val="0"/>
            </c:dLbl>
            <c:dLbl>
              <c:idx val="8"/>
              <c:layout>
                <c:manualLayout>
                  <c:x val="0.0"/>
                  <c:y val="-0.0499609557098095"/>
                </c:manualLayout>
              </c:layout>
              <c:showLegendKey val="0"/>
              <c:showVal val="1"/>
              <c:showCatName val="0"/>
              <c:showSerName val="0"/>
              <c:showPercent val="0"/>
              <c:showBubbleSize val="0"/>
            </c:dLbl>
            <c:dLbl>
              <c:idx val="9"/>
              <c:layout>
                <c:manualLayout>
                  <c:x val="-0.00374531779979979"/>
                  <c:y val="-0.0405932765142202"/>
                </c:manualLayout>
              </c:layout>
              <c:showLegendKey val="0"/>
              <c:showVal val="1"/>
              <c:showCatName val="0"/>
              <c:showSerName val="0"/>
              <c:showPercent val="0"/>
              <c:showBubbleSize val="0"/>
            </c:dLbl>
            <c:dLbl>
              <c:idx val="10"/>
              <c:spPr/>
              <c:txPr>
                <a:bodyPr/>
                <a:lstStyle/>
                <a:p>
                  <a:pPr>
                    <a:defRPr sz="1800">
                      <a:solidFill>
                        <a:srgbClr val="00B0F0"/>
                      </a:solidFill>
                    </a:defRPr>
                  </a:pPr>
                  <a:endParaRPr lang="en-US"/>
                </a:p>
              </c:txPr>
              <c:showLegendKey val="0"/>
              <c:showVal val="1"/>
              <c:showCatName val="0"/>
              <c:showSerName val="0"/>
              <c:showPercent val="0"/>
              <c:showBubbleSize val="0"/>
            </c:dLbl>
            <c:txPr>
              <a:bodyPr/>
              <a:lstStyle/>
              <a:p>
                <a:pPr>
                  <a:defRPr sz="1200">
                    <a:solidFill>
                      <a:srgbClr val="00B0F0"/>
                    </a:solidFill>
                  </a:defRPr>
                </a:pPr>
                <a:endParaRPr lang="en-US"/>
              </a:p>
            </c:txPr>
            <c:showLegendKey val="0"/>
            <c:showVal val="1"/>
            <c:showCatName val="0"/>
            <c:showSerName val="0"/>
            <c:showPercent val="0"/>
            <c:showBubbleSize val="0"/>
            <c:showLeaderLines val="0"/>
          </c:dLbls>
          <c:cat>
            <c:numRef>
              <c:f>'SM-AgeGroup'!$B$2:$L$2</c:f>
              <c:numCache>
                <c:formatCode>[$-409]mmm\-yy;@</c:formatCode>
                <c:ptCount val="11"/>
                <c:pt idx="0">
                  <c:v>38384.0</c:v>
                </c:pt>
                <c:pt idx="1">
                  <c:v>38930.0</c:v>
                </c:pt>
                <c:pt idx="2">
                  <c:v>39569.0</c:v>
                </c:pt>
                <c:pt idx="3">
                  <c:v>39904.0</c:v>
                </c:pt>
                <c:pt idx="4">
                  <c:v>40299.0</c:v>
                </c:pt>
                <c:pt idx="5">
                  <c:v>40756.0</c:v>
                </c:pt>
                <c:pt idx="6">
                  <c:v>40940.0</c:v>
                </c:pt>
                <c:pt idx="7">
                  <c:v>41122.0</c:v>
                </c:pt>
                <c:pt idx="8">
                  <c:v>41244.0</c:v>
                </c:pt>
                <c:pt idx="9">
                  <c:v>41395.0</c:v>
                </c:pt>
                <c:pt idx="10">
                  <c:v>41518.0</c:v>
                </c:pt>
              </c:numCache>
            </c:numRef>
          </c:cat>
          <c:val>
            <c:numRef>
              <c:f>'SM-AgeGroup'!$B$3:$L$3</c:f>
              <c:numCache>
                <c:formatCode>0%</c:formatCode>
                <c:ptCount val="11"/>
                <c:pt idx="0">
                  <c:v>0.09</c:v>
                </c:pt>
                <c:pt idx="1">
                  <c:v>0.49</c:v>
                </c:pt>
                <c:pt idx="2">
                  <c:v>0.67</c:v>
                </c:pt>
                <c:pt idx="3">
                  <c:v>0.76</c:v>
                </c:pt>
                <c:pt idx="4">
                  <c:v>0.86</c:v>
                </c:pt>
                <c:pt idx="5">
                  <c:v>0.87</c:v>
                </c:pt>
                <c:pt idx="6">
                  <c:v>0.86</c:v>
                </c:pt>
                <c:pt idx="7">
                  <c:v>0.92</c:v>
                </c:pt>
                <c:pt idx="8">
                  <c:v>0.83</c:v>
                </c:pt>
                <c:pt idx="9">
                  <c:v>0.89</c:v>
                </c:pt>
                <c:pt idx="10">
                  <c:v>0.9</c:v>
                </c:pt>
              </c:numCache>
            </c:numRef>
          </c:val>
          <c:smooth val="0"/>
        </c:ser>
        <c:ser>
          <c:idx val="1"/>
          <c:order val="1"/>
          <c:tx>
            <c:strRef>
              <c:f>'SM-AgeGroup'!$A$4</c:f>
              <c:strCache>
                <c:ptCount val="1"/>
                <c:pt idx="0">
                  <c:v>30-49</c:v>
                </c:pt>
              </c:strCache>
            </c:strRef>
          </c:tx>
          <c:marker>
            <c:symbol val="none"/>
          </c:marker>
          <c:dLbls>
            <c:dLbl>
              <c:idx val="0"/>
              <c:layout>
                <c:manualLayout>
                  <c:x val="-0.052434449197197"/>
                  <c:y val="0.0218579181230416"/>
                </c:manualLayout>
              </c:layout>
              <c:showLegendKey val="0"/>
              <c:showVal val="1"/>
              <c:showCatName val="0"/>
              <c:showSerName val="0"/>
              <c:showPercent val="0"/>
              <c:showBubbleSize val="0"/>
            </c:dLbl>
            <c:dLbl>
              <c:idx val="1"/>
              <c:layout>
                <c:manualLayout>
                  <c:x val="-0.00374531779979979"/>
                  <c:y val="-0.00624511946372618"/>
                </c:manualLayout>
              </c:layout>
              <c:showLegendKey val="0"/>
              <c:showVal val="1"/>
              <c:showCatName val="0"/>
              <c:showSerName val="0"/>
              <c:showPercent val="0"/>
              <c:showBubbleSize val="0"/>
            </c:dLbl>
            <c:dLbl>
              <c:idx val="3"/>
              <c:layout>
                <c:manualLayout>
                  <c:x val="-0.0430711546976975"/>
                  <c:y val="-0.0281030375867679"/>
                </c:manualLayout>
              </c:layout>
              <c:showLegendKey val="0"/>
              <c:showVal val="1"/>
              <c:showCatName val="0"/>
              <c:showSerName val="0"/>
              <c:showPercent val="0"/>
              <c:showBubbleSize val="0"/>
            </c:dLbl>
            <c:dLbl>
              <c:idx val="4"/>
              <c:layout>
                <c:manualLayout>
                  <c:x val="0.0"/>
                  <c:y val="-0.0562060751735356"/>
                </c:manualLayout>
              </c:layout>
              <c:showLegendKey val="0"/>
              <c:showVal val="1"/>
              <c:showCatName val="0"/>
              <c:showSerName val="0"/>
              <c:showPercent val="0"/>
              <c:showBubbleSize val="0"/>
            </c:dLbl>
            <c:dLbl>
              <c:idx val="5"/>
              <c:layout>
                <c:manualLayout>
                  <c:x val="-6.86633664579288E-17"/>
                  <c:y val="-0.034348157050494"/>
                </c:manualLayout>
              </c:layout>
              <c:showLegendKey val="0"/>
              <c:showVal val="1"/>
              <c:showCatName val="0"/>
              <c:showSerName val="0"/>
              <c:showPercent val="0"/>
              <c:showBubbleSize val="0"/>
            </c:dLbl>
            <c:dLbl>
              <c:idx val="6"/>
              <c:layout>
                <c:manualLayout>
                  <c:x val="0.0"/>
                  <c:y val="-0.0281030375867678"/>
                </c:manualLayout>
              </c:layout>
              <c:showLegendKey val="0"/>
              <c:showVal val="1"/>
              <c:showCatName val="0"/>
              <c:showSerName val="0"/>
              <c:showPercent val="0"/>
              <c:showBubbleSize val="0"/>
            </c:dLbl>
            <c:dLbl>
              <c:idx val="7"/>
              <c:layout>
                <c:manualLayout>
                  <c:x val="0.0"/>
                  <c:y val="-0.034348157050494"/>
                </c:manualLayout>
              </c:layout>
              <c:showLegendKey val="0"/>
              <c:showVal val="1"/>
              <c:showCatName val="0"/>
              <c:showSerName val="0"/>
              <c:showPercent val="0"/>
              <c:showBubbleSize val="0"/>
            </c:dLbl>
            <c:dLbl>
              <c:idx val="8"/>
              <c:layout>
                <c:manualLayout>
                  <c:x val="-0.00187265889989989"/>
                  <c:y val="-0.0218579181230416"/>
                </c:manualLayout>
              </c:layout>
              <c:showLegendKey val="0"/>
              <c:showVal val="1"/>
              <c:showCatName val="0"/>
              <c:showSerName val="0"/>
              <c:showPercent val="0"/>
              <c:showBubbleSize val="0"/>
            </c:dLbl>
            <c:dLbl>
              <c:idx val="9"/>
              <c:layout>
                <c:manualLayout>
                  <c:x val="0.0"/>
                  <c:y val="-0.0218579181230416"/>
                </c:manualLayout>
              </c:layout>
              <c:showLegendKey val="0"/>
              <c:showVal val="1"/>
              <c:showCatName val="0"/>
              <c:showSerName val="0"/>
              <c:showPercent val="0"/>
              <c:showBubbleSize val="0"/>
            </c:dLbl>
            <c:dLbl>
              <c:idx val="10"/>
              <c:spPr/>
              <c:txPr>
                <a:bodyPr/>
                <a:lstStyle/>
                <a:p>
                  <a:pPr>
                    <a:defRPr sz="1800">
                      <a:solidFill>
                        <a:schemeClr val="accent2"/>
                      </a:solidFill>
                    </a:defRPr>
                  </a:pPr>
                  <a:endParaRPr lang="en-US"/>
                </a:p>
              </c:txPr>
              <c:showLegendKey val="0"/>
              <c:showVal val="1"/>
              <c:showCatName val="0"/>
              <c:showSerName val="0"/>
              <c:showPercent val="0"/>
              <c:showBubbleSize val="0"/>
            </c:dLbl>
            <c:txPr>
              <a:bodyPr/>
              <a:lstStyle/>
              <a:p>
                <a:pPr>
                  <a:defRPr sz="1200">
                    <a:solidFill>
                      <a:schemeClr val="accent2"/>
                    </a:solidFill>
                  </a:defRPr>
                </a:pPr>
                <a:endParaRPr lang="en-US"/>
              </a:p>
            </c:txPr>
            <c:showLegendKey val="0"/>
            <c:showVal val="1"/>
            <c:showCatName val="0"/>
            <c:showSerName val="0"/>
            <c:showPercent val="0"/>
            <c:showBubbleSize val="0"/>
            <c:showLeaderLines val="0"/>
          </c:dLbls>
          <c:cat>
            <c:numRef>
              <c:f>'SM-AgeGroup'!$B$2:$L$2</c:f>
              <c:numCache>
                <c:formatCode>[$-409]mmm\-yy;@</c:formatCode>
                <c:ptCount val="11"/>
                <c:pt idx="0">
                  <c:v>38384.0</c:v>
                </c:pt>
                <c:pt idx="1">
                  <c:v>38930.0</c:v>
                </c:pt>
                <c:pt idx="2">
                  <c:v>39569.0</c:v>
                </c:pt>
                <c:pt idx="3">
                  <c:v>39904.0</c:v>
                </c:pt>
                <c:pt idx="4">
                  <c:v>40299.0</c:v>
                </c:pt>
                <c:pt idx="5">
                  <c:v>40756.0</c:v>
                </c:pt>
                <c:pt idx="6">
                  <c:v>40940.0</c:v>
                </c:pt>
                <c:pt idx="7">
                  <c:v>41122.0</c:v>
                </c:pt>
                <c:pt idx="8">
                  <c:v>41244.0</c:v>
                </c:pt>
                <c:pt idx="9">
                  <c:v>41395.0</c:v>
                </c:pt>
                <c:pt idx="10">
                  <c:v>41518.0</c:v>
                </c:pt>
              </c:numCache>
            </c:numRef>
          </c:cat>
          <c:val>
            <c:numRef>
              <c:f>'SM-AgeGroup'!$B$4:$L$4</c:f>
              <c:numCache>
                <c:formatCode>0%</c:formatCode>
                <c:ptCount val="11"/>
                <c:pt idx="0">
                  <c:v>0.07</c:v>
                </c:pt>
                <c:pt idx="1">
                  <c:v>0.08</c:v>
                </c:pt>
                <c:pt idx="2">
                  <c:v>0.25</c:v>
                </c:pt>
                <c:pt idx="3">
                  <c:v>0.48</c:v>
                </c:pt>
                <c:pt idx="4">
                  <c:v>0.61</c:v>
                </c:pt>
                <c:pt idx="5">
                  <c:v>0.68</c:v>
                </c:pt>
                <c:pt idx="6">
                  <c:v>0.72</c:v>
                </c:pt>
                <c:pt idx="7">
                  <c:v>0.73</c:v>
                </c:pt>
                <c:pt idx="8">
                  <c:v>0.77</c:v>
                </c:pt>
                <c:pt idx="9">
                  <c:v>0.78</c:v>
                </c:pt>
                <c:pt idx="10">
                  <c:v>0.73</c:v>
                </c:pt>
              </c:numCache>
            </c:numRef>
          </c:val>
          <c:smooth val="0"/>
        </c:ser>
        <c:ser>
          <c:idx val="2"/>
          <c:order val="2"/>
          <c:tx>
            <c:strRef>
              <c:f>'SM-AgeGroup'!$A$5</c:f>
              <c:strCache>
                <c:ptCount val="1"/>
                <c:pt idx="0">
                  <c:v>50-64</c:v>
                </c:pt>
              </c:strCache>
            </c:strRef>
          </c:tx>
          <c:marker>
            <c:symbol val="none"/>
          </c:marker>
          <c:dLbls>
            <c:dLbl>
              <c:idx val="0"/>
              <c:layout>
                <c:manualLayout>
                  <c:x val="-0.0262172245985985"/>
                  <c:y val="0.0312255973186308"/>
                </c:manualLayout>
              </c:layout>
              <c:showLegendKey val="0"/>
              <c:showVal val="1"/>
              <c:showCatName val="0"/>
              <c:showSerName val="0"/>
              <c:showPercent val="0"/>
              <c:showBubbleSize val="0"/>
            </c:dLbl>
            <c:dLbl>
              <c:idx val="2"/>
              <c:layout>
                <c:manualLayout>
                  <c:x val="-0.0337078601981981"/>
                  <c:y val="-0.0312255973186309"/>
                </c:manualLayout>
              </c:layout>
              <c:showLegendKey val="0"/>
              <c:showVal val="1"/>
              <c:showCatName val="0"/>
              <c:showSerName val="0"/>
              <c:showPercent val="0"/>
              <c:showBubbleSize val="0"/>
            </c:dLbl>
            <c:dLbl>
              <c:idx val="4"/>
              <c:layout>
                <c:manualLayout>
                  <c:x val="0.0"/>
                  <c:y val="0.0343481570504939"/>
                </c:manualLayout>
              </c:layout>
              <c:showLegendKey val="0"/>
              <c:showVal val="1"/>
              <c:showCatName val="0"/>
              <c:showSerName val="0"/>
              <c:showPercent val="0"/>
              <c:showBubbleSize val="0"/>
            </c:dLbl>
            <c:dLbl>
              <c:idx val="5"/>
              <c:layout>
                <c:manualLayout>
                  <c:x val="0.00187265889989983"/>
                  <c:y val="0.0312255973186309"/>
                </c:manualLayout>
              </c:layout>
              <c:showLegendKey val="0"/>
              <c:showVal val="1"/>
              <c:showCatName val="0"/>
              <c:showSerName val="0"/>
              <c:showPercent val="0"/>
              <c:showBubbleSize val="0"/>
            </c:dLbl>
            <c:dLbl>
              <c:idx val="7"/>
              <c:layout>
                <c:manualLayout>
                  <c:x val="0.0"/>
                  <c:y val="-0.0281030375867678"/>
                </c:manualLayout>
              </c:layout>
              <c:showLegendKey val="0"/>
              <c:showVal val="1"/>
              <c:showCatName val="0"/>
              <c:showSerName val="0"/>
              <c:showPercent val="0"/>
              <c:showBubbleSize val="0"/>
            </c:dLbl>
            <c:dLbl>
              <c:idx val="8"/>
              <c:layout>
                <c:manualLayout>
                  <c:x val="0.0"/>
                  <c:y val="0.0343481570504939"/>
                </c:manualLayout>
              </c:layout>
              <c:showLegendKey val="0"/>
              <c:showVal val="1"/>
              <c:showCatName val="0"/>
              <c:showSerName val="0"/>
              <c:showPercent val="0"/>
              <c:showBubbleSize val="0"/>
            </c:dLbl>
            <c:dLbl>
              <c:idx val="9"/>
              <c:layout>
                <c:manualLayout>
                  <c:x val="0.00187265889989989"/>
                  <c:y val="0.034348157050494"/>
                </c:manualLayout>
              </c:layout>
              <c:showLegendKey val="0"/>
              <c:showVal val="1"/>
              <c:showCatName val="0"/>
              <c:showSerName val="0"/>
              <c:showPercent val="0"/>
              <c:showBubbleSize val="0"/>
            </c:dLbl>
            <c:dLbl>
              <c:idx val="10"/>
              <c:spPr/>
              <c:txPr>
                <a:bodyPr/>
                <a:lstStyle/>
                <a:p>
                  <a:pPr>
                    <a:defRPr sz="1800">
                      <a:solidFill>
                        <a:srgbClr val="92D050"/>
                      </a:solidFill>
                    </a:defRPr>
                  </a:pPr>
                  <a:endParaRPr lang="en-US"/>
                </a:p>
              </c:txPr>
              <c:showLegendKey val="0"/>
              <c:showVal val="1"/>
              <c:showCatName val="0"/>
              <c:showSerName val="0"/>
              <c:showPercent val="0"/>
              <c:showBubbleSize val="0"/>
            </c:dLbl>
            <c:txPr>
              <a:bodyPr/>
              <a:lstStyle/>
              <a:p>
                <a:pPr>
                  <a:defRPr sz="1200">
                    <a:solidFill>
                      <a:srgbClr val="92D050"/>
                    </a:solidFill>
                  </a:defRPr>
                </a:pPr>
                <a:endParaRPr lang="en-US"/>
              </a:p>
            </c:txPr>
            <c:showLegendKey val="0"/>
            <c:showVal val="1"/>
            <c:showCatName val="0"/>
            <c:showSerName val="0"/>
            <c:showPercent val="0"/>
            <c:showBubbleSize val="0"/>
            <c:showLeaderLines val="0"/>
          </c:dLbls>
          <c:cat>
            <c:numRef>
              <c:f>'SM-AgeGroup'!$B$2:$L$2</c:f>
              <c:numCache>
                <c:formatCode>[$-409]mmm\-yy;@</c:formatCode>
                <c:ptCount val="11"/>
                <c:pt idx="0">
                  <c:v>38384.0</c:v>
                </c:pt>
                <c:pt idx="1">
                  <c:v>38930.0</c:v>
                </c:pt>
                <c:pt idx="2">
                  <c:v>39569.0</c:v>
                </c:pt>
                <c:pt idx="3">
                  <c:v>39904.0</c:v>
                </c:pt>
                <c:pt idx="4">
                  <c:v>40299.0</c:v>
                </c:pt>
                <c:pt idx="5">
                  <c:v>40756.0</c:v>
                </c:pt>
                <c:pt idx="6">
                  <c:v>40940.0</c:v>
                </c:pt>
                <c:pt idx="7">
                  <c:v>41122.0</c:v>
                </c:pt>
                <c:pt idx="8">
                  <c:v>41244.0</c:v>
                </c:pt>
                <c:pt idx="9">
                  <c:v>41395.0</c:v>
                </c:pt>
                <c:pt idx="10">
                  <c:v>41518.0</c:v>
                </c:pt>
              </c:numCache>
            </c:numRef>
          </c:cat>
          <c:val>
            <c:numRef>
              <c:f>'SM-AgeGroup'!$B$5:$L$5</c:f>
              <c:numCache>
                <c:formatCode>0%</c:formatCode>
                <c:ptCount val="11"/>
                <c:pt idx="0">
                  <c:v>0.06</c:v>
                </c:pt>
                <c:pt idx="1">
                  <c:v>0.04</c:v>
                </c:pt>
                <c:pt idx="2">
                  <c:v>0.11</c:v>
                </c:pt>
                <c:pt idx="3">
                  <c:v>0.24</c:v>
                </c:pt>
                <c:pt idx="4">
                  <c:v>0.47</c:v>
                </c:pt>
                <c:pt idx="5">
                  <c:v>0.49</c:v>
                </c:pt>
                <c:pt idx="6">
                  <c:v>0.5</c:v>
                </c:pt>
                <c:pt idx="7">
                  <c:v>0.57</c:v>
                </c:pt>
                <c:pt idx="8">
                  <c:v>0.52</c:v>
                </c:pt>
                <c:pt idx="9">
                  <c:v>0.6</c:v>
                </c:pt>
                <c:pt idx="10">
                  <c:v>0.65</c:v>
                </c:pt>
              </c:numCache>
            </c:numRef>
          </c:val>
          <c:smooth val="0"/>
        </c:ser>
        <c:ser>
          <c:idx val="3"/>
          <c:order val="3"/>
          <c:tx>
            <c:strRef>
              <c:f>'SM-AgeGroup'!$A$6</c:f>
              <c:strCache>
                <c:ptCount val="1"/>
                <c:pt idx="0">
                  <c:v>65+</c:v>
                </c:pt>
              </c:strCache>
            </c:strRef>
          </c:tx>
          <c:marker>
            <c:symbol val="none"/>
          </c:marker>
          <c:dLbls>
            <c:dLbl>
              <c:idx val="1"/>
              <c:delete val="1"/>
            </c:dLbl>
            <c:dLbl>
              <c:idx val="2"/>
              <c:layout>
                <c:manualLayout>
                  <c:x val="0.0"/>
                  <c:y val="0.0124902389274524"/>
                </c:manualLayout>
              </c:layout>
              <c:showLegendKey val="0"/>
              <c:showVal val="1"/>
              <c:showCatName val="0"/>
              <c:showSerName val="0"/>
              <c:showPercent val="0"/>
              <c:showBubbleSize val="0"/>
            </c:dLbl>
            <c:dLbl>
              <c:idx val="4"/>
              <c:layout>
                <c:manualLayout>
                  <c:x val="0.0"/>
                  <c:y val="0.034348157050494"/>
                </c:manualLayout>
              </c:layout>
              <c:showLegendKey val="0"/>
              <c:showVal val="1"/>
              <c:showCatName val="0"/>
              <c:showSerName val="0"/>
              <c:showPercent val="0"/>
              <c:showBubbleSize val="0"/>
            </c:dLbl>
            <c:dLbl>
              <c:idx val="5"/>
              <c:layout>
                <c:manualLayout>
                  <c:x val="-6.86633664579288E-17"/>
                  <c:y val="0.0187353583911785"/>
                </c:manualLayout>
              </c:layout>
              <c:showLegendKey val="0"/>
              <c:showVal val="1"/>
              <c:showCatName val="0"/>
              <c:showSerName val="0"/>
              <c:showPercent val="0"/>
              <c:showBubbleSize val="0"/>
            </c:dLbl>
            <c:dLbl>
              <c:idx val="6"/>
              <c:layout>
                <c:manualLayout>
                  <c:x val="0.0"/>
                  <c:y val="0.0312255973186309"/>
                </c:manualLayout>
              </c:layout>
              <c:showLegendKey val="0"/>
              <c:showVal val="1"/>
              <c:showCatName val="0"/>
              <c:showSerName val="0"/>
              <c:showPercent val="0"/>
              <c:showBubbleSize val="0"/>
            </c:dLbl>
            <c:dLbl>
              <c:idx val="7"/>
              <c:layout>
                <c:manualLayout>
                  <c:x val="0.0"/>
                  <c:y val="-0.0187353583911785"/>
                </c:manualLayout>
              </c:layout>
              <c:showLegendKey val="0"/>
              <c:showVal val="1"/>
              <c:showCatName val="0"/>
              <c:showSerName val="0"/>
              <c:showPercent val="0"/>
              <c:showBubbleSize val="0"/>
            </c:dLbl>
            <c:dLbl>
              <c:idx val="9"/>
              <c:layout>
                <c:manualLayout>
                  <c:x val="0.0"/>
                  <c:y val="0.0281030375867678"/>
                </c:manualLayout>
              </c:layout>
              <c:showLegendKey val="0"/>
              <c:showVal val="1"/>
              <c:showCatName val="0"/>
              <c:showSerName val="0"/>
              <c:showPercent val="0"/>
              <c:showBubbleSize val="0"/>
            </c:dLbl>
            <c:dLbl>
              <c:idx val="10"/>
              <c:spPr/>
              <c:txPr>
                <a:bodyPr/>
                <a:lstStyle/>
                <a:p>
                  <a:pPr>
                    <a:defRPr sz="1800">
                      <a:solidFill>
                        <a:schemeClr val="accent4">
                          <a:lumMod val="60000"/>
                          <a:lumOff val="40000"/>
                        </a:schemeClr>
                      </a:solidFill>
                    </a:defRPr>
                  </a:pPr>
                  <a:endParaRPr lang="en-US"/>
                </a:p>
              </c:txPr>
              <c:showLegendKey val="0"/>
              <c:showVal val="1"/>
              <c:showCatName val="0"/>
              <c:showSerName val="0"/>
              <c:showPercent val="0"/>
              <c:showBubbleSize val="0"/>
            </c:dLbl>
            <c:txPr>
              <a:bodyPr/>
              <a:lstStyle/>
              <a:p>
                <a:pPr>
                  <a:defRPr sz="1200">
                    <a:solidFill>
                      <a:schemeClr val="accent4">
                        <a:lumMod val="60000"/>
                        <a:lumOff val="40000"/>
                      </a:schemeClr>
                    </a:solidFill>
                  </a:defRPr>
                </a:pPr>
                <a:endParaRPr lang="en-US"/>
              </a:p>
            </c:txPr>
            <c:showLegendKey val="0"/>
            <c:showVal val="1"/>
            <c:showCatName val="0"/>
            <c:showSerName val="0"/>
            <c:showPercent val="0"/>
            <c:showBubbleSize val="0"/>
            <c:showLeaderLines val="0"/>
          </c:dLbls>
          <c:cat>
            <c:numRef>
              <c:f>'SM-AgeGroup'!$B$2:$L$2</c:f>
              <c:numCache>
                <c:formatCode>[$-409]mmm\-yy;@</c:formatCode>
                <c:ptCount val="11"/>
                <c:pt idx="0">
                  <c:v>38384.0</c:v>
                </c:pt>
                <c:pt idx="1">
                  <c:v>38930.0</c:v>
                </c:pt>
                <c:pt idx="2">
                  <c:v>39569.0</c:v>
                </c:pt>
                <c:pt idx="3">
                  <c:v>39904.0</c:v>
                </c:pt>
                <c:pt idx="4">
                  <c:v>40299.0</c:v>
                </c:pt>
                <c:pt idx="5">
                  <c:v>40756.0</c:v>
                </c:pt>
                <c:pt idx="6">
                  <c:v>40940.0</c:v>
                </c:pt>
                <c:pt idx="7">
                  <c:v>41122.0</c:v>
                </c:pt>
                <c:pt idx="8">
                  <c:v>41244.0</c:v>
                </c:pt>
                <c:pt idx="9">
                  <c:v>41395.0</c:v>
                </c:pt>
                <c:pt idx="10">
                  <c:v>41518.0</c:v>
                </c:pt>
              </c:numCache>
            </c:numRef>
          </c:cat>
          <c:val>
            <c:numRef>
              <c:f>'SM-AgeGroup'!$B$6:$L$6</c:f>
              <c:numCache>
                <c:formatCode>0%</c:formatCode>
                <c:ptCount val="11"/>
                <c:pt idx="1">
                  <c:v>0.01</c:v>
                </c:pt>
                <c:pt idx="2">
                  <c:v>0.07</c:v>
                </c:pt>
                <c:pt idx="3">
                  <c:v>0.13</c:v>
                </c:pt>
                <c:pt idx="4">
                  <c:v>0.26</c:v>
                </c:pt>
                <c:pt idx="5">
                  <c:v>0.29</c:v>
                </c:pt>
                <c:pt idx="6">
                  <c:v>0.34</c:v>
                </c:pt>
                <c:pt idx="7">
                  <c:v>0.38</c:v>
                </c:pt>
                <c:pt idx="8">
                  <c:v>0.32</c:v>
                </c:pt>
                <c:pt idx="9">
                  <c:v>0.43</c:v>
                </c:pt>
                <c:pt idx="10">
                  <c:v>0.46</c:v>
                </c:pt>
              </c:numCache>
            </c:numRef>
          </c:val>
          <c:smooth val="0"/>
        </c:ser>
        <c:ser>
          <c:idx val="4"/>
          <c:order val="4"/>
          <c:tx>
            <c:strRef>
              <c:f>'SM-AgeGroup'!$A$7</c:f>
              <c:strCache>
                <c:ptCount val="1"/>
                <c:pt idx="0">
                  <c:v>All Internet users</c:v>
                </c:pt>
              </c:strCache>
            </c:strRef>
          </c:tx>
          <c:spPr>
            <a:ln>
              <a:solidFill>
                <a:sysClr val="window" lastClr="FFFFFF"/>
              </a:solidFill>
            </a:ln>
          </c:spPr>
          <c:marker>
            <c:symbol val="none"/>
          </c:marker>
          <c:dLbls>
            <c:dLbl>
              <c:idx val="0"/>
              <c:layout>
                <c:manualLayout>
                  <c:x val="-0.0505617902972971"/>
                  <c:y val="0.00312255973186309"/>
                </c:manualLayout>
              </c:layout>
              <c:showLegendKey val="0"/>
              <c:showVal val="1"/>
              <c:showCatName val="0"/>
              <c:showSerName val="0"/>
              <c:showPercent val="0"/>
              <c:showBubbleSize val="0"/>
            </c:dLbl>
            <c:dLbl>
              <c:idx val="1"/>
              <c:layout>
                <c:manualLayout>
                  <c:x val="-0.00374531779979979"/>
                  <c:y val="-0.0843091127603034"/>
                </c:manualLayout>
              </c:layout>
              <c:showLegendKey val="0"/>
              <c:showVal val="1"/>
              <c:showCatName val="0"/>
              <c:showSerName val="0"/>
              <c:showPercent val="0"/>
              <c:showBubbleSize val="0"/>
            </c:dLbl>
            <c:dLbl>
              <c:idx val="2"/>
              <c:layout>
                <c:manualLayout>
                  <c:x val="-0.00561797669969968"/>
                  <c:y val="-0.0780639932965773"/>
                </c:manualLayout>
              </c:layout>
              <c:showLegendKey val="0"/>
              <c:showVal val="1"/>
              <c:showCatName val="0"/>
              <c:showSerName val="0"/>
              <c:showPercent val="0"/>
              <c:showBubbleSize val="0"/>
            </c:dLbl>
            <c:dLbl>
              <c:idx val="4"/>
              <c:layout>
                <c:manualLayout>
                  <c:x val="0.0"/>
                  <c:y val="0.0187353583911785"/>
                </c:manualLayout>
              </c:layout>
              <c:showLegendKey val="0"/>
              <c:showVal val="1"/>
              <c:showCatName val="0"/>
              <c:showSerName val="0"/>
              <c:showPercent val="0"/>
              <c:showBubbleSize val="0"/>
            </c:dLbl>
            <c:dLbl>
              <c:idx val="5"/>
              <c:layout>
                <c:manualLayout>
                  <c:x val="-6.86633664579288E-17"/>
                  <c:y val="0.0187353583911785"/>
                </c:manualLayout>
              </c:layout>
              <c:showLegendKey val="0"/>
              <c:showVal val="1"/>
              <c:showCatName val="0"/>
              <c:showSerName val="0"/>
              <c:showPercent val="0"/>
              <c:showBubbleSize val="0"/>
            </c:dLbl>
            <c:dLbl>
              <c:idx val="6"/>
              <c:layout>
                <c:manualLayout>
                  <c:x val="0.0"/>
                  <c:y val="0.0187353583911785"/>
                </c:manualLayout>
              </c:layout>
              <c:showLegendKey val="0"/>
              <c:showVal val="1"/>
              <c:showCatName val="0"/>
              <c:showSerName val="0"/>
              <c:showPercent val="0"/>
              <c:showBubbleSize val="0"/>
            </c:dLbl>
            <c:dLbl>
              <c:idx val="7"/>
              <c:layout>
                <c:manualLayout>
                  <c:x val="0.0"/>
                  <c:y val="-0.0218579181230416"/>
                </c:manualLayout>
              </c:layout>
              <c:showLegendKey val="0"/>
              <c:showVal val="1"/>
              <c:showCatName val="0"/>
              <c:showSerName val="0"/>
              <c:showPercent val="0"/>
              <c:showBubbleSize val="0"/>
            </c:dLbl>
            <c:dLbl>
              <c:idx val="8"/>
              <c:layout>
                <c:manualLayout>
                  <c:x val="0.0"/>
                  <c:y val="-0.0374707167823571"/>
                </c:manualLayout>
              </c:layout>
              <c:showLegendKey val="0"/>
              <c:showVal val="1"/>
              <c:showCatName val="0"/>
              <c:showSerName val="0"/>
              <c:showPercent val="0"/>
              <c:showBubbleSize val="0"/>
            </c:dLbl>
            <c:dLbl>
              <c:idx val="9"/>
              <c:layout>
                <c:manualLayout>
                  <c:x val="0.0"/>
                  <c:y val="0.0187353583911785"/>
                </c:manualLayout>
              </c:layout>
              <c:showLegendKey val="0"/>
              <c:showVal val="1"/>
              <c:showCatName val="0"/>
              <c:showSerName val="0"/>
              <c:showPercent val="0"/>
              <c:showBubbleSize val="0"/>
            </c:dLbl>
            <c:dLbl>
              <c:idx val="10"/>
              <c:spPr/>
              <c:txPr>
                <a:bodyPr/>
                <a:lstStyle/>
                <a:p>
                  <a:pPr>
                    <a:defRPr sz="1800">
                      <a:solidFill>
                        <a:srgbClr val="FFFFFF"/>
                      </a:solidFill>
                    </a:defRPr>
                  </a:pPr>
                  <a:endParaRPr lang="en-US"/>
                </a:p>
              </c:txPr>
              <c:showLegendKey val="0"/>
              <c:showVal val="1"/>
              <c:showCatName val="0"/>
              <c:showSerName val="0"/>
              <c:showPercent val="0"/>
              <c:showBubbleSize val="0"/>
            </c:dLbl>
            <c:txPr>
              <a:bodyPr/>
              <a:lstStyle/>
              <a:p>
                <a:pPr>
                  <a:defRPr sz="1200">
                    <a:solidFill>
                      <a:srgbClr val="FFFFFF"/>
                    </a:solidFill>
                  </a:defRPr>
                </a:pPr>
                <a:endParaRPr lang="en-US"/>
              </a:p>
            </c:txPr>
            <c:showLegendKey val="0"/>
            <c:showVal val="1"/>
            <c:showCatName val="0"/>
            <c:showSerName val="0"/>
            <c:showPercent val="0"/>
            <c:showBubbleSize val="0"/>
            <c:showLeaderLines val="0"/>
          </c:dLbls>
          <c:cat>
            <c:numRef>
              <c:f>'SM-AgeGroup'!$B$2:$L$2</c:f>
              <c:numCache>
                <c:formatCode>[$-409]mmm\-yy;@</c:formatCode>
                <c:ptCount val="11"/>
                <c:pt idx="0">
                  <c:v>38384.0</c:v>
                </c:pt>
                <c:pt idx="1">
                  <c:v>38930.0</c:v>
                </c:pt>
                <c:pt idx="2">
                  <c:v>39569.0</c:v>
                </c:pt>
                <c:pt idx="3">
                  <c:v>39904.0</c:v>
                </c:pt>
                <c:pt idx="4">
                  <c:v>40299.0</c:v>
                </c:pt>
                <c:pt idx="5">
                  <c:v>40756.0</c:v>
                </c:pt>
                <c:pt idx="6">
                  <c:v>40940.0</c:v>
                </c:pt>
                <c:pt idx="7">
                  <c:v>41122.0</c:v>
                </c:pt>
                <c:pt idx="8">
                  <c:v>41244.0</c:v>
                </c:pt>
                <c:pt idx="9">
                  <c:v>41395.0</c:v>
                </c:pt>
                <c:pt idx="10">
                  <c:v>41518.0</c:v>
                </c:pt>
              </c:numCache>
            </c:numRef>
          </c:cat>
          <c:val>
            <c:numRef>
              <c:f>'SM-AgeGroup'!$B$7:$L$7</c:f>
              <c:numCache>
                <c:formatCode>0%</c:formatCode>
                <c:ptCount val="11"/>
                <c:pt idx="0">
                  <c:v>0.08</c:v>
                </c:pt>
                <c:pt idx="1">
                  <c:v>0.16</c:v>
                </c:pt>
                <c:pt idx="2">
                  <c:v>0.29</c:v>
                </c:pt>
                <c:pt idx="3">
                  <c:v>0.46</c:v>
                </c:pt>
                <c:pt idx="4">
                  <c:v>0.61</c:v>
                </c:pt>
                <c:pt idx="5">
                  <c:v>0.64</c:v>
                </c:pt>
                <c:pt idx="6">
                  <c:v>0.66</c:v>
                </c:pt>
                <c:pt idx="7">
                  <c:v>0.69</c:v>
                </c:pt>
                <c:pt idx="8">
                  <c:v>0.67</c:v>
                </c:pt>
                <c:pt idx="9">
                  <c:v>0.72</c:v>
                </c:pt>
                <c:pt idx="10">
                  <c:v>0.78</c:v>
                </c:pt>
              </c:numCache>
            </c:numRef>
          </c:val>
          <c:smooth val="0"/>
        </c:ser>
        <c:dLbls>
          <c:showLegendKey val="0"/>
          <c:showVal val="0"/>
          <c:showCatName val="0"/>
          <c:showSerName val="0"/>
          <c:showPercent val="0"/>
          <c:showBubbleSize val="0"/>
        </c:dLbls>
        <c:marker val="1"/>
        <c:smooth val="0"/>
        <c:axId val="-2087739976"/>
        <c:axId val="-2087736856"/>
      </c:lineChart>
      <c:catAx>
        <c:axId val="-2087739976"/>
        <c:scaling>
          <c:orientation val="minMax"/>
          <c:min val="0.0"/>
        </c:scaling>
        <c:delete val="0"/>
        <c:axPos val="b"/>
        <c:numFmt formatCode="[$-409]mmm\-yy;@" sourceLinked="1"/>
        <c:majorTickMark val="out"/>
        <c:minorTickMark val="none"/>
        <c:tickLblPos val="nextTo"/>
        <c:txPr>
          <a:bodyPr rot="-5400000" vert="horz" anchor="ctr" anchorCtr="0"/>
          <a:lstStyle/>
          <a:p>
            <a:pPr>
              <a:defRPr sz="1400"/>
            </a:pPr>
            <a:endParaRPr lang="en-US"/>
          </a:p>
        </c:txPr>
        <c:crossAx val="-2087736856"/>
        <c:crosses val="autoZero"/>
        <c:auto val="0"/>
        <c:lblAlgn val="ctr"/>
        <c:lblOffset val="100"/>
        <c:noMultiLvlLbl val="0"/>
      </c:catAx>
      <c:valAx>
        <c:axId val="-2087736856"/>
        <c:scaling>
          <c:orientation val="minMax"/>
          <c:max val="1.0"/>
        </c:scaling>
        <c:delete val="1"/>
        <c:axPos val="l"/>
        <c:numFmt formatCode="0%" sourceLinked="1"/>
        <c:majorTickMark val="out"/>
        <c:minorTickMark val="none"/>
        <c:tickLblPos val="nextTo"/>
        <c:crossAx val="-2087739976"/>
        <c:crosses val="autoZero"/>
        <c:crossBetween val="between"/>
        <c:minorUnit val="0.25"/>
      </c:valAx>
      <c:spPr>
        <a:noFill/>
      </c:spPr>
    </c:plotArea>
    <c:legend>
      <c:legendPos val="b"/>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dLbl>
              <c:idx val="4"/>
              <c:layout/>
              <c:numFmt formatCode="#,##0" sourceLinked="0"/>
              <c:spPr/>
              <c:txPr>
                <a:bodyPr/>
                <a:lstStyle/>
                <a:p>
                  <a:pPr>
                    <a:defRPr sz="2400" b="1">
                      <a:solidFill>
                        <a:schemeClr val="bg1"/>
                      </a:solidFill>
                    </a:defRPr>
                  </a:pPr>
                  <a:endParaRPr lang="en-US"/>
                </a:p>
              </c:txPr>
              <c:dLblPos val="outEnd"/>
              <c:showLegendKey val="0"/>
              <c:showVal val="1"/>
              <c:showCatName val="0"/>
              <c:showSerName val="0"/>
              <c:showPercent val="0"/>
              <c:showBubbleSize val="0"/>
            </c:dLbl>
            <c:dLbl>
              <c:idx val="5"/>
              <c:layout/>
              <c:numFmt formatCode="#,##0" sourceLinked="0"/>
              <c:spPr/>
              <c:txPr>
                <a:bodyPr/>
                <a:lstStyle/>
                <a:p>
                  <a:pPr>
                    <a:defRPr sz="2400" b="1">
                      <a:solidFill>
                        <a:schemeClr val="bg1"/>
                      </a:solidFill>
                    </a:defRPr>
                  </a:pPr>
                  <a:endParaRPr lang="en-US"/>
                </a:p>
              </c:txPr>
              <c:dLblPos val="outEnd"/>
              <c:showLegendKey val="0"/>
              <c:showVal val="1"/>
              <c:showCatName val="0"/>
              <c:showSerName val="0"/>
              <c:showPercent val="0"/>
              <c:showBubbleSize val="0"/>
            </c:dLbl>
            <c:numFmt formatCode="#,##0" sourceLinked="0"/>
            <c:txPr>
              <a:bodyPr/>
              <a:lstStyle/>
              <a:p>
                <a:pPr>
                  <a:defRPr sz="2400" b="1">
                    <a:solidFill>
                      <a:schemeClr val="tx1"/>
                    </a:solidFill>
                  </a:defRPr>
                </a:pPr>
                <a:endParaRPr lang="en-US"/>
              </a:p>
            </c:txPr>
            <c:dLblPos val="inEnd"/>
            <c:showLegendKey val="0"/>
            <c:showVal val="1"/>
            <c:showCatName val="0"/>
            <c:showSerName val="0"/>
            <c:showPercent val="0"/>
            <c:showBubbleSize val="0"/>
            <c:showLeaderLines val="0"/>
          </c:dLbls>
          <c:cat>
            <c:strRef>
              <c:f>'Current Social Media Numbers'!$A$2:$A$7</c:f>
              <c:strCache>
                <c:ptCount val="6"/>
                <c:pt idx="0">
                  <c:v>Facebook</c:v>
                </c:pt>
                <c:pt idx="1">
                  <c:v>Twitter</c:v>
                </c:pt>
                <c:pt idx="2">
                  <c:v>LinkedIn</c:v>
                </c:pt>
                <c:pt idx="3">
                  <c:v>Google+</c:v>
                </c:pt>
                <c:pt idx="4">
                  <c:v>Pinterest</c:v>
                </c:pt>
                <c:pt idx="5">
                  <c:v>Instagram</c:v>
                </c:pt>
              </c:strCache>
            </c:strRef>
          </c:cat>
          <c:val>
            <c:numRef>
              <c:f>'Current Social Media Numbers'!$B$2:$B$7</c:f>
              <c:numCache>
                <c:formatCode>#,##0</c:formatCode>
                <c:ptCount val="6"/>
                <c:pt idx="0">
                  <c:v>1310.0</c:v>
                </c:pt>
                <c:pt idx="1">
                  <c:v>646.0</c:v>
                </c:pt>
                <c:pt idx="2">
                  <c:v>292.0</c:v>
                </c:pt>
                <c:pt idx="3">
                  <c:v>540.0</c:v>
                </c:pt>
                <c:pt idx="4">
                  <c:v>70.0</c:v>
                </c:pt>
                <c:pt idx="5">
                  <c:v>150.0</c:v>
                </c:pt>
              </c:numCache>
            </c:numRef>
          </c:val>
        </c:ser>
        <c:dLbls>
          <c:showLegendKey val="0"/>
          <c:showVal val="0"/>
          <c:showCatName val="0"/>
          <c:showSerName val="0"/>
          <c:showPercent val="0"/>
          <c:showBubbleSize val="0"/>
        </c:dLbls>
        <c:gapWidth val="30"/>
        <c:axId val="-2087544056"/>
        <c:axId val="-2087541080"/>
      </c:barChart>
      <c:catAx>
        <c:axId val="-2087544056"/>
        <c:scaling>
          <c:orientation val="minMax"/>
        </c:scaling>
        <c:delete val="0"/>
        <c:axPos val="b"/>
        <c:majorTickMark val="out"/>
        <c:minorTickMark val="none"/>
        <c:tickLblPos val="nextTo"/>
        <c:crossAx val="-2087541080"/>
        <c:crosses val="autoZero"/>
        <c:auto val="1"/>
        <c:lblAlgn val="ctr"/>
        <c:lblOffset val="100"/>
        <c:noMultiLvlLbl val="0"/>
      </c:catAx>
      <c:valAx>
        <c:axId val="-2087541080"/>
        <c:scaling>
          <c:orientation val="minMax"/>
        </c:scaling>
        <c:delete val="1"/>
        <c:axPos val="l"/>
        <c:numFmt formatCode="#,##0" sourceLinked="1"/>
        <c:majorTickMark val="out"/>
        <c:minorTickMark val="none"/>
        <c:tickLblPos val="nextTo"/>
        <c:crossAx val="-2087544056"/>
        <c:crosses val="autoZero"/>
        <c:crossBetween val="between"/>
      </c:valAx>
      <c:spPr>
        <a:noFill/>
        <a:ln w="25400">
          <a:noFill/>
        </a:ln>
      </c:spPr>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6952318460192"/>
          <c:y val="0.0269320664525873"/>
          <c:w val="0.573070866141732"/>
          <c:h val="0.947210567862383"/>
        </c:manualLayout>
      </c:layout>
      <c:barChart>
        <c:barDir val="bar"/>
        <c:grouping val="clustered"/>
        <c:varyColors val="0"/>
        <c:ser>
          <c:idx val="0"/>
          <c:order val="0"/>
          <c:tx>
            <c:strRef>
              <c:f>'Voices Most Trusted'!$D$1</c:f>
              <c:strCache>
                <c:ptCount val="1"/>
                <c:pt idx="0">
                  <c:v>2011</c:v>
                </c:pt>
              </c:strCache>
            </c:strRef>
          </c:tx>
          <c:spPr>
            <a:solidFill>
              <a:srgbClr val="0070C0"/>
            </a:solidFill>
          </c:spPr>
          <c:invertIfNegative val="0"/>
          <c:dLbls>
            <c:txPr>
              <a:bodyPr/>
              <a:lstStyle/>
              <a:p>
                <a:pPr>
                  <a:defRPr sz="1400" b="1" baseline="0">
                    <a:solidFill>
                      <a:schemeClr val="bg1"/>
                    </a:solidFill>
                  </a:defRPr>
                </a:pPr>
                <a:endParaRPr lang="en-US"/>
              </a:p>
            </c:txPr>
            <c:dLblPos val="inEnd"/>
            <c:showLegendKey val="0"/>
            <c:showVal val="1"/>
            <c:showCatName val="0"/>
            <c:showSerName val="0"/>
            <c:showPercent val="0"/>
            <c:showBubbleSize val="0"/>
            <c:showLeaderLines val="0"/>
          </c:dLbls>
          <c:cat>
            <c:strRef>
              <c:f>'Voices Most Trusted'!$A$2:$A$9</c:f>
              <c:strCache>
                <c:ptCount val="8"/>
                <c:pt idx="0">
                  <c:v>Regular employee</c:v>
                </c:pt>
                <c:pt idx="1">
                  <c:v>Government official</c:v>
                </c:pt>
                <c:pt idx="2">
                  <c:v>CEO</c:v>
                </c:pt>
                <c:pt idx="3">
                  <c:v>Person like yourself</c:v>
                </c:pt>
                <c:pt idx="4">
                  <c:v>NGO representative</c:v>
                </c:pt>
                <c:pt idx="5">
                  <c:v>Technical expert in  company</c:v>
                </c:pt>
                <c:pt idx="6">
                  <c:v>Financial or industry analyst</c:v>
                </c:pt>
                <c:pt idx="7">
                  <c:v>Academic or expert</c:v>
                </c:pt>
              </c:strCache>
            </c:strRef>
          </c:cat>
          <c:val>
            <c:numRef>
              <c:f>'Voices Most Trusted'!$D$2:$D$9</c:f>
              <c:numCache>
                <c:formatCode>0%</c:formatCode>
                <c:ptCount val="8"/>
                <c:pt idx="0">
                  <c:v>0.34</c:v>
                </c:pt>
                <c:pt idx="1">
                  <c:v>0.43</c:v>
                </c:pt>
                <c:pt idx="2">
                  <c:v>0.5</c:v>
                </c:pt>
                <c:pt idx="3">
                  <c:v>0.43</c:v>
                </c:pt>
                <c:pt idx="4">
                  <c:v>0.47</c:v>
                </c:pt>
                <c:pt idx="5">
                  <c:v>0.64</c:v>
                </c:pt>
                <c:pt idx="6">
                  <c:v>0.53</c:v>
                </c:pt>
                <c:pt idx="7">
                  <c:v>0.7</c:v>
                </c:pt>
              </c:numCache>
            </c:numRef>
          </c:val>
        </c:ser>
        <c:ser>
          <c:idx val="1"/>
          <c:order val="1"/>
          <c:tx>
            <c:strRef>
              <c:f>'Voices Most Trusted'!$E$1</c:f>
              <c:strCache>
                <c:ptCount val="1"/>
                <c:pt idx="0">
                  <c:v>2012</c:v>
                </c:pt>
              </c:strCache>
            </c:strRef>
          </c:tx>
          <c:invertIfNegative val="0"/>
          <c:dLbls>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dLbls>
          <c:cat>
            <c:strRef>
              <c:f>'Voices Most Trusted'!$A$2:$A$9</c:f>
              <c:strCache>
                <c:ptCount val="8"/>
                <c:pt idx="0">
                  <c:v>Regular employee</c:v>
                </c:pt>
                <c:pt idx="1">
                  <c:v>Government official</c:v>
                </c:pt>
                <c:pt idx="2">
                  <c:v>CEO</c:v>
                </c:pt>
                <c:pt idx="3">
                  <c:v>Person like yourself</c:v>
                </c:pt>
                <c:pt idx="4">
                  <c:v>NGO representative</c:v>
                </c:pt>
                <c:pt idx="5">
                  <c:v>Technical expert in  company</c:v>
                </c:pt>
                <c:pt idx="6">
                  <c:v>Financial or industry analyst</c:v>
                </c:pt>
                <c:pt idx="7">
                  <c:v>Academic or expert</c:v>
                </c:pt>
              </c:strCache>
            </c:strRef>
          </c:cat>
          <c:val>
            <c:numRef>
              <c:f>'Voices Most Trusted'!$E$2:$E$9</c:f>
              <c:numCache>
                <c:formatCode>0%</c:formatCode>
                <c:ptCount val="8"/>
                <c:pt idx="0">
                  <c:v>0.5</c:v>
                </c:pt>
                <c:pt idx="1">
                  <c:v>0.2</c:v>
                </c:pt>
                <c:pt idx="2">
                  <c:v>0.38</c:v>
                </c:pt>
                <c:pt idx="3">
                  <c:v>0.65</c:v>
                </c:pt>
                <c:pt idx="4">
                  <c:v>0.5</c:v>
                </c:pt>
                <c:pt idx="5">
                  <c:v>0.66</c:v>
                </c:pt>
                <c:pt idx="6">
                  <c:v>0.46</c:v>
                </c:pt>
                <c:pt idx="7">
                  <c:v>0.68</c:v>
                </c:pt>
              </c:numCache>
            </c:numRef>
          </c:val>
        </c:ser>
        <c:ser>
          <c:idx val="2"/>
          <c:order val="2"/>
          <c:tx>
            <c:strRef>
              <c:f>'Voices Most Trusted'!$F$1</c:f>
              <c:strCache>
                <c:ptCount val="1"/>
                <c:pt idx="0">
                  <c:v>2013</c:v>
                </c:pt>
              </c:strCache>
            </c:strRef>
          </c:tx>
          <c:invertIfNegative val="0"/>
          <c:dLbls>
            <c:txPr>
              <a:bodyPr/>
              <a:lstStyle/>
              <a:p>
                <a:pPr>
                  <a:defRPr sz="1400" b="1">
                    <a:solidFill>
                      <a:schemeClr val="tx1"/>
                    </a:solidFill>
                  </a:defRPr>
                </a:pPr>
                <a:endParaRPr lang="en-US"/>
              </a:p>
            </c:txPr>
            <c:dLblPos val="inEnd"/>
            <c:showLegendKey val="0"/>
            <c:showVal val="1"/>
            <c:showCatName val="0"/>
            <c:showSerName val="0"/>
            <c:showPercent val="0"/>
            <c:showBubbleSize val="0"/>
            <c:showLeaderLines val="0"/>
          </c:dLbls>
          <c:cat>
            <c:strRef>
              <c:f>'Voices Most Trusted'!$A$2:$A$9</c:f>
              <c:strCache>
                <c:ptCount val="8"/>
                <c:pt idx="0">
                  <c:v>Regular employee</c:v>
                </c:pt>
                <c:pt idx="1">
                  <c:v>Government official</c:v>
                </c:pt>
                <c:pt idx="2">
                  <c:v>CEO</c:v>
                </c:pt>
                <c:pt idx="3">
                  <c:v>Person like yourself</c:v>
                </c:pt>
                <c:pt idx="4">
                  <c:v>NGO representative</c:v>
                </c:pt>
                <c:pt idx="5">
                  <c:v>Technical expert in  company</c:v>
                </c:pt>
                <c:pt idx="6">
                  <c:v>Financial or industry analyst</c:v>
                </c:pt>
                <c:pt idx="7">
                  <c:v>Academic or expert</c:v>
                </c:pt>
              </c:strCache>
            </c:strRef>
          </c:cat>
          <c:val>
            <c:numRef>
              <c:f>'Voices Most Trusted'!$F$2:$F$9</c:f>
              <c:numCache>
                <c:formatCode>0%</c:formatCode>
                <c:ptCount val="8"/>
                <c:pt idx="0">
                  <c:v>0.5</c:v>
                </c:pt>
                <c:pt idx="1">
                  <c:v>0.36</c:v>
                </c:pt>
                <c:pt idx="2">
                  <c:v>0.53</c:v>
                </c:pt>
                <c:pt idx="3">
                  <c:v>0.61</c:v>
                </c:pt>
                <c:pt idx="4">
                  <c:v>0.51</c:v>
                </c:pt>
                <c:pt idx="5">
                  <c:v>0.67</c:v>
                </c:pt>
                <c:pt idx="6">
                  <c:v>0.51</c:v>
                </c:pt>
                <c:pt idx="7">
                  <c:v>0.69</c:v>
                </c:pt>
              </c:numCache>
            </c:numRef>
          </c:val>
        </c:ser>
        <c:ser>
          <c:idx val="3"/>
          <c:order val="3"/>
          <c:tx>
            <c:strRef>
              <c:f>'Voices Most Trusted'!$G$1</c:f>
              <c:strCache>
                <c:ptCount val="1"/>
                <c:pt idx="0">
                  <c:v>2014</c:v>
                </c:pt>
              </c:strCache>
            </c:strRef>
          </c:tx>
          <c:invertIfNegative val="0"/>
          <c:dLbls>
            <c:txPr>
              <a:bodyPr/>
              <a:lstStyle/>
              <a:p>
                <a:pPr>
                  <a:defRPr sz="1400" b="1">
                    <a:solidFill>
                      <a:schemeClr val="tx1"/>
                    </a:solidFill>
                  </a:defRPr>
                </a:pPr>
                <a:endParaRPr lang="en-US"/>
              </a:p>
            </c:txPr>
            <c:dLblPos val="inEnd"/>
            <c:showLegendKey val="0"/>
            <c:showVal val="1"/>
            <c:showCatName val="0"/>
            <c:showSerName val="0"/>
            <c:showPercent val="0"/>
            <c:showBubbleSize val="0"/>
            <c:showLeaderLines val="0"/>
          </c:dLbls>
          <c:cat>
            <c:strRef>
              <c:f>'Voices Most Trusted'!$A$2:$A$9</c:f>
              <c:strCache>
                <c:ptCount val="8"/>
                <c:pt idx="0">
                  <c:v>Regular employee</c:v>
                </c:pt>
                <c:pt idx="1">
                  <c:v>Government official</c:v>
                </c:pt>
                <c:pt idx="2">
                  <c:v>CEO</c:v>
                </c:pt>
                <c:pt idx="3">
                  <c:v>Person like yourself</c:v>
                </c:pt>
                <c:pt idx="4">
                  <c:v>NGO representative</c:v>
                </c:pt>
                <c:pt idx="5">
                  <c:v>Technical expert in  company</c:v>
                </c:pt>
                <c:pt idx="6">
                  <c:v>Financial or industry analyst</c:v>
                </c:pt>
                <c:pt idx="7">
                  <c:v>Academic or expert</c:v>
                </c:pt>
              </c:strCache>
            </c:strRef>
          </c:cat>
          <c:val>
            <c:numRef>
              <c:f>'Voices Most Trusted'!$G$2:$G$9</c:f>
              <c:numCache>
                <c:formatCode>0%</c:formatCode>
                <c:ptCount val="8"/>
                <c:pt idx="0">
                  <c:v>0.52</c:v>
                </c:pt>
                <c:pt idx="1">
                  <c:v>0.36</c:v>
                </c:pt>
                <c:pt idx="2">
                  <c:v>0.43</c:v>
                </c:pt>
                <c:pt idx="3">
                  <c:v>0.62</c:v>
                </c:pt>
                <c:pt idx="4">
                  <c:v>0.52</c:v>
                </c:pt>
                <c:pt idx="5">
                  <c:v>0.66</c:v>
                </c:pt>
                <c:pt idx="6">
                  <c:v>0.53</c:v>
                </c:pt>
                <c:pt idx="7">
                  <c:v>0.67</c:v>
                </c:pt>
              </c:numCache>
            </c:numRef>
          </c:val>
        </c:ser>
        <c:dLbls>
          <c:showLegendKey val="0"/>
          <c:showVal val="0"/>
          <c:showCatName val="0"/>
          <c:showSerName val="0"/>
          <c:showPercent val="0"/>
          <c:showBubbleSize val="0"/>
        </c:dLbls>
        <c:gapWidth val="50"/>
        <c:axId val="-2083044824"/>
        <c:axId val="-2083048120"/>
      </c:barChart>
      <c:catAx>
        <c:axId val="-2083044824"/>
        <c:scaling>
          <c:orientation val="minMax"/>
        </c:scaling>
        <c:delete val="0"/>
        <c:axPos val="l"/>
        <c:majorTickMark val="out"/>
        <c:minorTickMark val="none"/>
        <c:tickLblPos val="nextTo"/>
        <c:txPr>
          <a:bodyPr/>
          <a:lstStyle/>
          <a:p>
            <a:pPr>
              <a:defRPr sz="1800" baseline="0">
                <a:solidFill>
                  <a:srgbClr val="FFC000"/>
                </a:solidFill>
                <a:latin typeface="Arial" panose="020B0604020202020204" pitchFamily="34" charset="0"/>
                <a:cs typeface="Arial" panose="020B0604020202020204" pitchFamily="34" charset="0"/>
              </a:defRPr>
            </a:pPr>
            <a:endParaRPr lang="en-US"/>
          </a:p>
        </c:txPr>
        <c:crossAx val="-2083048120"/>
        <c:crosses val="autoZero"/>
        <c:auto val="1"/>
        <c:lblAlgn val="ctr"/>
        <c:lblOffset val="100"/>
        <c:noMultiLvlLbl val="0"/>
      </c:catAx>
      <c:valAx>
        <c:axId val="-2083048120"/>
        <c:scaling>
          <c:orientation val="minMax"/>
        </c:scaling>
        <c:delete val="0"/>
        <c:axPos val="b"/>
        <c:majorGridlines>
          <c:spPr>
            <a:ln>
              <a:solidFill>
                <a:schemeClr val="tx1"/>
              </a:solidFill>
            </a:ln>
          </c:spPr>
        </c:majorGridlines>
        <c:numFmt formatCode="0%" sourceLinked="1"/>
        <c:majorTickMark val="none"/>
        <c:minorTickMark val="none"/>
        <c:tickLblPos val="none"/>
        <c:spPr>
          <a:ln>
            <a:noFill/>
          </a:ln>
        </c:spPr>
        <c:crossAx val="-2083044824"/>
        <c:crosses val="autoZero"/>
        <c:crossBetween val="between"/>
      </c:valAx>
      <c:spPr>
        <a:solidFill>
          <a:sysClr val="windowText" lastClr="000000"/>
        </a:solidFill>
      </c:spPr>
    </c:plotArea>
    <c:legend>
      <c:legendPos val="r"/>
      <c:layout>
        <c:manualLayout>
          <c:xMode val="edge"/>
          <c:yMode val="edge"/>
          <c:x val="0.868000652115663"/>
          <c:y val="0.408563175413129"/>
          <c:w val="0.130296478565179"/>
          <c:h val="0.357163747388719"/>
        </c:manualLayout>
      </c:layout>
      <c:overlay val="0"/>
      <c:txPr>
        <a:bodyPr/>
        <a:lstStyle/>
        <a:p>
          <a:pPr>
            <a:defRPr sz="2000" baseline="0">
              <a:solidFill>
                <a:srgbClr val="FFC000"/>
              </a:solidFill>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tx1"/>
    </a:solidFill>
    <a:ln>
      <a:noFill/>
    </a:ln>
  </c:spPr>
  <c:txPr>
    <a:bodyPr/>
    <a:lstStyle/>
    <a:p>
      <a:pPr>
        <a:defRPr sz="2400" baseline="0">
          <a:solidFill>
            <a:schemeClr val="bg1">
              <a:lumMod val="85000"/>
            </a:schemeClr>
          </a:solidFill>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6-09T16:19:30.430" idx="2">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B2A38-55B9-9749-B9A3-6FEB1F9CFDC6}" type="datetimeFigureOut">
              <a:rPr lang="en-US" smtClean="0"/>
              <a:t>6/14/15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4A450A-135F-9A4F-BB23-43158DEB1DF6}" type="slidenum">
              <a:rPr lang="en-US" smtClean="0"/>
              <a:t>‹#›</a:t>
            </a:fld>
            <a:endParaRPr lang="en-US"/>
          </a:p>
        </p:txBody>
      </p:sp>
    </p:spTree>
    <p:extLst>
      <p:ext uri="{BB962C8B-B14F-4D97-AF65-F5344CB8AC3E}">
        <p14:creationId xmlns:p14="http://schemas.microsoft.com/office/powerpoint/2010/main" val="595600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C8C93-F976-4255-A365-6B836B6EE005}" type="datetimeFigureOut">
              <a:rPr lang="en-US" smtClean="0"/>
              <a:t>6/14/15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47162-BDEF-4707-B53B-1A075CC68C77}" type="slidenum">
              <a:rPr lang="en-US" smtClean="0"/>
              <a:t>‹#›</a:t>
            </a:fld>
            <a:endParaRPr lang="en-US"/>
          </a:p>
        </p:txBody>
      </p:sp>
    </p:spTree>
    <p:extLst>
      <p:ext uri="{BB962C8B-B14F-4D97-AF65-F5344CB8AC3E}">
        <p14:creationId xmlns:p14="http://schemas.microsoft.com/office/powerpoint/2010/main" val="30531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slideshare.net/AmberNaslund/social-media-time-management-2248737"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oscproceedings.com/doi/pdf/10.7901/2169-3358-2014.1.1141" TargetMode="External"/><Relationship Id="rId4" Type="http://schemas.openxmlformats.org/officeDocument/2006/relationships/hyperlink" Target="file://localhost/Users/sarah/Dropbox/Veda%20(all)/Projects/Current/Veda%20-%20Communication%20Workshop/Task%202%20Develop%20workshop%20content/Curriculum/Sci%20Comm%20session/background%20materials/BP:%20Lessons%20in%20Crisis%20Public%20Relations%20-%20Makovsky.webarchive"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Sarah’s welcome here: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Step</a:t>
            </a:r>
            <a:r>
              <a:rPr lang="en-US" baseline="0" dirty="0" smtClean="0"/>
              <a:t> 2 of this process – being intentional about how you want to engage with your stakeholders is important because it will help you understand your level of commitment to your stakeholder and thereby help you plan your resources around that commitment.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10</a:t>
            </a:fld>
            <a:endParaRPr lang="en-US"/>
          </a:p>
        </p:txBody>
      </p:sp>
    </p:spTree>
    <p:extLst>
      <p:ext uri="{BB962C8B-B14F-4D97-AF65-F5344CB8AC3E}">
        <p14:creationId xmlns:p14="http://schemas.microsoft.com/office/powerpoint/2010/main" val="197824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was developed by the International Association Public Participation here in British Columbia. </a:t>
            </a:r>
          </a:p>
          <a:p>
            <a:endParaRPr lang="en-US" baseline="0" dirty="0" smtClean="0"/>
          </a:p>
          <a:p>
            <a:r>
              <a:rPr lang="en-US" baseline="0" dirty="0" smtClean="0"/>
              <a:t>This public participation Spectrum is another tool to help you identify the different levels of engagement and the requirements for how to fulfill that engagement. </a:t>
            </a:r>
          </a:p>
          <a:p>
            <a:endParaRPr lang="en-US" baseline="0" dirty="0" smtClean="0"/>
          </a:p>
          <a:p>
            <a:r>
              <a:rPr lang="en-US" baseline="0" dirty="0" smtClean="0"/>
              <a:t>On the top line is the different types of engagement that you could use – be mindful that for each group you will likely have a different level just like you laid out in the earlier section. </a:t>
            </a:r>
          </a:p>
          <a:p>
            <a:endParaRPr lang="en-US" baseline="0" dirty="0" smtClean="0"/>
          </a:p>
          <a:p>
            <a:r>
              <a:rPr lang="en-US" baseline="0" dirty="0" smtClean="0"/>
              <a:t>Also keep in mind that the more controversial your issue, the higher the level of engagement level should be used.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11</a:t>
            </a:fld>
            <a:endParaRPr lang="en-US"/>
          </a:p>
        </p:txBody>
      </p:sp>
    </p:spTree>
    <p:extLst>
      <p:ext uri="{BB962C8B-B14F-4D97-AF65-F5344CB8AC3E}">
        <p14:creationId xmlns:p14="http://schemas.microsoft.com/office/powerpoint/2010/main" val="254155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final step: now that you have identify who and how you want to engagement with. You need to put together a plan. </a:t>
            </a: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12</a:t>
            </a:fld>
            <a:endParaRPr lang="en-US"/>
          </a:p>
        </p:txBody>
      </p:sp>
    </p:spTree>
    <p:extLst>
      <p:ext uri="{BB962C8B-B14F-4D97-AF65-F5344CB8AC3E}">
        <p14:creationId xmlns:p14="http://schemas.microsoft.com/office/powerpoint/2010/main" val="152893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Resource Guide is a template outline</a:t>
            </a:r>
            <a:r>
              <a:rPr lang="en-US" baseline="0" dirty="0" smtClean="0"/>
              <a:t> for a Outreach Plan. You have done many of your thinking around this with the previous steps. </a:t>
            </a:r>
          </a:p>
          <a:p>
            <a:endParaRPr lang="en-US" baseline="0" dirty="0" smtClean="0"/>
          </a:p>
          <a:p>
            <a:r>
              <a:rPr lang="en-US" baseline="0" dirty="0" smtClean="0"/>
              <a:t>The plan should include key messages around your issue. This helps you keep everyone on the same page as they communicate the issue. </a:t>
            </a:r>
          </a:p>
          <a:p>
            <a:endParaRPr lang="en-US" baseline="0" dirty="0" smtClean="0"/>
          </a:p>
          <a:p>
            <a:r>
              <a:rPr lang="en-US" baseline="0" dirty="0" smtClean="0"/>
              <a:t>You will need to put together a timeline for your strategy. Timing is important. You don’t want to rush through the process and risk leaving folks out or not giving enough time for interaction with people. </a:t>
            </a:r>
          </a:p>
          <a:p>
            <a:endParaRPr lang="en-US" baseline="0" dirty="0" smtClean="0"/>
          </a:p>
          <a:p>
            <a:r>
              <a:rPr lang="en-US" baseline="0" dirty="0" smtClean="0"/>
              <a:t>The meat of your plan will be your methods. What tools will you use to engage. This is where you can be creative and think outside of the box. Don’t get stuck in rut doing the same old things especially if it has been successful in the past. </a:t>
            </a:r>
          </a:p>
          <a:p>
            <a:endParaRPr lang="en-US" baseline="0" dirty="0" smtClean="0"/>
          </a:p>
          <a:p>
            <a:r>
              <a:rPr lang="en-US" baseline="0" dirty="0" smtClean="0"/>
              <a:t>Be aware of any obstacles, issues and concerns as it can also help you and your team manage them as they come up.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13</a:t>
            </a:fld>
            <a:endParaRPr lang="en-US"/>
          </a:p>
        </p:txBody>
      </p:sp>
    </p:spTree>
    <p:extLst>
      <p:ext uri="{BB962C8B-B14F-4D97-AF65-F5344CB8AC3E}">
        <p14:creationId xmlns:p14="http://schemas.microsoft.com/office/powerpoint/2010/main" val="186784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14</a:t>
            </a:fld>
            <a:endParaRPr lang="en-US"/>
          </a:p>
        </p:txBody>
      </p:sp>
    </p:spTree>
    <p:extLst>
      <p:ext uri="{BB962C8B-B14F-4D97-AF65-F5344CB8AC3E}">
        <p14:creationId xmlns:p14="http://schemas.microsoft.com/office/powerpoint/2010/main" val="86776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Hilary.</a:t>
            </a:r>
            <a:r>
              <a:rPr lang="en-US" baseline="0" dirty="0" smtClean="0"/>
              <a:t> </a:t>
            </a:r>
          </a:p>
          <a:p>
            <a:endParaRPr lang="en-US" baseline="0" dirty="0" smtClean="0"/>
          </a:p>
          <a:p>
            <a:r>
              <a:rPr lang="en-US" baseline="0" dirty="0" smtClean="0"/>
              <a:t>You just heard Dr. </a:t>
            </a:r>
            <a:r>
              <a:rPr lang="en-US" baseline="0" dirty="0" err="1" smtClean="0"/>
              <a:t>Starbird</a:t>
            </a:r>
            <a:r>
              <a:rPr lang="en-US" baseline="0" dirty="0" smtClean="0"/>
              <a:t> give some great on data on how social media was used during the DWH. </a:t>
            </a:r>
          </a:p>
          <a:p>
            <a:endParaRPr lang="en-US" baseline="0" dirty="0" smtClean="0"/>
          </a:p>
          <a:p>
            <a:r>
              <a:rPr lang="en-US" baseline="0" dirty="0" smtClean="0"/>
              <a:t>The focus of the workshop are tools that can be put in place before a spill occurs and social media is a tool that must be in place before the bad day. </a:t>
            </a:r>
          </a:p>
          <a:p>
            <a:endParaRPr lang="en-US" baseline="0" dirty="0" smtClean="0"/>
          </a:p>
          <a:p>
            <a:r>
              <a:rPr lang="en-US" baseline="0" dirty="0" smtClean="0"/>
              <a:t>I would like to give some additional information on some basic rules to follow as you put together your social media plan.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15</a:t>
            </a:fld>
            <a:endParaRPr lang="en-US"/>
          </a:p>
        </p:txBody>
      </p:sp>
    </p:spTree>
    <p:extLst>
      <p:ext uri="{BB962C8B-B14F-4D97-AF65-F5344CB8AC3E}">
        <p14:creationId xmlns:p14="http://schemas.microsoft.com/office/powerpoint/2010/main" val="2440930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and foremost rule – Just do it. </a:t>
            </a:r>
          </a:p>
          <a:p>
            <a:endParaRPr lang="en-US" baseline="0" dirty="0" smtClean="0"/>
          </a:p>
          <a:p>
            <a:r>
              <a:rPr lang="en-US" baseline="0" dirty="0" smtClean="0"/>
              <a:t>If you are not present you are invisible, ignored, unheard and distrusted. </a:t>
            </a:r>
            <a:endParaRPr lang="en-US" dirty="0" smtClean="0"/>
          </a:p>
          <a:p>
            <a:endParaRPr lang="en-US" dirty="0" smtClean="0"/>
          </a:p>
          <a:p>
            <a:r>
              <a:rPr lang="en-US" dirty="0" smtClean="0"/>
              <a:t>Online social</a:t>
            </a:r>
            <a:r>
              <a:rPr lang="en-US" baseline="0" dirty="0" smtClean="0"/>
              <a:t> engagement is no longer a option. </a:t>
            </a:r>
          </a:p>
          <a:p>
            <a:endParaRPr lang="en-US" baseline="0" dirty="0" smtClean="0"/>
          </a:p>
          <a:p>
            <a:r>
              <a:rPr lang="en-US" baseline="0" dirty="0" smtClean="0"/>
              <a:t>It is here, now as an integral part of how we communicate online.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171FC57-3206-400E-934A-9A7D064F52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Pew</a:t>
            </a:r>
            <a:r>
              <a:rPr lang="en-US" baseline="0" dirty="0" smtClean="0"/>
              <a:t> Internet &amp; American Life Project. 2012. “Pew Internet: Social Networking (full detail)” http://pewinternet.org/Commentary/2012/March/Pew-Internet-Social-Networking-full-detail.aspx (accessed December 28, 2012).</a:t>
            </a:r>
          </a:p>
          <a:p>
            <a:endParaRPr lang="en-US" baseline="0" dirty="0" smtClean="0"/>
          </a:p>
          <a:p>
            <a:r>
              <a:rPr lang="en-US" baseline="0" dirty="0" smtClean="0"/>
              <a:t>Social Networking Site Use by Age Group, 2005-2013</a:t>
            </a:r>
          </a:p>
          <a:p>
            <a:r>
              <a:rPr lang="en-US" baseline="0" dirty="0" smtClean="0"/>
              <a:t>% of Internet users in each age group who use social networking sites</a:t>
            </a:r>
          </a:p>
          <a:p>
            <a:endParaRPr lang="en-US" baseline="0" dirty="0" smtClean="0"/>
          </a:p>
          <a:p>
            <a:r>
              <a:rPr lang="en-US" baseline="0" dirty="0" smtClean="0"/>
              <a:t>This data is from the Pew Internet and American Life Project and represents the break down of internet users by age group that are on social networking site.  </a:t>
            </a:r>
          </a:p>
          <a:p>
            <a:endParaRPr lang="en-US" baseline="0" dirty="0" smtClean="0"/>
          </a:p>
          <a:p>
            <a:r>
              <a:rPr lang="en-US" baseline="0" dirty="0" smtClean="0"/>
              <a:t>The white line here represents all internet users and shows that 78% of all internet users are on social media sites. </a:t>
            </a:r>
          </a:p>
          <a:p>
            <a:endParaRPr lang="en-US" baseline="0" dirty="0" smtClean="0"/>
          </a:p>
          <a:p>
            <a:r>
              <a:rPr lang="en-US" baseline="0" dirty="0" smtClean="0"/>
              <a:t>By age group – not surprising that virtually all people 18-29 age group are on social media sites. </a:t>
            </a:r>
          </a:p>
          <a:p>
            <a:endParaRPr lang="en-US" baseline="0" dirty="0" smtClean="0"/>
          </a:p>
          <a:p>
            <a:r>
              <a:rPr lang="en-US" baseline="0" dirty="0" smtClean="0"/>
              <a:t>For everyone else, more than half of people on the internet users are on social media site. </a:t>
            </a:r>
          </a:p>
          <a:p>
            <a:endParaRPr lang="en-US" baseline="0" dirty="0" smtClean="0"/>
          </a:p>
          <a:p>
            <a:r>
              <a:rPr lang="en-US" baseline="0" dirty="0" smtClean="0"/>
              <a:t>There is a very good chance that your targeted audience is on social media – and so should you be. </a:t>
            </a:r>
          </a:p>
          <a:p>
            <a:endParaRPr lang="en-US" baseline="0" dirty="0" smtClean="0"/>
          </a:p>
        </p:txBody>
      </p:sp>
      <p:sp>
        <p:nvSpPr>
          <p:cNvPr id="4" name="Slide Number Placeholder 3"/>
          <p:cNvSpPr>
            <a:spLocks noGrp="1"/>
          </p:cNvSpPr>
          <p:nvPr>
            <p:ph type="sldNum" sz="quarter" idx="10"/>
          </p:nvPr>
        </p:nvSpPr>
        <p:spPr/>
        <p:txBody>
          <a:bodyPr/>
          <a:lstStyle/>
          <a:p>
            <a:fld id="{FF0955F4-D467-4D8B-BDCB-74A62D401492}" type="slidenum">
              <a:rPr lang="en-US" smtClean="0"/>
              <a:t>17</a:t>
            </a:fld>
            <a:endParaRPr lang="en-US"/>
          </a:p>
        </p:txBody>
      </p:sp>
    </p:spTree>
    <p:extLst>
      <p:ext uri="{BB962C8B-B14F-4D97-AF65-F5344CB8AC3E}">
        <p14:creationId xmlns:p14="http://schemas.microsoft.com/office/powerpoint/2010/main" val="162283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Credibility and trust - </a:t>
            </a:r>
            <a:r>
              <a:rPr lang="en-US" baseline="0" dirty="0" smtClean="0"/>
              <a:t>Helps you to build credibility and trust – In the study from the Pew Institute indicates that most social media site users are very trusting. FB users seem to trust more than others. </a:t>
            </a:r>
          </a:p>
          <a:p>
            <a:pPr>
              <a:spcBef>
                <a:spcPts val="600"/>
              </a:spcBef>
            </a:pPr>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Encourage action - </a:t>
            </a:r>
            <a:r>
              <a:rPr lang="en-US" baseline="0" dirty="0" smtClean="0"/>
              <a:t>Social media can be used to organized around a call to action – such as volunteerism. </a:t>
            </a:r>
          </a:p>
          <a:p>
            <a:pPr>
              <a:spcBef>
                <a:spcPts val="600"/>
              </a:spcBef>
            </a:pPr>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News and Information - </a:t>
            </a:r>
            <a:r>
              <a:rPr lang="en-US" baseline="0" dirty="0" smtClean="0"/>
              <a:t>It</a:t>
            </a:r>
            <a:r>
              <a:rPr lang="fr-FR" baseline="0" dirty="0" smtClean="0"/>
              <a:t>’</a:t>
            </a:r>
            <a:r>
              <a:rPr lang="en-US" baseline="0" dirty="0" smtClean="0"/>
              <a:t>s a great tool for getting information and news out. </a:t>
            </a:r>
          </a:p>
          <a:p>
            <a:pPr>
              <a:spcBef>
                <a:spcPts val="600"/>
              </a:spcBef>
            </a:pPr>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Mobile access - </a:t>
            </a:r>
            <a:r>
              <a:rPr lang="en-US" baseline="0" dirty="0" smtClean="0"/>
              <a:t>People can access from anywhere any time. </a:t>
            </a:r>
          </a:p>
          <a:p>
            <a:pPr>
              <a:spcBef>
                <a:spcPts val="600"/>
              </a:spcBef>
            </a:pPr>
            <a:endParaRPr lang="en-US" dirty="0" smtClean="0"/>
          </a:p>
          <a:p>
            <a:pPr>
              <a:spcBef>
                <a:spcPts val="600"/>
              </a:spcBef>
            </a:pPr>
            <a:r>
              <a:rPr lang="en-US" dirty="0" smtClean="0"/>
              <a:t>Expand your reach – Your ability to expand your reach on</a:t>
            </a:r>
            <a:r>
              <a:rPr lang="en-US" baseline="0" dirty="0" smtClean="0"/>
              <a:t> any particular issue is unlimited. </a:t>
            </a:r>
          </a:p>
          <a:p>
            <a:pPr>
              <a:spcBef>
                <a:spcPts val="600"/>
              </a:spcBef>
            </a:pPr>
            <a:endParaRPr lang="en-US" dirty="0" smtClean="0"/>
          </a:p>
          <a:p>
            <a:pPr>
              <a:spcBef>
                <a:spcPts val="600"/>
              </a:spcBef>
            </a:pPr>
            <a:r>
              <a:rPr lang="en-US" dirty="0" smtClean="0"/>
              <a:t>Online conversation – You can</a:t>
            </a:r>
            <a:r>
              <a:rPr lang="en-US" baseline="0" dirty="0" smtClean="0"/>
              <a:t> have real time conversations with your audience.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E47162-BDEF-4707-B53B-1A075CC68C77}" type="slidenum">
              <a:rPr lang="en-US" smtClean="0"/>
              <a:t>18</a:t>
            </a:fld>
            <a:endParaRPr lang="en-US"/>
          </a:p>
        </p:txBody>
      </p:sp>
    </p:spTree>
    <p:extLst>
      <p:ext uri="{BB962C8B-B14F-4D97-AF65-F5344CB8AC3E}">
        <p14:creationId xmlns:p14="http://schemas.microsoft.com/office/powerpoint/2010/main" val="317274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are considering which tool to use, you should do some research on where </a:t>
            </a:r>
            <a:r>
              <a:rPr lang="en-US" dirty="0" smtClean="0"/>
              <a:t>where your brand’s presence makes sense</a:t>
            </a:r>
            <a:r>
              <a:rPr lang="en-US" baseline="0" dirty="0" smtClean="0"/>
              <a:t>.</a:t>
            </a: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2171FC57-3206-400E-934A-9A7D064F52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Hilary. </a:t>
            </a:r>
          </a:p>
          <a:p>
            <a:endParaRPr lang="en-US" baseline="0" dirty="0" smtClean="0"/>
          </a:p>
          <a:p>
            <a:r>
              <a:rPr lang="en-US" baseline="0" dirty="0" smtClean="0"/>
              <a:t>What does public engagement mean? There are many ways to define what engagement is, it could be communicating, consulting with, partnering with, or informing and educating. In essence </a:t>
            </a:r>
            <a:r>
              <a:rPr lang="en-US" sz="1200" kern="1200" dirty="0" smtClean="0">
                <a:solidFill>
                  <a:schemeClr val="tx1"/>
                </a:solidFill>
                <a:latin typeface="+mn-lt"/>
                <a:ea typeface="+mn-ea"/>
                <a:cs typeface="+mn-cs"/>
              </a:rPr>
              <a:t>Engagement is by definition a two-way process, involving interaction and listening, with the goal of generating mutual benefit.</a:t>
            </a:r>
          </a:p>
          <a:p>
            <a:endParaRPr lang="en-US" sz="1200" kern="1200" baseline="0" dirty="0" smtClean="0">
              <a:solidFill>
                <a:schemeClr val="tx1"/>
              </a:solidFill>
              <a:latin typeface="+mn-lt"/>
              <a:ea typeface="+mn-ea"/>
              <a:cs typeface="+mn-cs"/>
            </a:endParaRPr>
          </a:p>
          <a:p>
            <a:r>
              <a:rPr lang="en-US" baseline="0" dirty="0" smtClean="0"/>
              <a:t>I want to recognize that public engagement is not simple. There seems to never be one way that works for all. You feel like you can’t do enough and the benefits are sometimes not evident and in many cases, you find that you get more negative feedback than positive feedback on your process. So why do it? </a:t>
            </a:r>
          </a:p>
          <a:p>
            <a:endParaRPr lang="en-US" baseline="0" dirty="0" smtClean="0"/>
          </a:p>
          <a:p>
            <a:r>
              <a:rPr lang="en-US" baseline="0" dirty="0" smtClean="0"/>
              <a:t>Simply not doing it, is NOT an option. Not doing it is far more detrimental to your reputation than if you tried and failed. </a:t>
            </a:r>
          </a:p>
          <a:p>
            <a:endParaRPr lang="en-US" baseline="0" dirty="0" smtClean="0"/>
          </a:p>
          <a:p>
            <a:r>
              <a:rPr lang="en-US" baseline="0" dirty="0" smtClean="0"/>
              <a:t>We live in a world in which our work impacts people and because of that we must do our best to engage with the our stakeholders in an intentional and meaningful way. </a:t>
            </a:r>
          </a:p>
          <a:p>
            <a:endParaRPr lang="en-US" baseline="0" dirty="0" smtClean="0"/>
          </a:p>
          <a:p>
            <a:r>
              <a:rPr lang="en-US" baseline="0" dirty="0" smtClean="0"/>
              <a:t>We’ve put together 3 step process with some tools that will help you put identify who your stakeholders are, determine how you will engage with them and how you can put together a plan that will help you execute a public engagement strategy.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E47162-BDEF-4707-B53B-1A075CC68C77}" type="slidenum">
              <a:rPr lang="en-US" smtClean="0"/>
              <a:t>2</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171450" indent="-171450">
              <a:buFont typeface="Arial" charset="0"/>
              <a:buChar char="•"/>
            </a:pPr>
            <a:r>
              <a:rPr lang="en-US" dirty="0" smtClean="0"/>
              <a:t>Statistic Brain - http://www.statisticbrain.com/</a:t>
            </a:r>
          </a:p>
          <a:p>
            <a:pPr marL="171450" indent="-171450">
              <a:buFont typeface="Arial" charset="0"/>
              <a:buChar char="•"/>
            </a:pPr>
            <a:r>
              <a:rPr lang="en-US" dirty="0" smtClean="0"/>
              <a:t>Social Bakers - http://www.socialbakers.com/</a:t>
            </a:r>
          </a:p>
          <a:p>
            <a:pPr marL="171450" indent="-171450">
              <a:buFont typeface="Arial" charset="0"/>
              <a:buChar char="•"/>
            </a:pPr>
            <a:r>
              <a:rPr lang="en-US" dirty="0" smtClean="0"/>
              <a:t>https://plus.google.com/+DustinStout/posts/P3UP6ZgCyrY</a:t>
            </a:r>
            <a:endParaRPr lang="en-US" dirty="0"/>
          </a:p>
        </p:txBody>
      </p:sp>
      <p:sp>
        <p:nvSpPr>
          <p:cNvPr id="4" name="Slide Number Placeholder 3"/>
          <p:cNvSpPr>
            <a:spLocks noGrp="1"/>
          </p:cNvSpPr>
          <p:nvPr>
            <p:ph type="sldNum" sz="quarter" idx="10"/>
          </p:nvPr>
        </p:nvSpPr>
        <p:spPr/>
        <p:txBody>
          <a:bodyPr/>
          <a:lstStyle/>
          <a:p>
            <a:fld id="{FF0955F4-D467-4D8B-BDCB-74A62D401492}" type="slidenum">
              <a:rPr lang="en-US" smtClean="0"/>
              <a:t>20</a:t>
            </a:fld>
            <a:endParaRPr lang="en-US"/>
          </a:p>
        </p:txBody>
      </p:sp>
    </p:spTree>
    <p:extLst>
      <p:ext uri="{BB962C8B-B14F-4D97-AF65-F5344CB8AC3E}">
        <p14:creationId xmlns:p14="http://schemas.microsoft.com/office/powerpoint/2010/main" val="2778246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Leverage existing connections and tools first. For example if you have a great website that gets a lot of traffic,</a:t>
            </a:r>
            <a:r>
              <a:rPr lang="en-US" baseline="0" dirty="0" smtClean="0"/>
              <a:t> launch your social media site from there. </a:t>
            </a:r>
            <a:endParaRPr lang="en-US" dirty="0" smtClean="0"/>
          </a:p>
          <a:p>
            <a:pPr marL="171450" indent="-171450">
              <a:buFontTx/>
              <a:buChar char="•"/>
            </a:pPr>
            <a:r>
              <a:rPr lang="en-US" dirty="0" smtClean="0"/>
              <a:t>Don’t join every social network just to be there</a:t>
            </a:r>
            <a:r>
              <a:rPr lang="en-US" baseline="0" dirty="0" smtClean="0"/>
              <a:t> – Don’t just get on all social media site just to be there. Social media takes time and management so you want to maximize your resources at sites that will yield the bet return. </a:t>
            </a:r>
            <a:endParaRPr lang="en-US" dirty="0" smtClean="0"/>
          </a:p>
          <a:p>
            <a:pPr marL="171450" indent="-171450">
              <a:buFontTx/>
              <a:buChar char="•"/>
            </a:pPr>
            <a:r>
              <a:rPr lang="en-US" dirty="0" smtClean="0"/>
              <a:t>Consider staff time, budget, and (most importantly) the time and needs of your audience. During</a:t>
            </a:r>
            <a:r>
              <a:rPr lang="en-US" baseline="0" dirty="0" smtClean="0"/>
              <a:t> a non-spill event you may not have a need for a lot of resources, but would need more during a spill event.  You should be training to have a depth in your personnel that could step to do social media. </a:t>
            </a:r>
          </a:p>
          <a:p>
            <a:pPr marL="171450" indent="-171450">
              <a:buFontTx/>
              <a:buChar char="•"/>
            </a:pPr>
            <a:endParaRPr lang="en-US" baseline="0" dirty="0" smtClean="0"/>
          </a:p>
          <a:p>
            <a:pPr marL="171450" indent="-171450">
              <a:buFontTx/>
              <a:buChar char="•"/>
            </a:pPr>
            <a:r>
              <a:rPr lang="en-US" baseline="0" dirty="0" smtClean="0"/>
              <a:t>At this point – most people expect organizations to at least be on FB and Twitter. </a:t>
            </a:r>
            <a:endParaRPr lang="en-US" dirty="0" smtClean="0"/>
          </a:p>
        </p:txBody>
      </p:sp>
      <p:sp>
        <p:nvSpPr>
          <p:cNvPr id="4" name="Slide Number Placeholder 3"/>
          <p:cNvSpPr>
            <a:spLocks noGrp="1"/>
          </p:cNvSpPr>
          <p:nvPr>
            <p:ph type="sldNum" sz="quarter" idx="10"/>
          </p:nvPr>
        </p:nvSpPr>
        <p:spPr/>
        <p:txBody>
          <a:bodyPr/>
          <a:lstStyle/>
          <a:p>
            <a:fld id="{49E47162-BDEF-4707-B53B-1A075CC68C77}" type="slidenum">
              <a:rPr lang="en-US" smtClean="0"/>
              <a:t>21</a:t>
            </a:fld>
            <a:endParaRPr lang="en-US"/>
          </a:p>
        </p:txBody>
      </p:sp>
    </p:spTree>
    <p:extLst>
      <p:ext uri="{BB962C8B-B14F-4D97-AF65-F5344CB8AC3E}">
        <p14:creationId xmlns:p14="http://schemas.microsoft.com/office/powerpoint/2010/main" val="317274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71FC57-3206-400E-934A-9A7D064F52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know what to say and where do you say it. </a:t>
            </a:r>
          </a:p>
          <a:p>
            <a:endParaRPr lang="en-US" dirty="0" smtClean="0"/>
          </a:p>
          <a:p>
            <a:r>
              <a:rPr lang="en-US" dirty="0" smtClean="0"/>
              <a:t>This</a:t>
            </a:r>
            <a:r>
              <a:rPr lang="en-US" baseline="0" dirty="0" smtClean="0"/>
              <a:t> is picture is a great simple way to explain what the different “voices” that are used on the different social media site. </a:t>
            </a:r>
          </a:p>
          <a:p>
            <a:endParaRPr lang="en-US" baseline="0" dirty="0" smtClean="0"/>
          </a:p>
          <a:p>
            <a:r>
              <a:rPr lang="en-US" baseline="0" dirty="0" smtClean="0"/>
              <a:t>June 5</a:t>
            </a:r>
            <a:r>
              <a:rPr lang="en-US" baseline="30000" dirty="0" smtClean="0"/>
              <a:t>th</a:t>
            </a:r>
            <a:r>
              <a:rPr lang="en-US" baseline="0" dirty="0" smtClean="0"/>
              <a:t> is national donut day – you didn’t know that there was such a thing right. But saw a bunch of my friends posting about donuts and came across this. </a:t>
            </a:r>
          </a:p>
          <a:p>
            <a:endParaRPr lang="en-US" baseline="0" dirty="0" smtClean="0"/>
          </a:p>
          <a:p>
            <a:r>
              <a:rPr lang="en-US" baseline="0" dirty="0" smtClean="0"/>
              <a:t>For example….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23</a:t>
            </a:fld>
            <a:endParaRPr lang="en-US"/>
          </a:p>
        </p:txBody>
      </p:sp>
    </p:spTree>
    <p:extLst>
      <p:ext uri="{BB962C8B-B14F-4D97-AF65-F5344CB8AC3E}">
        <p14:creationId xmlns:p14="http://schemas.microsoft.com/office/powerpoint/2010/main" val="1530286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137226C-9644-4173-B614-099C543A24A7}"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When you are considering</a:t>
            </a:r>
            <a:r>
              <a:rPr lang="en-US" baseline="0" dirty="0" smtClean="0"/>
              <a:t> your voice – keep in mind that </a:t>
            </a:r>
            <a:r>
              <a:rPr lang="en-US" dirty="0" smtClean="0"/>
              <a:t>Experts</a:t>
            </a:r>
            <a:r>
              <a:rPr lang="en-US" baseline="0" dirty="0" smtClean="0"/>
              <a:t> are highly regarded and sought after.</a:t>
            </a:r>
          </a:p>
          <a:p>
            <a:pPr eaLnBrk="1" hangingPunct="1"/>
            <a:endParaRPr lang="en-US" baseline="0" dirty="0" smtClean="0"/>
          </a:p>
          <a:p>
            <a:pPr eaLnBrk="1" hangingPunct="1"/>
            <a:r>
              <a:rPr lang="en-US" baseline="0" dirty="0" smtClean="0"/>
              <a:t>It is a mistake if your brand experts are not online.</a:t>
            </a:r>
          </a:p>
          <a:p>
            <a:pPr eaLnBrk="1" hangingPunct="1"/>
            <a:endParaRPr lang="en-US" baseline="0" dirty="0" smtClean="0"/>
          </a:p>
          <a:p>
            <a:pPr eaLnBrk="1" hangingPunct="1"/>
            <a:r>
              <a:rPr lang="en-US" baseline="0" dirty="0" smtClean="0"/>
              <a:t>You heard this to be true earlier in Dr. </a:t>
            </a:r>
            <a:r>
              <a:rPr lang="en-US" baseline="0" dirty="0" err="1" smtClean="0"/>
              <a:t>Starbird</a:t>
            </a:r>
            <a:r>
              <a:rPr lang="en-US" baseline="0" dirty="0" smtClean="0"/>
              <a:t> presentation which showed that during discussions on Twitter many scientist were quoted and followed.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that building a relationship</a:t>
            </a:r>
            <a:r>
              <a:rPr lang="en-US" baseline="0" dirty="0" smtClean="0"/>
              <a:t> on </a:t>
            </a:r>
            <a:r>
              <a:rPr lang="en-US" dirty="0" smtClean="0"/>
              <a:t>social media takes</a:t>
            </a:r>
            <a:r>
              <a:rPr lang="en-US" baseline="0" dirty="0" smtClean="0"/>
              <a:t> time and doesn’t</a:t>
            </a:r>
            <a:r>
              <a:rPr lang="fr-FR" baseline="0" dirty="0" smtClean="0"/>
              <a:t> </a:t>
            </a:r>
            <a:r>
              <a:rPr lang="en-US" baseline="0" dirty="0" smtClean="0"/>
              <a:t>happen overnight. Once you have built your social media presence you have engage with people - This all takes time. </a:t>
            </a:r>
            <a:endParaRPr lang="en-US" dirty="0"/>
          </a:p>
        </p:txBody>
      </p:sp>
      <p:sp>
        <p:nvSpPr>
          <p:cNvPr id="4" name="Slide Number Placeholder 3"/>
          <p:cNvSpPr>
            <a:spLocks noGrp="1"/>
          </p:cNvSpPr>
          <p:nvPr>
            <p:ph type="sldNum" sz="quarter" idx="10"/>
          </p:nvPr>
        </p:nvSpPr>
        <p:spPr/>
        <p:txBody>
          <a:bodyPr/>
          <a:lstStyle/>
          <a:p>
            <a:fld id="{2171FC57-3206-400E-934A-9A7D064F52B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Amber </a:t>
            </a:r>
            <a:r>
              <a:rPr lang="en-US" dirty="0" err="1" smtClean="0"/>
              <a:t>Naslund</a:t>
            </a:r>
            <a:r>
              <a:rPr lang="en-US" dirty="0" smtClean="0"/>
              <a:t>. Amber </a:t>
            </a:r>
            <a:r>
              <a:rPr lang="en-US" dirty="0" err="1" smtClean="0"/>
              <a:t>Naslund</a:t>
            </a:r>
            <a:r>
              <a:rPr lang="en-US" dirty="0" smtClean="0"/>
              <a:t>. 2010. “Fitting it All In: Time Management Strategies for Social Media.” Slide 9. </a:t>
            </a:r>
          </a:p>
          <a:p>
            <a:r>
              <a:rPr lang="en-US" dirty="0" smtClean="0">
                <a:hlinkClick r:id="rId3"/>
              </a:rPr>
              <a:t>http://www.slideshare.net/AmberNaslund/social-media-time-management-2248737</a:t>
            </a:r>
            <a:endParaRPr lang="en-US" dirty="0" smtClean="0"/>
          </a:p>
          <a:p>
            <a:endParaRPr lang="en-US" dirty="0" smtClean="0"/>
          </a:p>
          <a:p>
            <a:r>
              <a:rPr lang="en-US" dirty="0" smtClean="0"/>
              <a:t>This graph</a:t>
            </a:r>
            <a:r>
              <a:rPr lang="en-US" baseline="0" dirty="0" smtClean="0"/>
              <a:t> depicts the different level of time commitment based on the level engagement you. </a:t>
            </a:r>
          </a:p>
          <a:p>
            <a:endParaRPr lang="en-US" baseline="0" dirty="0" smtClean="0"/>
          </a:p>
          <a:p>
            <a:r>
              <a:rPr lang="en-US" baseline="0" dirty="0" smtClean="0"/>
              <a:t>You may not always be at these 2 creating levels all the time. But you should strive to be at the engaged level. </a:t>
            </a:r>
            <a:endParaRPr lang="en-US" dirty="0"/>
          </a:p>
        </p:txBody>
      </p:sp>
      <p:sp>
        <p:nvSpPr>
          <p:cNvPr id="4" name="Slide Number Placeholder 3"/>
          <p:cNvSpPr>
            <a:spLocks noGrp="1"/>
          </p:cNvSpPr>
          <p:nvPr>
            <p:ph type="sldNum" sz="quarter" idx="10"/>
          </p:nvPr>
        </p:nvSpPr>
        <p:spPr/>
        <p:txBody>
          <a:bodyPr/>
          <a:lstStyle/>
          <a:p>
            <a:fld id="{2171FC57-3206-400E-934A-9A7D064F52B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4EDC3AC-47BD-48D0-A61E-0A0A9BFE2A7C}" type="slidenum">
              <a:rPr lang="en-US" smtClean="0"/>
              <a:pPr/>
              <a:t>27</a:t>
            </a:fld>
            <a:endParaRPr lang="en-US" smtClean="0"/>
          </a:p>
        </p:txBody>
      </p:sp>
      <p:sp>
        <p:nvSpPr>
          <p:cNvPr id="35843" name="Rectangle 2"/>
          <p:cNvSpPr>
            <a:spLocks noGrp="1" noRot="1" noChangeAspect="1" noChangeArrowheads="1" noTextEdit="1"/>
          </p:cNvSpPr>
          <p:nvPr>
            <p:ph type="sldImg"/>
          </p:nvPr>
        </p:nvSpPr>
        <p:spPr>
          <a:xfrm>
            <a:off x="1144588" y="684213"/>
            <a:ext cx="4573587" cy="3430587"/>
          </a:xfrm>
          <a:ln/>
        </p:spPr>
      </p:sp>
      <p:sp>
        <p:nvSpPr>
          <p:cNvPr id="35844" name="Rectangle 3"/>
          <p:cNvSpPr>
            <a:spLocks noGrp="1" noChangeArrowheads="1"/>
          </p:cNvSpPr>
          <p:nvPr>
            <p:ph type="body" idx="1"/>
          </p:nvPr>
        </p:nvSpPr>
        <p:spPr>
          <a:xfrm>
            <a:off x="685645" y="4341869"/>
            <a:ext cx="5486713" cy="4117235"/>
          </a:xfrm>
          <a:noFill/>
          <a:ln/>
        </p:spPr>
        <p:txBody>
          <a:bodyPr/>
          <a:lstStyle/>
          <a:p>
            <a:pPr eaLnBrk="1" hangingPunct="1"/>
            <a:r>
              <a:rPr lang="en-US" dirty="0" smtClean="0"/>
              <a:t>The ripple effect: As we strengthen our online relationships we increase the impact of our work and our brand.</a:t>
            </a:r>
          </a:p>
          <a:p>
            <a:pPr eaLnBrk="1" hangingPunct="1"/>
            <a:endParaRPr lang="en-US" dirty="0" smtClean="0"/>
          </a:p>
          <a:p>
            <a:pPr eaLnBrk="1" hangingPunct="1"/>
            <a:r>
              <a:rPr lang="en-US" dirty="0" smtClean="0"/>
              <a:t>Information</a:t>
            </a:r>
            <a:r>
              <a:rPr lang="en-US" baseline="0" dirty="0" smtClean="0"/>
              <a:t> Seeker – people may come initially to your site to find information. You have something they want to learn about. </a:t>
            </a:r>
          </a:p>
          <a:p>
            <a:pPr eaLnBrk="1" hangingPunct="1"/>
            <a:endParaRPr lang="en-US" baseline="0" dirty="0" smtClean="0"/>
          </a:p>
          <a:p>
            <a:pPr eaLnBrk="1" hangingPunct="1"/>
            <a:r>
              <a:rPr lang="en-US" baseline="0" dirty="0" smtClean="0"/>
              <a:t>Repeat Visitor – You have what they want and they come back. </a:t>
            </a:r>
          </a:p>
          <a:p>
            <a:pPr eaLnBrk="1" hangingPunct="1"/>
            <a:endParaRPr lang="en-US" baseline="0" dirty="0" smtClean="0"/>
          </a:p>
          <a:p>
            <a:pPr eaLnBrk="1" hangingPunct="1"/>
            <a:r>
              <a:rPr lang="en-US" baseline="0" dirty="0" smtClean="0"/>
              <a:t>Marketer – Your content is credible and they talk about your site to their friends. </a:t>
            </a:r>
          </a:p>
          <a:p>
            <a:pPr eaLnBrk="1" hangingPunct="1"/>
            <a:endParaRPr lang="en-US" baseline="0" dirty="0" smtClean="0"/>
          </a:p>
          <a:p>
            <a:pPr eaLnBrk="1" hangingPunct="1"/>
            <a:r>
              <a:rPr lang="en-US" baseline="0" dirty="0" smtClean="0"/>
              <a:t>Advocates and Ambassadors – You’ve sold them on what you have and they advocating for your content and reputation. For example Dr. </a:t>
            </a:r>
            <a:r>
              <a:rPr lang="en-US" baseline="0" dirty="0" err="1" smtClean="0"/>
              <a:t>Starbird</a:t>
            </a:r>
            <a:r>
              <a:rPr lang="en-US" baseline="0" dirty="0" smtClean="0"/>
              <a:t> mentioned in her presentation that people corrected each other when </a:t>
            </a:r>
            <a:r>
              <a:rPr lang="en-US" baseline="0" dirty="0" err="1" smtClean="0"/>
              <a:t>mis</a:t>
            </a:r>
            <a:r>
              <a:rPr lang="en-US" baseline="0" dirty="0" smtClean="0"/>
              <a:t>-information was being circulated. </a:t>
            </a:r>
          </a:p>
          <a:p>
            <a:pPr eaLnBrk="1" hangingPunct="1"/>
            <a:endParaRPr lang="en-US" baseline="0" dirty="0" smtClean="0"/>
          </a:p>
          <a:p>
            <a:pPr eaLnBrk="1" hangingPunct="1"/>
            <a:r>
              <a:rPr lang="en-US" baseline="0" dirty="0" smtClean="0"/>
              <a:t>Partners and Donors – They want to collaborate with you.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a:t>
            </a:r>
            <a:r>
              <a:rPr lang="en-US" baseline="0" dirty="0" smtClean="0"/>
              <a:t> you need to measure and track your progress and make changes and adapt. </a:t>
            </a:r>
            <a:endParaRPr lang="en-US" dirty="0" smtClean="0"/>
          </a:p>
          <a:p>
            <a:endParaRPr lang="en-US" dirty="0" smtClean="0"/>
          </a:p>
          <a:p>
            <a:r>
              <a:rPr lang="en-US" dirty="0" smtClean="0"/>
              <a:t>It’s import to build in the capability to measure your success ahead of time – it is difficult to retrofit</a:t>
            </a:r>
          </a:p>
          <a:p>
            <a:endParaRPr lang="en-US" dirty="0" smtClean="0"/>
          </a:p>
        </p:txBody>
      </p:sp>
      <p:sp>
        <p:nvSpPr>
          <p:cNvPr id="4" name="Slide Number Placeholder 3"/>
          <p:cNvSpPr>
            <a:spLocks noGrp="1"/>
          </p:cNvSpPr>
          <p:nvPr>
            <p:ph type="sldNum" sz="quarter" idx="10"/>
          </p:nvPr>
        </p:nvSpPr>
        <p:spPr/>
        <p:txBody>
          <a:bodyPr/>
          <a:lstStyle/>
          <a:p>
            <a:fld id="{2171FC57-3206-400E-934A-9A7D064F52B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examples of basic</a:t>
            </a:r>
            <a:r>
              <a:rPr lang="en-US" baseline="0" dirty="0" smtClean="0"/>
              <a:t> metric terms for social media site. </a:t>
            </a:r>
          </a:p>
          <a:p>
            <a:endParaRPr lang="en-US" baseline="0" dirty="0" smtClean="0"/>
          </a:p>
          <a:p>
            <a:r>
              <a:rPr lang="en-US" dirty="0" smtClean="0"/>
              <a:t>Track more than stats – track content and people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71FC57-3206-400E-934A-9A7D064F52B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Identifying your audience. </a:t>
            </a:r>
          </a:p>
          <a:p>
            <a:endParaRPr lang="en-US" dirty="0" smtClean="0"/>
          </a:p>
          <a:p>
            <a:r>
              <a:rPr lang="en-US" dirty="0" smtClean="0"/>
              <a:t>This is key to your</a:t>
            </a:r>
            <a:r>
              <a:rPr lang="en-US" baseline="0" dirty="0" smtClean="0"/>
              <a:t> success. Knowing who you are impacting and how you are impacting them is essential in crafting your strategy. </a:t>
            </a:r>
          </a:p>
          <a:p>
            <a:endParaRPr lang="en-US" baseline="0" dirty="0" smtClean="0"/>
          </a:p>
          <a:p>
            <a:r>
              <a:rPr lang="en-US" baseline="0" dirty="0" smtClean="0"/>
              <a:t>In your Resource Guide, Tab 1 Public Participation. You will find several tools that will help you think through the process before your put together your engagement strategy. </a:t>
            </a:r>
          </a:p>
          <a:p>
            <a:endParaRPr lang="en-US" baseline="0" dirty="0" smtClean="0"/>
          </a:p>
          <a:p>
            <a:r>
              <a:rPr lang="en-US" baseline="0" dirty="0" smtClean="0"/>
              <a:t>The first tool is the Stakeholder Engagement Strategy Tool Pack. This is the instructional for each of the steps for creating a stakeholder map. The instructions corresponds to the template by steps. </a:t>
            </a:r>
          </a:p>
          <a:p>
            <a:endParaRPr lang="en-US" baseline="0" dirty="0" smtClean="0"/>
          </a:p>
        </p:txBody>
      </p:sp>
      <p:sp>
        <p:nvSpPr>
          <p:cNvPr id="4" name="Slide Number Placeholder 3"/>
          <p:cNvSpPr>
            <a:spLocks noGrp="1"/>
          </p:cNvSpPr>
          <p:nvPr>
            <p:ph type="sldNum" sz="quarter" idx="10"/>
          </p:nvPr>
        </p:nvSpPr>
        <p:spPr/>
        <p:txBody>
          <a:bodyPr/>
          <a:lstStyle/>
          <a:p>
            <a:fld id="{49E47162-BDEF-4707-B53B-1A075CC68C77}" type="slidenum">
              <a:rPr lang="en-US" smtClean="0"/>
              <a:t>3</a:t>
            </a:fld>
            <a:endParaRPr lang="en-US"/>
          </a:p>
        </p:txBody>
      </p:sp>
    </p:spTree>
    <p:extLst>
      <p:ext uri="{BB962C8B-B14F-4D97-AF65-F5344CB8AC3E}">
        <p14:creationId xmlns:p14="http://schemas.microsoft.com/office/powerpoint/2010/main" val="111679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Hilary. </a:t>
            </a:r>
          </a:p>
          <a:p>
            <a:endParaRPr lang="en-US" baseline="0" dirty="0" smtClean="0"/>
          </a:p>
          <a:p>
            <a:r>
              <a:rPr lang="en-US" baseline="0" dirty="0" smtClean="0"/>
              <a:t>You just heard Dr. </a:t>
            </a:r>
            <a:r>
              <a:rPr lang="en-US" baseline="0" dirty="0" err="1" smtClean="0"/>
              <a:t>Starbird</a:t>
            </a:r>
            <a:r>
              <a:rPr lang="en-US" baseline="0" dirty="0" smtClean="0"/>
              <a:t> give some great data on how social media was actually used during the DWH. </a:t>
            </a:r>
          </a:p>
          <a:p>
            <a:endParaRPr lang="en-US" baseline="0" dirty="0" smtClean="0"/>
          </a:p>
          <a:p>
            <a:r>
              <a:rPr lang="en-US" baseline="0" dirty="0" smtClean="0"/>
              <a:t>The take away from all that is that it is here and you can no longer afford to not be part of the conversation. </a:t>
            </a:r>
          </a:p>
          <a:p>
            <a:endParaRPr lang="en-US" baseline="0" dirty="0" smtClean="0"/>
          </a:p>
          <a:p>
            <a:r>
              <a:rPr lang="en-US" baseline="0" dirty="0" smtClean="0"/>
              <a:t>I would like to share 5 social media rules that you if you follow can help you put together a comprehensive social media plan for your organization. </a:t>
            </a:r>
          </a:p>
        </p:txBody>
      </p:sp>
      <p:sp>
        <p:nvSpPr>
          <p:cNvPr id="4" name="Slide Number Placeholder 3"/>
          <p:cNvSpPr>
            <a:spLocks noGrp="1"/>
          </p:cNvSpPr>
          <p:nvPr>
            <p:ph type="sldNum" sz="quarter" idx="10"/>
          </p:nvPr>
        </p:nvSpPr>
        <p:spPr/>
        <p:txBody>
          <a:bodyPr/>
          <a:lstStyle/>
          <a:p>
            <a:fld id="{49E47162-BDEF-4707-B53B-1A075CC68C77}" type="slidenum">
              <a:rPr lang="en-US" smtClean="0"/>
              <a:t>31</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lvl="0"/>
            <a:r>
              <a:rPr lang="en-US" baseline="0" dirty="0" smtClean="0"/>
              <a:t>. </a:t>
            </a:r>
            <a:r>
              <a:rPr lang="en-US" sz="1200" kern="1200" dirty="0" smtClean="0">
                <a:solidFill>
                  <a:schemeClr val="tx1"/>
                </a:solidFill>
                <a:effectLst/>
                <a:latin typeface="+mn-lt"/>
                <a:ea typeface="+mn-ea"/>
                <a:cs typeface="+mn-cs"/>
              </a:rPr>
              <a:t>Next session involves science and technical communication. Our objective here is to demonstrate tools and techniques for channeling Carl</a:t>
            </a:r>
            <a:r>
              <a:rPr lang="en-US" sz="1200" kern="1200" baseline="0" dirty="0" smtClean="0">
                <a:solidFill>
                  <a:schemeClr val="tx1"/>
                </a:solidFill>
                <a:effectLst/>
                <a:latin typeface="+mn-lt"/>
                <a:ea typeface="+mn-ea"/>
                <a:cs typeface="+mn-cs"/>
              </a:rPr>
              <a:t> Sagan, and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effectively communicating science and technical information to stakeholders</a:t>
            </a:r>
            <a:r>
              <a:rPr lang="en-US" sz="1200" kern="1200" dirty="0" smtClean="0">
                <a:solidFill>
                  <a:schemeClr val="tx1"/>
                </a:solidFill>
                <a:effectLst/>
                <a:latin typeface="+mn-lt"/>
                <a:ea typeface="+mn-ea"/>
                <a:cs typeface="+mn-cs"/>
              </a:rPr>
              <a:t>, including the public.</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Carl Sagan is</a:t>
            </a:r>
            <a:r>
              <a:rPr lang="en-US" sz="1200" kern="1200" baseline="0" dirty="0" smtClean="0">
                <a:solidFill>
                  <a:schemeClr val="tx1"/>
                </a:solidFill>
                <a:effectLst/>
                <a:latin typeface="+mn-lt"/>
                <a:ea typeface="+mn-ea"/>
                <a:cs typeface="+mn-cs"/>
              </a:rPr>
              <a:t> a household name, in part because he was</a:t>
            </a:r>
            <a:r>
              <a:rPr lang="en-US" sz="1200" kern="1200" dirty="0" smtClean="0">
                <a:solidFill>
                  <a:schemeClr val="tx1"/>
                </a:solidFill>
                <a:effectLst/>
                <a:latin typeface="+mn-lt"/>
                <a:ea typeface="+mn-ea"/>
                <a:cs typeface="+mn-cs"/>
              </a:rPr>
              <a:t> a skilled communicator,</a:t>
            </a:r>
            <a:r>
              <a:rPr lang="en-US" sz="1200" kern="1200" baseline="0" dirty="0" smtClean="0">
                <a:solidFill>
                  <a:schemeClr val="tx1"/>
                </a:solidFill>
                <a:effectLst/>
                <a:latin typeface="+mn-lt"/>
                <a:ea typeface="+mn-ea"/>
                <a:cs typeface="+mn-cs"/>
              </a:rPr>
              <a:t> a master at connecting with ordinary people and explaining complicated science in terms they could understand.</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I’m going to spend some</a:t>
            </a:r>
            <a:r>
              <a:rPr lang="en-US" sz="1200" kern="1200" baseline="0" dirty="0" smtClean="0">
                <a:solidFill>
                  <a:schemeClr val="tx1"/>
                </a:solidFill>
                <a:effectLst/>
                <a:latin typeface="+mn-lt"/>
                <a:ea typeface="+mn-ea"/>
                <a:cs typeface="+mn-cs"/>
              </a:rPr>
              <a:t> time framing the problem, then hand it to Sarah and </a:t>
            </a:r>
            <a:r>
              <a:rPr lang="en-US" sz="1200" kern="1200" baseline="0" dirty="0" err="1" smtClean="0">
                <a:solidFill>
                  <a:schemeClr val="tx1"/>
                </a:solidFill>
                <a:effectLst/>
                <a:latin typeface="+mn-lt"/>
                <a:ea typeface="+mn-ea"/>
                <a:cs typeface="+mn-cs"/>
              </a:rPr>
              <a:t>Stokley</a:t>
            </a:r>
            <a:r>
              <a:rPr lang="en-US" sz="1200" kern="1200" baseline="0" dirty="0" smtClean="0">
                <a:solidFill>
                  <a:schemeClr val="tx1"/>
                </a:solidFill>
                <a:effectLst/>
                <a:latin typeface="+mn-lt"/>
                <a:ea typeface="+mn-ea"/>
                <a:cs typeface="+mn-cs"/>
              </a:rPr>
              <a:t> who are going to demonstrate and share tools that should help.</a:t>
            </a:r>
          </a:p>
          <a:p>
            <a:pPr marL="628650" lvl="1" indent="-171450">
              <a:buFont typeface="Arial"/>
              <a:buChar char="•"/>
            </a:pP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baseline="0" dirty="0" smtClean="0">
                <a:solidFill>
                  <a:schemeClr val="tx1"/>
                </a:solidFill>
                <a:effectLst/>
                <a:latin typeface="+mn-lt"/>
                <a:ea typeface="+mn-ea"/>
                <a:cs typeface="+mn-cs"/>
              </a:rPr>
              <a:t>Recognize that most of our audience here is in a position of both interpreting for scientists as well as briefing scientists to communicate. In times of crisis, especially in oil spills, people want to hear from the experts, and you’ll be the ones to help them get ready to deliver it. So have designed this session for both purposes: helping scientists with their own communication, and delivering effective science/technical communications that you are interpreting from others.</a:t>
            </a:r>
          </a:p>
          <a:p>
            <a:pPr marL="628650" lvl="1" indent="-171450">
              <a:buFont typeface="Arial"/>
              <a:buChar char="•"/>
            </a:pPr>
            <a:endParaRPr lang="en-US" sz="1200" kern="1200" baseline="0" dirty="0" smtClean="0">
              <a:solidFill>
                <a:schemeClr val="tx1"/>
              </a:solidFill>
              <a:effectLst/>
              <a:latin typeface="+mn-lt"/>
              <a:ea typeface="+mn-ea"/>
              <a:cs typeface="+mn-cs"/>
            </a:endParaRPr>
          </a:p>
          <a:p>
            <a:pPr marL="457200" lvl="1" indent="0">
              <a:buFont typeface="Arial"/>
              <a:buNone/>
            </a:pPr>
            <a:endParaRPr lang="en-US" sz="1200" kern="1200" baseline="0" dirty="0" smtClean="0">
              <a:solidFill>
                <a:schemeClr val="tx1"/>
              </a:solidFill>
              <a:effectLst/>
              <a:latin typeface="+mn-lt"/>
              <a:ea typeface="+mn-ea"/>
              <a:cs typeface="+mn-cs"/>
            </a:endParaRPr>
          </a:p>
          <a:p>
            <a:pPr marL="457200" lvl="1" indent="0">
              <a:buFont typeface="Arial"/>
              <a:buNone/>
            </a:pPr>
            <a:endParaRPr lang="en-US" sz="1200" kern="1200" baseline="0" dirty="0" smtClean="0">
              <a:solidFill>
                <a:schemeClr val="tx1"/>
              </a:solidFill>
              <a:effectLst/>
              <a:latin typeface="+mn-lt"/>
              <a:ea typeface="+mn-ea"/>
              <a:cs typeface="+mn-cs"/>
            </a:endParaRPr>
          </a:p>
          <a:p>
            <a:pPr marL="628650" lvl="1" indent="-171450">
              <a:buFont typeface="Arial"/>
              <a:buChar char="•"/>
            </a:pPr>
            <a:endParaRPr lang="en-US" sz="1200" kern="1200" baseline="0" dirty="0" smtClean="0">
              <a:solidFill>
                <a:schemeClr val="tx1"/>
              </a:solidFill>
              <a:effectLst/>
              <a:latin typeface="+mn-lt"/>
              <a:ea typeface="+mn-ea"/>
              <a:cs typeface="+mn-cs"/>
            </a:endParaRPr>
          </a:p>
          <a:p>
            <a:pPr marL="628650" lvl="1" indent="-171450">
              <a:buFont typeface="Arial"/>
              <a:buChar char="•"/>
            </a:pPr>
            <a:endParaRPr lang="en-US" sz="1200" kern="1200" baseline="0" dirty="0" smtClean="0">
              <a:solidFill>
                <a:schemeClr val="tx1"/>
              </a:solidFill>
              <a:effectLst/>
              <a:latin typeface="+mn-lt"/>
              <a:ea typeface="+mn-ea"/>
              <a:cs typeface="+mn-cs"/>
            </a:endParaRPr>
          </a:p>
          <a:p>
            <a:pPr marL="628650" lvl="1" indent="-171450">
              <a:buFont typeface="Arial"/>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33</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 love this cartoon because it captures the gist of the problem in</a:t>
            </a:r>
            <a:r>
              <a:rPr lang="en-US" sz="1200" kern="1200" baseline="0" dirty="0" smtClean="0">
                <a:solidFill>
                  <a:schemeClr val="tx1"/>
                </a:solidFill>
                <a:effectLst/>
                <a:latin typeface="+mn-lt"/>
                <a:ea typeface="+mn-ea"/>
                <a:cs typeface="+mn-cs"/>
              </a:rPr>
              <a:t> terms of science and technical communication today.  </a:t>
            </a:r>
          </a:p>
          <a:p>
            <a:pPr marL="171450" lvl="0" indent="-171450">
              <a:buFont typeface="Arial"/>
              <a:buChar char="•"/>
            </a:pP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baseline="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ack of understanding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results in apathy,</a:t>
            </a:r>
            <a:r>
              <a:rPr lang="en-US" sz="1200" kern="1200" baseline="0" dirty="0" smtClean="0">
                <a:solidFill>
                  <a:schemeClr val="tx1"/>
                </a:solidFill>
                <a:effectLst/>
                <a:latin typeface="+mn-lt"/>
                <a:ea typeface="+mn-ea"/>
                <a:cs typeface="+mn-cs"/>
              </a:rPr>
              <a:t> which in turn can lead to inaction on very important problems, or worse, action without accurate understanding of the technical issues.</a:t>
            </a:r>
          </a:p>
          <a:p>
            <a:pPr marL="171450" lvl="0" indent="-171450">
              <a:buFont typeface="Arial"/>
              <a:buChar cha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feel strongly that t</a:t>
            </a:r>
            <a:r>
              <a:rPr lang="en-US" sz="1200" kern="1200" dirty="0" smtClean="0">
                <a:solidFill>
                  <a:schemeClr val="tx1"/>
                </a:solidFill>
                <a:effectLst/>
                <a:latin typeface="+mn-lt"/>
                <a:ea typeface="+mn-ea"/>
                <a:cs typeface="+mn-cs"/>
              </a:rPr>
              <a:t>here is something wrong with the story of how we’re talking about science and technical issues today. It’s interesting to talk to</a:t>
            </a:r>
            <a:r>
              <a:rPr lang="en-US" sz="1200" kern="1200" baseline="0" dirty="0" smtClean="0">
                <a:solidFill>
                  <a:schemeClr val="tx1"/>
                </a:solidFill>
                <a:effectLst/>
                <a:latin typeface="+mn-lt"/>
                <a:ea typeface="+mn-ea"/>
                <a:cs typeface="+mn-cs"/>
              </a:rPr>
              <a:t> people about, because it appears that the technical people want to blame the public, and the public wants to blame the technical people, and everyone wants to blame the government. So who is right?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DWH Lessons Learned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William Lehr, NOAA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a:t>
            </a:r>
            <a:r>
              <a:rPr lang="en-US" sz="1200" u="sng" kern="1200" dirty="0" smtClean="0">
                <a:solidFill>
                  <a:schemeClr val="tx1"/>
                </a:solidFill>
                <a:effectLst/>
                <a:latin typeface="+mn-lt"/>
                <a:ea typeface="+mn-ea"/>
                <a:cs typeface="+mn-cs"/>
                <a:hlinkClick r:id="rId3"/>
              </a:rPr>
              <a:t>http://www.ioscproceedings.com/doi/pdf/10.7901/2169-3358-2014.1.1141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great deal of confusion occurred because of media and politician misinterpretation of the controversial Oil Budget Calculator pie chart. No spill professional would </a:t>
            </a:r>
          </a:p>
          <a:p>
            <a:r>
              <a:rPr lang="en-US" sz="1200" kern="1200" dirty="0" smtClean="0">
                <a:solidFill>
                  <a:schemeClr val="tx1"/>
                </a:solidFill>
                <a:effectLst/>
                <a:latin typeface="+mn-lt"/>
                <a:ea typeface="+mn-ea"/>
                <a:cs typeface="+mn-cs"/>
              </a:rPr>
              <a:t>Conclude that this pictorial representation of the operational oil budget table showed that spilled oil that is not in the remaining (surface) category was removed from the environment. However, a high-level government official, unfamiliar with spill response terminology, made just this claim on national television. Hindsight suggests that conclusions released by scientific teams should carefully define, in layman language, terms not familiar to those outside the spill response field.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[Gist: science </a:t>
            </a:r>
            <a:r>
              <a:rPr lang="en-US" sz="1200" kern="1200" dirty="0" err="1" smtClean="0">
                <a:solidFill>
                  <a:schemeClr val="tx1"/>
                </a:solidFill>
                <a:effectLst/>
                <a:latin typeface="+mn-lt"/>
                <a:ea typeface="+mn-ea"/>
                <a:cs typeface="+mn-cs"/>
              </a:rPr>
              <a:t>mis</a:t>
            </a:r>
            <a:r>
              <a:rPr lang="en-US" sz="1200" kern="1200" dirty="0" smtClean="0">
                <a:solidFill>
                  <a:schemeClr val="tx1"/>
                </a:solidFill>
                <a:effectLst/>
                <a:latin typeface="+mn-lt"/>
                <a:ea typeface="+mn-ea"/>
                <a:cs typeface="+mn-cs"/>
              </a:rPr>
              <a:t>-communication led to erroneous reporting by a gov’t official on TV – led to distrust of scientists]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From "BP: Lessons in Crisis Public Relations"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ction="ppaction://hlinkfile"/>
              </a:rPr>
              <a:t>file:///Users/sarah/Dropbox/Veda%20(all)/Projects/Current/Veda%20-%20Communication%20Workshop/Task%202%20Develop%20workshop%20content/Curriculum/Sci%20Comm%20session/background%20materials/BP:%20Lessons%20in%20Crisis%20Public%20Relations%20-%20Makovsky.webarchive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SIN NUMBER SIX: ABDICATING ON EDUCATION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environmental crises present the public with a set of unfamiliar technical terms and procedures. The oil spill, with its “blowout preventers” and “junk shots,” was no exception. Unfortunately, BP ceded responsibility for educating the public to the media. As a result, the company lost a golden opportunity to enlist the public as sympathetic allies.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Eventually, BP offered an array of educational tools on its own website … but too late to make an appreciable difference in the battle for credibility. Moreover, the company’s static graphics were more difficult for a layman to understand than the interactive animations available on the website of, for example, The New York Times.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171450" lvl="0" indent="-171450">
              <a:buFont typeface="Arial"/>
              <a:buChar char="•"/>
            </a:pPr>
            <a:endParaRPr lang="en-US" sz="1200" kern="1200" dirty="0" smtClean="0">
              <a:solidFill>
                <a:schemeClr val="tx1"/>
              </a:solidFill>
              <a:effectLst/>
              <a:latin typeface="+mn-lt"/>
              <a:ea typeface="+mn-ea"/>
              <a:cs typeface="+mn-cs"/>
            </a:endParaRPr>
          </a:p>
          <a:p>
            <a:pPr marL="171450" lvl="0" indent="-171450">
              <a:buFont typeface="Arial"/>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34</a:t>
            </a:fld>
            <a:endParaRPr lang="en-US"/>
          </a:p>
        </p:txBody>
      </p:sp>
    </p:spTree>
    <p:extLst>
      <p:ext uri="{BB962C8B-B14F-4D97-AF65-F5344CB8AC3E}">
        <p14:creationId xmlns:p14="http://schemas.microsoft.com/office/powerpoint/2010/main" val="1175331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Let’s take a little test about scientific</a:t>
            </a:r>
            <a:r>
              <a:rPr lang="en-US" sz="1200" kern="1200" baseline="0" dirty="0" smtClean="0">
                <a:solidFill>
                  <a:schemeClr val="tx1"/>
                </a:solidFill>
                <a:effectLst/>
                <a:latin typeface="+mn-lt"/>
                <a:ea typeface="+mn-ea"/>
                <a:cs typeface="+mn-cs"/>
              </a:rPr>
              <a:t> literacy in the U.S. today</a:t>
            </a:r>
          </a:p>
          <a:p>
            <a:pPr marL="171450" lvl="0" indent="-171450">
              <a:buFont typeface="Arial"/>
              <a:buChar char="•"/>
            </a:pPr>
            <a:endParaRPr lang="en-US" sz="1200" kern="1200" baseline="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80% of Americans cannot read the NY Times science section. </a:t>
            </a:r>
          </a:p>
          <a:p>
            <a:pPr marL="628650" lvl="1" indent="-171450">
              <a:buFont typeface="Arial"/>
              <a:buChar char="•"/>
            </a:pPr>
            <a:r>
              <a:rPr lang="en-US" sz="1200" kern="1200" dirty="0" smtClean="0">
                <a:solidFill>
                  <a:schemeClr val="tx1"/>
                </a:solidFill>
                <a:effectLst/>
                <a:latin typeface="+mn-lt"/>
                <a:ea typeface="+mn-ea"/>
                <a:cs typeface="+mn-cs"/>
              </a:rPr>
              <a:t>Only half of the adult populace knows the earth orbits the sun once per year. (from p. 13 “Unscientific America”) </a:t>
            </a:r>
          </a:p>
          <a:p>
            <a:pPr marL="171450" lvl="0" indent="-171450">
              <a:buFont typeface="Arial"/>
              <a:buChar char="•"/>
            </a:pPr>
            <a:endParaRPr lang="en-US" sz="1200" kern="1200" dirty="0" smtClean="0">
              <a:solidFill>
                <a:schemeClr val="tx1"/>
              </a:solidFill>
              <a:effectLst/>
              <a:latin typeface="+mn-lt"/>
              <a:ea typeface="+mn-ea"/>
              <a:cs typeface="+mn-cs"/>
            </a:endParaRPr>
          </a:p>
          <a:p>
            <a:pPr marL="0" lvl="0" indent="0">
              <a:buFont typeface="Arial"/>
              <a:buNone/>
            </a:pPr>
            <a:endParaRPr lang="en-US" sz="1200" kern="1200" dirty="0" smtClean="0">
              <a:solidFill>
                <a:schemeClr val="tx1"/>
              </a:solidFill>
              <a:effectLst/>
              <a:latin typeface="+mn-lt"/>
              <a:ea typeface="+mn-ea"/>
              <a:cs typeface="+mn-cs"/>
            </a:endParaRPr>
          </a:p>
          <a:p>
            <a:pPr marL="0" lv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E47162-BDEF-4707-B53B-1A075CC68C77}" type="slidenum">
              <a:rPr lang="en-US" smtClean="0"/>
              <a:t>35</a:t>
            </a:fld>
            <a:endParaRPr lang="en-US"/>
          </a:p>
        </p:txBody>
      </p:sp>
    </p:spTree>
    <p:extLst>
      <p:ext uri="{BB962C8B-B14F-4D97-AF65-F5344CB8AC3E}">
        <p14:creationId xmlns:p14="http://schemas.microsoft.com/office/powerpoint/2010/main" val="1638162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Let’s take a little test about scientific</a:t>
            </a:r>
            <a:r>
              <a:rPr lang="en-US" sz="1200" kern="1200" baseline="0" dirty="0" smtClean="0">
                <a:solidFill>
                  <a:schemeClr val="tx1"/>
                </a:solidFill>
                <a:effectLst/>
                <a:latin typeface="+mn-lt"/>
                <a:ea typeface="+mn-ea"/>
                <a:cs typeface="+mn-cs"/>
              </a:rPr>
              <a:t> literacy in the U.S. today</a:t>
            </a:r>
          </a:p>
          <a:p>
            <a:pPr marL="171450" lvl="0" indent="-171450">
              <a:buFont typeface="Arial"/>
              <a:buChar char="•"/>
            </a:pPr>
            <a:endParaRPr lang="en-US" sz="1200" kern="1200" baseline="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80% of Americans cannot read the NY Times science section. </a:t>
            </a:r>
          </a:p>
          <a:p>
            <a:pPr marL="628650" lvl="1" indent="-171450">
              <a:buFont typeface="Arial"/>
              <a:buChar char="•"/>
            </a:pPr>
            <a:r>
              <a:rPr lang="en-US" sz="1200" kern="1200" dirty="0" smtClean="0">
                <a:solidFill>
                  <a:schemeClr val="tx1"/>
                </a:solidFill>
                <a:effectLst/>
                <a:latin typeface="+mn-lt"/>
                <a:ea typeface="+mn-ea"/>
                <a:cs typeface="+mn-cs"/>
              </a:rPr>
              <a:t>Only half of the adult populace knows the earth orbits the sun once per year. (from p. 13 “Unscientific America”) </a:t>
            </a:r>
          </a:p>
          <a:p>
            <a:pPr marL="171450" lvl="0" indent="-171450">
              <a:buFont typeface="Arial"/>
              <a:buChar char="•"/>
            </a:pPr>
            <a:endParaRPr lang="en-US" sz="1200" kern="1200" dirty="0" smtClean="0">
              <a:solidFill>
                <a:schemeClr val="tx1"/>
              </a:solidFill>
              <a:effectLst/>
              <a:latin typeface="+mn-lt"/>
              <a:ea typeface="+mn-ea"/>
              <a:cs typeface="+mn-cs"/>
            </a:endParaRPr>
          </a:p>
          <a:p>
            <a:pPr marL="0" lvl="0" indent="0">
              <a:buFont typeface="Arial"/>
              <a:buNone/>
            </a:pPr>
            <a:endParaRPr lang="en-US" sz="1200" kern="1200" dirty="0" smtClean="0">
              <a:solidFill>
                <a:schemeClr val="tx1"/>
              </a:solidFill>
              <a:effectLst/>
              <a:latin typeface="+mn-lt"/>
              <a:ea typeface="+mn-ea"/>
              <a:cs typeface="+mn-cs"/>
            </a:endParaRPr>
          </a:p>
          <a:p>
            <a:pPr marL="0" lv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E47162-BDEF-4707-B53B-1A075CC68C77}" type="slidenum">
              <a:rPr lang="en-US" smtClean="0"/>
              <a:t>36</a:t>
            </a:fld>
            <a:endParaRPr lang="en-US"/>
          </a:p>
        </p:txBody>
      </p:sp>
    </p:spTree>
    <p:extLst>
      <p:ext uri="{BB962C8B-B14F-4D97-AF65-F5344CB8AC3E}">
        <p14:creationId xmlns:p14="http://schemas.microsoft.com/office/powerpoint/2010/main" val="1638162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But of course we all know that some of the blame can squarely be put at the foot of scientists and technical people</a:t>
            </a:r>
          </a:p>
          <a:p>
            <a:pPr marL="171450" lvl="0" indent="-171450">
              <a:buFont typeface="Arial"/>
              <a:buChar char="•"/>
            </a:pPr>
            <a:r>
              <a:rPr lang="en-US" sz="1200" kern="1200" dirty="0" smtClean="0">
                <a:solidFill>
                  <a:schemeClr val="tx1"/>
                </a:solidFill>
                <a:effectLst/>
                <a:latin typeface="+mn-lt"/>
                <a:ea typeface="+mn-ea"/>
                <a:cs typeface="+mn-cs"/>
              </a:rPr>
              <a:t>Raise your hand if at</a:t>
            </a:r>
            <a:r>
              <a:rPr lang="en-US" sz="1200" kern="1200" baseline="0" dirty="0" smtClean="0">
                <a:solidFill>
                  <a:schemeClr val="tx1"/>
                </a:solidFill>
                <a:effectLst/>
                <a:latin typeface="+mn-lt"/>
                <a:ea typeface="+mn-ea"/>
                <a:cs typeface="+mn-cs"/>
              </a:rPr>
              <a:t> least some of your gray hair or worry lines are due to infuriating moments in the presence of science and technical people</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b="0" kern="1200" dirty="0" smtClean="0">
                <a:solidFill>
                  <a:schemeClr val="tx1"/>
                </a:solidFill>
                <a:effectLst/>
                <a:latin typeface="+mn-lt"/>
                <a:ea typeface="+mn-ea"/>
                <a:cs typeface="+mn-cs"/>
              </a:rPr>
              <a:t>Scientists trained to communicate in a very specific framework</a:t>
            </a:r>
          </a:p>
          <a:p>
            <a:pPr marL="1085850" lvl="2" indent="-171450">
              <a:buFont typeface="Arial"/>
              <a:buChar char="•"/>
            </a:pPr>
            <a:r>
              <a:rPr lang="en-US" sz="1200" b="0" kern="1200" dirty="0" smtClean="0">
                <a:solidFill>
                  <a:schemeClr val="tx1"/>
                </a:solidFill>
                <a:effectLst/>
                <a:latin typeface="+mn-lt"/>
                <a:ea typeface="+mn-ea"/>
                <a:cs typeface="+mn-cs"/>
              </a:rPr>
              <a:t>Abstract</a:t>
            </a:r>
          </a:p>
          <a:p>
            <a:pPr marL="1085850" lvl="2" indent="-171450">
              <a:buFont typeface="Arial"/>
              <a:buChar char="•"/>
            </a:pPr>
            <a:r>
              <a:rPr lang="en-US" sz="1200" kern="1200" dirty="0" smtClean="0">
                <a:solidFill>
                  <a:schemeClr val="tx1"/>
                </a:solidFill>
                <a:effectLst/>
                <a:latin typeface="+mn-lt"/>
                <a:ea typeface="+mn-ea"/>
                <a:cs typeface="+mn-cs"/>
              </a:rPr>
              <a:t>Background</a:t>
            </a:r>
          </a:p>
          <a:p>
            <a:pPr marL="1085850" lvl="2" indent="-171450">
              <a:buFont typeface="Arial"/>
              <a:buChar char="•"/>
            </a:pPr>
            <a:r>
              <a:rPr lang="en-US" sz="1200" kern="1200" dirty="0" smtClean="0">
                <a:solidFill>
                  <a:schemeClr val="tx1"/>
                </a:solidFill>
                <a:effectLst/>
                <a:latin typeface="+mn-lt"/>
                <a:ea typeface="+mn-ea"/>
                <a:cs typeface="+mn-cs"/>
              </a:rPr>
              <a:t>Methods</a:t>
            </a:r>
          </a:p>
          <a:p>
            <a:pPr marL="1085850" lvl="2" indent="-171450">
              <a:buFont typeface="Arial"/>
              <a:buChar char="•"/>
            </a:pPr>
            <a:r>
              <a:rPr lang="en-US" sz="1200" kern="1200" dirty="0" smtClean="0">
                <a:solidFill>
                  <a:schemeClr val="tx1"/>
                </a:solidFill>
                <a:effectLst/>
                <a:latin typeface="+mn-lt"/>
                <a:ea typeface="+mn-ea"/>
                <a:cs typeface="+mn-cs"/>
              </a:rPr>
              <a:t>Results</a:t>
            </a:r>
          </a:p>
          <a:p>
            <a:pPr marL="1085850" lvl="2" indent="-171450">
              <a:buFont typeface="Arial"/>
              <a:buChar char="•"/>
            </a:pPr>
            <a:r>
              <a:rPr lang="en-US" sz="1200" kern="1200" dirty="0" smtClean="0">
                <a:solidFill>
                  <a:schemeClr val="tx1"/>
                </a:solidFill>
                <a:effectLst/>
                <a:latin typeface="+mn-lt"/>
                <a:ea typeface="+mn-ea"/>
                <a:cs typeface="+mn-cs"/>
              </a:rPr>
              <a:t>Discussion</a:t>
            </a:r>
          </a:p>
          <a:p>
            <a:pPr marL="1085850" lvl="2" indent="-171450">
              <a:buFont typeface="Arial"/>
              <a:buChar char="•"/>
            </a:pPr>
            <a:r>
              <a:rPr lang="en-US" sz="1200" kern="1200" dirty="0" smtClean="0">
                <a:solidFill>
                  <a:schemeClr val="tx1"/>
                </a:solidFill>
                <a:effectLst/>
                <a:latin typeface="+mn-lt"/>
                <a:ea typeface="+mn-ea"/>
                <a:cs typeface="+mn-cs"/>
              </a:rPr>
              <a:t>Conclusion</a:t>
            </a:r>
          </a:p>
          <a:p>
            <a:pPr marL="171450" lvl="0" indent="-171450">
              <a:buFont typeface="Arial"/>
              <a:buChar char="•"/>
            </a:pPr>
            <a:r>
              <a:rPr lang="en-US" sz="1200" kern="1200" dirty="0" smtClean="0">
                <a:solidFill>
                  <a:schemeClr val="tx1"/>
                </a:solidFill>
                <a:effectLst/>
                <a:latin typeface="+mn-lt"/>
                <a:ea typeface="+mn-ea"/>
                <a:cs typeface="+mn-cs"/>
              </a:rPr>
              <a:t>Very little room for creativity </a:t>
            </a:r>
            <a:r>
              <a:rPr lang="en-US" sz="1200" kern="1200" baseline="0" dirty="0" smtClean="0">
                <a:solidFill>
                  <a:schemeClr val="tx1"/>
                </a:solidFill>
                <a:effectLst/>
                <a:latin typeface="+mn-lt"/>
                <a:ea typeface="+mn-ea"/>
                <a:cs typeface="+mn-cs"/>
              </a:rPr>
              <a:t>unless you want to risk derision by colleagues, or publication opportunities, etc.</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From my own experience</a:t>
            </a:r>
            <a:r>
              <a:rPr lang="en-US" sz="1200" kern="1200" baseline="0" dirty="0" smtClean="0">
                <a:solidFill>
                  <a:schemeClr val="tx1"/>
                </a:solidFill>
                <a:effectLst/>
                <a:latin typeface="+mn-lt"/>
                <a:ea typeface="+mn-ea"/>
                <a:cs typeface="+mn-cs"/>
              </a:rPr>
              <a:t> working with environmental scientists over 15 years</a:t>
            </a:r>
            <a:r>
              <a:rPr lang="en-US" sz="1200" kern="1200" dirty="0" smtClean="0">
                <a:solidFill>
                  <a:schemeClr val="tx1"/>
                </a:solidFill>
                <a:effectLst/>
                <a:latin typeface="+mn-lt"/>
                <a:ea typeface="+mn-ea"/>
                <a:cs typeface="+mn-cs"/>
              </a:rPr>
              <a:t>.</a:t>
            </a:r>
          </a:p>
          <a:p>
            <a:pPr marL="1085850" lvl="2" indent="-171450">
              <a:buFont typeface="Arial"/>
              <a:buChar char="•"/>
            </a:pPr>
            <a:r>
              <a:rPr lang="en-US" sz="1200" kern="1200" dirty="0" smtClean="0">
                <a:solidFill>
                  <a:schemeClr val="tx1"/>
                </a:solidFill>
                <a:effectLst/>
                <a:latin typeface="+mn-lt"/>
                <a:ea typeface="+mn-ea"/>
                <a:cs typeface="+mn-cs"/>
              </a:rPr>
              <a:t>Informal</a:t>
            </a:r>
            <a:r>
              <a:rPr lang="en-US" sz="1200" kern="1200" baseline="0" dirty="0" smtClean="0">
                <a:solidFill>
                  <a:schemeClr val="tx1"/>
                </a:solidFill>
                <a:effectLst/>
                <a:latin typeface="+mn-lt"/>
                <a:ea typeface="+mn-ea"/>
                <a:cs typeface="+mn-cs"/>
              </a:rPr>
              <a:t> observations at endless numbers of scientific conferences</a:t>
            </a:r>
            <a:r>
              <a:rPr lang="en-US" sz="1200" kern="1200" dirty="0" smtClean="0">
                <a:solidFill>
                  <a:schemeClr val="tx1"/>
                </a:solidFill>
                <a:effectLst/>
                <a:latin typeface="+mn-lt"/>
                <a:ea typeface="+mn-ea"/>
                <a:cs typeface="+mn-cs"/>
              </a:rPr>
              <a:t>– vast majority of presenters did not follow basic rules of PP, and did not tell their findings in a way that even their colleagues could immediately grasp or comprehend. </a:t>
            </a:r>
          </a:p>
          <a:p>
            <a:pPr marL="1085850" lvl="2" indent="-171450">
              <a:buFont typeface="Arial"/>
              <a:buChar char="•"/>
            </a:pPr>
            <a:r>
              <a:rPr lang="en-US" sz="1200" kern="1200" dirty="0" smtClean="0">
                <a:solidFill>
                  <a:schemeClr val="tx1"/>
                </a:solidFill>
                <a:effectLst/>
                <a:latin typeface="+mn-lt"/>
                <a:ea typeface="+mn-ea"/>
                <a:cs typeface="+mn-cs"/>
              </a:rPr>
              <a:t>Battle over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bioretention</a:t>
            </a:r>
            <a:r>
              <a:rPr lang="en-US" sz="1200" kern="1200" baseline="0" dirty="0" smtClean="0">
                <a:solidFill>
                  <a:schemeClr val="tx1"/>
                </a:solidFill>
                <a:effectLst/>
                <a:latin typeface="+mn-lt"/>
                <a:ea typeface="+mn-ea"/>
                <a:cs typeface="+mn-cs"/>
              </a:rPr>
              <a:t> facility” versus “rain garden” for a public sign in Whatcom County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“Juvenile </a:t>
            </a:r>
            <a:r>
              <a:rPr lang="en-US" sz="1200" kern="1200" dirty="0" err="1" smtClean="0">
                <a:solidFill>
                  <a:schemeClr val="tx1"/>
                </a:solidFill>
                <a:effectLst/>
                <a:latin typeface="+mn-lt"/>
                <a:ea typeface="+mn-ea"/>
                <a:cs typeface="+mn-cs"/>
              </a:rPr>
              <a:t>Salmonids</a:t>
            </a:r>
            <a:r>
              <a:rPr lang="en-US" sz="1200" kern="1200" dirty="0" smtClean="0">
                <a:solidFill>
                  <a:schemeClr val="tx1"/>
                </a:solidFill>
                <a:effectLst/>
                <a:latin typeface="+mn-lt"/>
                <a:ea typeface="+mn-ea"/>
                <a:cs typeface="+mn-cs"/>
              </a:rPr>
              <a:t>” versus “baby salmon” story (KUOW reporter) </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37</a:t>
            </a:fld>
            <a:endParaRPr lang="en-US"/>
          </a:p>
        </p:txBody>
      </p:sp>
    </p:spTree>
    <p:extLst>
      <p:ext uri="{BB962C8B-B14F-4D97-AF65-F5344CB8AC3E}">
        <p14:creationId xmlns:p14="http://schemas.microsoft.com/office/powerpoint/2010/main" val="3640316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1945 – 5-10K</a:t>
            </a:r>
            <a:r>
              <a:rPr lang="en-US" baseline="0" dirty="0" smtClean="0"/>
              <a:t> scientific journals</a:t>
            </a:r>
          </a:p>
          <a:p>
            <a:r>
              <a:rPr lang="en-US" baseline="0" dirty="0" smtClean="0"/>
              <a:t>1990s: 100,000</a:t>
            </a:r>
          </a:p>
          <a:p>
            <a:endParaRPr lang="en-US" baseline="0" dirty="0" smtClean="0"/>
          </a:p>
          <a:p>
            <a:endParaRPr lang="en-US" baseline="0" dirty="0" smtClean="0"/>
          </a:p>
          <a:p>
            <a:r>
              <a:rPr lang="en-US" baseline="0" dirty="0" smtClean="0"/>
              <a:t>So…science/technology people are partially to blame. What else is going on?</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38</a:t>
            </a:fld>
            <a:endParaRPr lang="en-US"/>
          </a:p>
        </p:txBody>
      </p:sp>
    </p:spTree>
    <p:extLst>
      <p:ext uri="{BB962C8B-B14F-4D97-AF65-F5344CB8AC3E}">
        <p14:creationId xmlns:p14="http://schemas.microsoft.com/office/powerpoint/2010/main" val="2141236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According to this book, public interest in science and technology in the U.S. has</a:t>
            </a:r>
            <a:r>
              <a:rPr lang="en-US" sz="1200" kern="1200" baseline="0" dirty="0" smtClean="0">
                <a:solidFill>
                  <a:schemeClr val="tx1"/>
                </a:solidFill>
                <a:effectLst/>
                <a:latin typeface="+mn-lt"/>
                <a:ea typeface="+mn-ea"/>
                <a:cs typeface="+mn-cs"/>
              </a:rPr>
              <a:t> ebbed and flowed over the decades, but is currently in a state of crisis. A few facts and figures: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Scientists in general are no longer “cool and trusted”. </a:t>
            </a:r>
          </a:p>
          <a:p>
            <a:pPr marL="1085850" lvl="2" indent="-171450">
              <a:buFont typeface="Arial"/>
              <a:buChar char="•"/>
            </a:pPr>
            <a:r>
              <a:rPr lang="en-US" sz="1200" kern="1200" dirty="0" smtClean="0">
                <a:solidFill>
                  <a:schemeClr val="tx1"/>
                </a:solidFill>
                <a:effectLst/>
                <a:latin typeface="+mn-lt"/>
                <a:ea typeface="+mn-ea"/>
                <a:cs typeface="+mn-cs"/>
              </a:rPr>
              <a:t>40% of Americans distrust what scientists say about the environment, a considerable increase from previous years (p. xi of Unscientific America)</a:t>
            </a:r>
          </a:p>
          <a:p>
            <a:pPr marL="1085850" lvl="2" indent="-171450">
              <a:buFont typeface="Arial"/>
              <a:buChar char="•"/>
            </a:pPr>
            <a:r>
              <a:rPr lang="en-US" sz="1200" kern="1200" dirty="0" smtClean="0">
                <a:solidFill>
                  <a:schemeClr val="tx1"/>
                </a:solidFill>
                <a:effectLst/>
                <a:latin typeface="+mn-lt"/>
                <a:ea typeface="+mn-ea"/>
                <a:cs typeface="+mn-cs"/>
              </a:rPr>
              <a:t>At present, only 18% of Americans know a scientists personally.</a:t>
            </a:r>
          </a:p>
          <a:p>
            <a:pPr marL="914400" lvl="2"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Attention to science in traditional news media is in </a:t>
            </a:r>
            <a:r>
              <a:rPr lang="en-US" sz="1200" kern="1200" dirty="0" err="1" smtClean="0">
                <a:solidFill>
                  <a:schemeClr val="tx1"/>
                </a:solidFill>
                <a:effectLst/>
                <a:latin typeface="+mn-lt"/>
                <a:ea typeface="+mn-ea"/>
                <a:cs typeface="+mn-cs"/>
              </a:rPr>
              <a:t>freefall</a:t>
            </a:r>
            <a:r>
              <a:rPr lang="en-US" sz="1200" kern="1200" dirty="0" smtClean="0">
                <a:solidFill>
                  <a:schemeClr val="tx1"/>
                </a:solidFill>
                <a:effectLst/>
                <a:latin typeface="+mn-lt"/>
                <a:ea typeface="+mn-ea"/>
                <a:cs typeface="+mn-cs"/>
              </a:rPr>
              <a:t>. A 2008 analysis by the Project for Excellence in Journalism found that if you tune in for 5 hours of cable news, you will probably only catch 1 minute’s worth of science and technology – compared to (from p. 6 of Unscientific America)</a:t>
            </a:r>
          </a:p>
          <a:p>
            <a:pPr marL="1085850" lvl="2" indent="-171450">
              <a:buFont typeface="Arial"/>
              <a:buChar char="•"/>
            </a:pPr>
            <a:r>
              <a:rPr lang="en-US" sz="1200" kern="1200" dirty="0" smtClean="0">
                <a:solidFill>
                  <a:schemeClr val="tx1"/>
                </a:solidFill>
                <a:effectLst/>
                <a:latin typeface="+mn-lt"/>
                <a:ea typeface="+mn-ea"/>
                <a:cs typeface="+mn-cs"/>
              </a:rPr>
              <a:t>10 minutes of “celebrity and entertainment”</a:t>
            </a:r>
          </a:p>
          <a:p>
            <a:pPr marL="1085850" lvl="2" indent="-171450">
              <a:buFont typeface="Arial"/>
              <a:buChar char="•"/>
            </a:pPr>
            <a:r>
              <a:rPr lang="en-US" sz="1200" kern="1200" dirty="0" smtClean="0">
                <a:solidFill>
                  <a:schemeClr val="tx1"/>
                </a:solidFill>
                <a:effectLst/>
                <a:latin typeface="+mn-lt"/>
                <a:ea typeface="+mn-ea"/>
                <a:cs typeface="+mn-cs"/>
              </a:rPr>
              <a:t>12 minutes of “accidents and disasters”</a:t>
            </a:r>
          </a:p>
          <a:p>
            <a:pPr marL="1085850" lvl="2" indent="-171450">
              <a:buFont typeface="Arial"/>
              <a:buChar char="•"/>
            </a:pPr>
            <a:r>
              <a:rPr lang="en-US" sz="1200" kern="1200" dirty="0" smtClean="0">
                <a:solidFill>
                  <a:schemeClr val="tx1"/>
                </a:solidFill>
                <a:effectLst/>
                <a:latin typeface="+mn-lt"/>
                <a:ea typeface="+mn-ea"/>
                <a:cs typeface="+mn-cs"/>
              </a:rPr>
              <a:t>26 minutes or more of crime</a:t>
            </a:r>
          </a:p>
          <a:p>
            <a:pPr marL="914400" lvl="2"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Newspapers: ‘89 to ‘05, two thirds reduction in weekly science or related sections</a:t>
            </a:r>
          </a:p>
          <a:p>
            <a:pPr marL="0" lvl="0" indent="0">
              <a:buFont typeface="Arial"/>
              <a:buNone/>
            </a:pP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2008: CNN shut down its science, space technology</a:t>
            </a:r>
            <a:r>
              <a:rPr lang="en-US" sz="1200" kern="1200" baseline="0" dirty="0" smtClean="0">
                <a:solidFill>
                  <a:schemeClr val="tx1"/>
                </a:solidFill>
                <a:effectLst/>
                <a:latin typeface="+mn-lt"/>
                <a:ea typeface="+mn-ea"/>
                <a:cs typeface="+mn-cs"/>
              </a:rPr>
              <a:t> and environment unit</a:t>
            </a:r>
          </a:p>
          <a:p>
            <a:pPr marL="0" lvl="0" indent="0">
              <a:buFont typeface="Arial"/>
              <a:buNone/>
            </a:pP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baseline="0" dirty="0" smtClean="0">
                <a:solidFill>
                  <a:schemeClr val="tx1"/>
                </a:solidFill>
                <a:effectLst/>
                <a:latin typeface="+mn-lt"/>
                <a:ea typeface="+mn-ea"/>
                <a:cs typeface="+mn-cs"/>
              </a:rPr>
              <a:t>2009: Boston Globe killed its esteemed science section.</a:t>
            </a:r>
          </a:p>
          <a:p>
            <a:pPr marL="171450" lvl="0" indent="-171450">
              <a:buFont typeface="Arial"/>
              <a:buChar char="•"/>
            </a:pP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baseline="0" dirty="0" smtClean="0">
                <a:solidFill>
                  <a:schemeClr val="tx1"/>
                </a:solidFill>
                <a:effectLst/>
                <a:latin typeface="+mn-lt"/>
                <a:ea typeface="+mn-ea"/>
                <a:cs typeface="+mn-cs"/>
              </a:rPr>
              <a:t>This book argues that the resource in shortest supply is people’s attention, and as science and technical communicators, you literally have 1 minute for every 5 hours of programming to get people’s attention.</a:t>
            </a:r>
            <a:endParaRPr lang="en-US" sz="1200" kern="1200" dirty="0" smtClean="0">
              <a:solidFill>
                <a:schemeClr val="tx1"/>
              </a:solidFill>
              <a:effectLst/>
              <a:latin typeface="+mn-lt"/>
              <a:ea typeface="+mn-ea"/>
              <a:cs typeface="+mn-cs"/>
            </a:endParaRPr>
          </a:p>
          <a:p>
            <a:pPr marL="457200" lvl="1" indent="0">
              <a:buFont typeface="Arial"/>
              <a:buNone/>
            </a:pPr>
            <a:endParaRPr lang="en-US" sz="1200" kern="1200" dirty="0" smtClean="0">
              <a:solidFill>
                <a:schemeClr val="tx1"/>
              </a:solidFill>
              <a:effectLst/>
              <a:latin typeface="+mn-lt"/>
              <a:ea typeface="+mn-ea"/>
              <a:cs typeface="+mn-cs"/>
            </a:endParaRPr>
          </a:p>
          <a:p>
            <a:pPr marL="457200" lvl="1" indent="0">
              <a:buFont typeface="Arial"/>
              <a:buNone/>
            </a:pPr>
            <a:endParaRPr lang="en-US" sz="1200" kern="1200" dirty="0" smtClean="0">
              <a:solidFill>
                <a:schemeClr val="tx1"/>
              </a:solidFill>
              <a:effectLst/>
              <a:latin typeface="+mn-lt"/>
              <a:ea typeface="+mn-ea"/>
              <a:cs typeface="+mn-cs"/>
            </a:endParaRPr>
          </a:p>
          <a:p>
            <a:pPr marL="1085850" lvl="2" indent="-171450">
              <a:buFont typeface="Arial"/>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39</a:t>
            </a:fld>
            <a:endParaRPr lang="en-US"/>
          </a:p>
        </p:txBody>
      </p:sp>
    </p:spTree>
    <p:extLst>
      <p:ext uri="{BB962C8B-B14F-4D97-AF65-F5344CB8AC3E}">
        <p14:creationId xmlns:p14="http://schemas.microsoft.com/office/powerpoint/2010/main" val="2092385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Example of Louis Agassiz – Harvard fish expert – 3 </a:t>
            </a:r>
            <a:r>
              <a:rPr lang="en-US" sz="1200" kern="1200" dirty="0" err="1" smtClean="0">
                <a:solidFill>
                  <a:schemeClr val="tx1"/>
                </a:solidFill>
                <a:effectLst/>
                <a:latin typeface="+mn-lt"/>
                <a:ea typeface="+mn-ea"/>
                <a:cs typeface="+mn-cs"/>
              </a:rPr>
              <a:t>hr</a:t>
            </a:r>
            <a:r>
              <a:rPr lang="en-US" sz="1200" kern="1200" dirty="0" smtClean="0">
                <a:solidFill>
                  <a:schemeClr val="tx1"/>
                </a:solidFill>
                <a:effectLst/>
                <a:latin typeface="+mn-lt"/>
                <a:ea typeface="+mn-ea"/>
                <a:cs typeface="+mn-cs"/>
              </a:rPr>
              <a:t> lectures in Cambridge Commons that were packed</a:t>
            </a:r>
          </a:p>
          <a:p>
            <a:pPr lvl="0"/>
            <a:endParaRPr lang="en-US" sz="1200" kern="1200" dirty="0" smtClean="0">
              <a:solidFill>
                <a:schemeClr val="tx1"/>
              </a:solidFill>
              <a:effectLst/>
              <a:latin typeface="+mn-lt"/>
              <a:ea typeface="+mn-ea"/>
              <a:cs typeface="+mn-cs"/>
            </a:endParaRPr>
          </a:p>
          <a:p>
            <a:pPr lvl="1"/>
            <a:r>
              <a:rPr lang="en-US" sz="1200" i="1" cap="none" dirty="0" smtClean="0"/>
              <a:t>I have devoted my whole life to the study of nature, and yet </a:t>
            </a:r>
            <a:r>
              <a:rPr lang="en-US" sz="1200" i="1" u="sng" cap="none" dirty="0" smtClean="0"/>
              <a:t>a single sentence may express all that I have done</a:t>
            </a:r>
            <a:r>
              <a:rPr lang="en-US" sz="1200" i="1" cap="none" dirty="0" smtClean="0"/>
              <a:t>. I have shown that there is a correspondence between the succession of fishes in geological times and the different stages of their growth in the egg — that is all. It chanced to be a result that was found to apply to other groups and has led to other conclusions of a like nature.</a:t>
            </a:r>
            <a:r>
              <a:rPr lang="en-US" sz="1200" cap="none" dirty="0" smtClean="0"/>
              <a:t/>
            </a:r>
            <a:br>
              <a:rPr lang="en-US" sz="1200" cap="none" dirty="0" smtClean="0"/>
            </a:b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40</a:t>
            </a:fld>
            <a:endParaRPr lang="en-US"/>
          </a:p>
        </p:txBody>
      </p:sp>
    </p:spTree>
    <p:extLst>
      <p:ext uri="{BB962C8B-B14F-4D97-AF65-F5344CB8AC3E}">
        <p14:creationId xmlns:p14="http://schemas.microsoft.com/office/powerpoint/2010/main" val="287931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baseline="0" dirty="0" smtClean="0">
                <a:solidFill>
                  <a:schemeClr val="tx1"/>
                </a:solidFill>
                <a:effectLst/>
                <a:latin typeface="+mn-lt"/>
                <a:ea typeface="+mn-ea"/>
                <a:cs typeface="+mn-cs"/>
              </a:rPr>
              <a:t>So now is the time for some solutions</a:t>
            </a:r>
            <a:r>
              <a:rPr lang="en-US" sz="1200" kern="1200" baseline="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pPr marL="171450" lvl="0" indent="-171450">
              <a:buFont typeface="Arial"/>
              <a:buChar char="•"/>
            </a:pPr>
            <a:r>
              <a:rPr lang="en-US" sz="1200" kern="1200" baseline="0" dirty="0" smtClean="0">
                <a:solidFill>
                  <a:schemeClr val="tx1"/>
                </a:solidFill>
                <a:effectLst/>
                <a:latin typeface="+mn-lt"/>
                <a:ea typeface="+mn-ea"/>
                <a:cs typeface="+mn-cs"/>
              </a:rPr>
              <a:t>The “big picture” concept we want to share is one framed best by Randy Olson in “Don’t be Such a Scientist”. In order to reach your audience – in order to make them really hear and understand you, you need to move your message from the brain (where science/technical communication usually is focused) down the body. The lower you go, the more you’ll resonate.</a:t>
            </a:r>
          </a:p>
          <a:p>
            <a:pPr marL="171450" lvl="0" indent="-171450">
              <a:buFont typeface="Arial"/>
              <a:buChar char="•"/>
            </a:pPr>
            <a:r>
              <a:rPr lang="en-US" sz="1200" kern="1200" baseline="0" dirty="0" smtClean="0">
                <a:solidFill>
                  <a:schemeClr val="tx1"/>
                </a:solidFill>
                <a:effectLst/>
                <a:latin typeface="+mn-lt"/>
                <a:ea typeface="+mn-ea"/>
                <a:cs typeface="+mn-cs"/>
              </a:rPr>
              <a:t>Our aim for this workshop is the gut - #3. We’ll leave Hollywood and others to address #4.</a:t>
            </a:r>
          </a:p>
          <a:p>
            <a:pPr marL="171450" lvl="0" indent="-171450">
              <a:buFont typeface="Arial"/>
              <a:buChar char="•"/>
            </a:pPr>
            <a:endParaRPr lang="en-US" sz="1200" kern="1200" baseline="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Sarah Brace to share “message box” tool to craft a coherent message that resonates</a:t>
            </a:r>
            <a:r>
              <a:rPr lang="en-US" sz="1200" kern="1200" baseline="0" dirty="0" smtClean="0">
                <a:solidFill>
                  <a:schemeClr val="tx1"/>
                </a:solidFill>
                <a:effectLst/>
                <a:latin typeface="+mn-lt"/>
                <a:ea typeface="+mn-ea"/>
                <a:cs typeface="+mn-cs"/>
              </a:rPr>
              <a:t> with</a:t>
            </a:r>
            <a:r>
              <a:rPr lang="en-US" sz="1200" kern="1200" dirty="0" smtClean="0">
                <a:solidFill>
                  <a:schemeClr val="tx1"/>
                </a:solidFill>
                <a:effectLst/>
                <a:latin typeface="+mn-lt"/>
                <a:ea typeface="+mn-ea"/>
                <a:cs typeface="+mn-cs"/>
              </a:rPr>
              <a:t> your target audience and helps move</a:t>
            </a:r>
          </a:p>
          <a:p>
            <a:pPr marL="628650" lvl="1" indent="-171450">
              <a:buFont typeface="Arial"/>
              <a:buChar char="•"/>
            </a:pPr>
            <a:r>
              <a:rPr lang="en-US" sz="1200" kern="1200" dirty="0" err="1" smtClean="0">
                <a:solidFill>
                  <a:schemeClr val="tx1"/>
                </a:solidFill>
                <a:effectLst/>
                <a:latin typeface="+mn-lt"/>
                <a:ea typeface="+mn-ea"/>
                <a:cs typeface="+mn-cs"/>
              </a:rPr>
              <a:t>Stokley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Towles</a:t>
            </a:r>
            <a:r>
              <a:rPr lang="en-US" sz="1200" kern="1200" baseline="0" dirty="0" smtClean="0">
                <a:solidFill>
                  <a:schemeClr val="tx1"/>
                </a:solidFill>
                <a:effectLst/>
                <a:latin typeface="+mn-lt"/>
                <a:ea typeface="+mn-ea"/>
                <a:cs typeface="+mn-cs"/>
              </a:rPr>
              <a:t> to demonstrate one of the most common delivery mechanisms for the message – PPT – and how to use it effectively</a:t>
            </a: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41</a:t>
            </a:fld>
            <a:endParaRPr lang="en-US"/>
          </a:p>
        </p:txBody>
      </p:sp>
    </p:spTree>
    <p:extLst>
      <p:ext uri="{BB962C8B-B14F-4D97-AF65-F5344CB8AC3E}">
        <p14:creationId xmlns:p14="http://schemas.microsoft.com/office/powerpoint/2010/main" val="39826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baseline="0" dirty="0" smtClean="0"/>
              <a:t>Step 1 is the stakeholder analysis which  where you identify the groups of stakeholder – you will identify who they are and using the scale below in the legend, assign them a value number on a scale for each of the impact, influence and disposition. </a:t>
            </a:r>
          </a:p>
          <a:p>
            <a:endParaRPr lang="en-US" baseline="0" dirty="0" smtClean="0"/>
          </a:p>
        </p:txBody>
      </p:sp>
      <p:sp>
        <p:nvSpPr>
          <p:cNvPr id="49156" name="Slide Number Placeholder 3"/>
          <p:cNvSpPr>
            <a:spLocks noGrp="1"/>
          </p:cNvSpPr>
          <p:nvPr>
            <p:ph type="sldNum" sz="quarter" idx="5"/>
          </p:nvPr>
        </p:nvSpPr>
        <p:spPr>
          <a:noFill/>
        </p:spPr>
        <p:txBody>
          <a:bodyPr/>
          <a:lstStyle>
            <a:lvl1pPr defTabSz="912829" eaLnBrk="0" hangingPunct="0">
              <a:defRPr sz="1200">
                <a:solidFill>
                  <a:schemeClr val="tx1"/>
                </a:solidFill>
                <a:latin typeface="Arial" pitchFamily="34" charset="0"/>
                <a:cs typeface="Arial" pitchFamily="34" charset="0"/>
              </a:defRPr>
            </a:lvl1pPr>
            <a:lvl2pPr marL="729017" indent="-280391" defTabSz="912829" eaLnBrk="0" hangingPunct="0">
              <a:defRPr sz="1200">
                <a:solidFill>
                  <a:schemeClr val="tx1"/>
                </a:solidFill>
                <a:latin typeface="Arial" pitchFamily="34" charset="0"/>
                <a:cs typeface="Arial" pitchFamily="34" charset="0"/>
              </a:defRPr>
            </a:lvl2pPr>
            <a:lvl3pPr marL="1121564" indent="-224312" defTabSz="912829" eaLnBrk="0" hangingPunct="0">
              <a:defRPr sz="1200">
                <a:solidFill>
                  <a:schemeClr val="tx1"/>
                </a:solidFill>
                <a:latin typeface="Arial" pitchFamily="34" charset="0"/>
                <a:cs typeface="Arial" pitchFamily="34" charset="0"/>
              </a:defRPr>
            </a:lvl3pPr>
            <a:lvl4pPr marL="1570189" indent="-224312" defTabSz="912829" eaLnBrk="0" hangingPunct="0">
              <a:defRPr sz="1200">
                <a:solidFill>
                  <a:schemeClr val="tx1"/>
                </a:solidFill>
                <a:latin typeface="Arial" pitchFamily="34" charset="0"/>
                <a:cs typeface="Arial" pitchFamily="34" charset="0"/>
              </a:defRPr>
            </a:lvl4pPr>
            <a:lvl5pPr marL="2018816" indent="-224312" defTabSz="912829" eaLnBrk="0" hangingPunct="0">
              <a:defRPr sz="1200">
                <a:solidFill>
                  <a:schemeClr val="tx1"/>
                </a:solidFill>
                <a:latin typeface="Arial" pitchFamily="34" charset="0"/>
                <a:cs typeface="Arial" pitchFamily="34" charset="0"/>
              </a:defRPr>
            </a:lvl5pPr>
            <a:lvl6pPr marL="2467441" indent="-224312" defTabSz="912829" eaLnBrk="0" fontAlgn="base" hangingPunct="0">
              <a:spcBef>
                <a:spcPct val="0"/>
              </a:spcBef>
              <a:spcAft>
                <a:spcPct val="0"/>
              </a:spcAft>
              <a:defRPr sz="1200">
                <a:solidFill>
                  <a:schemeClr val="tx1"/>
                </a:solidFill>
                <a:latin typeface="Arial" pitchFamily="34" charset="0"/>
                <a:cs typeface="Arial" pitchFamily="34" charset="0"/>
              </a:defRPr>
            </a:lvl6pPr>
            <a:lvl7pPr marL="2916065" indent="-224312" defTabSz="912829" eaLnBrk="0" fontAlgn="base" hangingPunct="0">
              <a:spcBef>
                <a:spcPct val="0"/>
              </a:spcBef>
              <a:spcAft>
                <a:spcPct val="0"/>
              </a:spcAft>
              <a:defRPr sz="1200">
                <a:solidFill>
                  <a:schemeClr val="tx1"/>
                </a:solidFill>
                <a:latin typeface="Arial" pitchFamily="34" charset="0"/>
                <a:cs typeface="Arial" pitchFamily="34" charset="0"/>
              </a:defRPr>
            </a:lvl7pPr>
            <a:lvl8pPr marL="3364692" indent="-224312" defTabSz="912829" eaLnBrk="0" fontAlgn="base" hangingPunct="0">
              <a:spcBef>
                <a:spcPct val="0"/>
              </a:spcBef>
              <a:spcAft>
                <a:spcPct val="0"/>
              </a:spcAft>
              <a:defRPr sz="1200">
                <a:solidFill>
                  <a:schemeClr val="tx1"/>
                </a:solidFill>
                <a:latin typeface="Arial" pitchFamily="34" charset="0"/>
                <a:cs typeface="Arial" pitchFamily="34" charset="0"/>
              </a:defRPr>
            </a:lvl8pPr>
            <a:lvl9pPr marL="3813317" indent="-224312" defTabSz="912829"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fld id="{7668BED8-61C1-4FB8-B38B-D7C70D0B463B}" type="slidenum">
              <a:rPr lang="en-US" smtClean="0">
                <a:solidFill>
                  <a:prstClr val="black"/>
                </a:solidFill>
                <a:latin typeface="Calibri" pitchFamily="34" charset="0"/>
              </a:rPr>
              <a:pPr eaLnBrk="1" hangingPunct="1"/>
              <a:t>4</a:t>
            </a:fld>
            <a:endParaRPr lang="en-US" dirty="0" smtClean="0">
              <a:solidFill>
                <a:prstClr val="black"/>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heard from </a:t>
            </a:r>
            <a:r>
              <a:rPr lang="en-US" baseline="0" dirty="0" err="1" smtClean="0"/>
              <a:t>Nhi</a:t>
            </a:r>
            <a:r>
              <a:rPr lang="en-US" baseline="0" dirty="0" smtClean="0"/>
              <a:t> on the importance of mapping your stakeholders. This is important in not only planning and targeting how you will engage them in your planning process (e.g. do you want to just feed information or engage them on an Advisory Committee role), </a:t>
            </a:r>
          </a:p>
          <a:p>
            <a:endParaRPr lang="en-US" baseline="0" dirty="0" smtClean="0"/>
          </a:p>
          <a:p>
            <a:r>
              <a:rPr lang="en-US" baseline="0" dirty="0" smtClean="0"/>
              <a:t>It is also important to identify your audience for when delivering your communications messages and technical information. </a:t>
            </a:r>
          </a:p>
          <a:p>
            <a:endParaRPr lang="en-US" baseline="0" dirty="0" smtClean="0"/>
          </a:p>
          <a:p>
            <a:r>
              <a:rPr lang="en-US" baseline="0" dirty="0" smtClean="0"/>
              <a:t>This diagram sums up the first step in crafting the message(s) that you are communicating: WHO CARES? SO WHAT? </a:t>
            </a:r>
          </a:p>
          <a:p>
            <a:r>
              <a:rPr lang="en-US" baseline="0" dirty="0" smtClean="0"/>
              <a:t>The idea is that for each of your stakeholders, there’s a message that will resonate, but it may not be the same message across ALL stakeholders.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44</a:t>
            </a:fld>
            <a:endParaRPr lang="en-US"/>
          </a:p>
        </p:txBody>
      </p:sp>
    </p:spTree>
    <p:extLst>
      <p:ext uri="{BB962C8B-B14F-4D97-AF65-F5344CB8AC3E}">
        <p14:creationId xmlns:p14="http://schemas.microsoft.com/office/powerpoint/2010/main" val="2244675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47162-BDEF-4707-B53B-1A075CC68C77}" type="slidenum">
              <a:rPr lang="en-US" smtClean="0"/>
              <a:t>45</a:t>
            </a:fld>
            <a:endParaRPr lang="en-US"/>
          </a:p>
        </p:txBody>
      </p:sp>
    </p:spTree>
    <p:extLst>
      <p:ext uri="{BB962C8B-B14F-4D97-AF65-F5344CB8AC3E}">
        <p14:creationId xmlns:p14="http://schemas.microsoft.com/office/powerpoint/2010/main" val="1653626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s Hilary mentioned, scientists are not always the best communicators.  In addition, they face an audience largely disengaged from science. </a:t>
            </a:r>
          </a:p>
          <a:p>
            <a:endParaRPr lang="en-US" baseline="0" dirty="0" smtClean="0"/>
          </a:p>
          <a:p>
            <a:r>
              <a:rPr lang="en-US" baseline="0" dirty="0" smtClean="0"/>
              <a:t>You, the communications professionals, are key in getting scientific and technical information out to the public. If you can’t get the science well delivered to you, now do you expect to be able to send messages out to stakeholders? </a:t>
            </a:r>
            <a:br>
              <a:rPr lang="en-US" baseline="0" dirty="0" smtClean="0"/>
            </a:br>
            <a:endParaRPr lang="en-US" baseline="0" dirty="0" smtClean="0"/>
          </a:p>
          <a:p>
            <a:r>
              <a:rPr lang="en-US" baseline="0" dirty="0" smtClean="0"/>
              <a:t>What I’d like to talk about with you today is how can YOU work with scientists in your organizations better communicate THEIR technical information. </a:t>
            </a:r>
            <a:br>
              <a:rPr lang="en-US" baseline="0" dirty="0" smtClean="0"/>
            </a:br>
            <a:endParaRPr lang="en-US" baseline="0" dirty="0" smtClean="0"/>
          </a:p>
          <a:p>
            <a:r>
              <a:rPr lang="en-US" baseline="0" dirty="0" smtClean="0"/>
              <a:t>One tool out there was developed by COMPASS, an organization co-founded by Jane </a:t>
            </a:r>
            <a:r>
              <a:rPr lang="en-US" baseline="0" dirty="0" err="1" smtClean="0"/>
              <a:t>Lubcenco</a:t>
            </a:r>
            <a:r>
              <a:rPr lang="en-US" baseline="0" dirty="0" smtClean="0"/>
              <a:t> (famous marine scientists at OSU)</a:t>
            </a:r>
          </a:p>
          <a:p>
            <a:r>
              <a:rPr lang="en-US" b="1" dirty="0" smtClean="0"/>
              <a:t>MISSION: to help scientists effectively share their knowledge in the public discourse and decision-making.</a:t>
            </a:r>
          </a:p>
          <a:p>
            <a:endParaRPr lang="en-US" b="1" dirty="0" smtClean="0"/>
          </a:p>
          <a:p>
            <a:r>
              <a:rPr lang="en-US" b="0" dirty="0" smtClean="0"/>
              <a:t>This</a:t>
            </a:r>
            <a:r>
              <a:rPr lang="en-US" b="0" baseline="0" dirty="0" smtClean="0"/>
              <a:t> tool is called the </a:t>
            </a:r>
            <a:r>
              <a:rPr lang="en-US" b="1" baseline="0" dirty="0" smtClean="0"/>
              <a:t>message box</a:t>
            </a:r>
            <a:r>
              <a:rPr lang="en-US" b="0" baseline="0" dirty="0" smtClean="0"/>
              <a:t>, and can be used to help distill and synthesis key pieces of technical and scientific information when communicating to your target audience. </a:t>
            </a:r>
          </a:p>
          <a:p>
            <a:endParaRPr lang="en-US" b="0" baseline="0" dirty="0" smtClean="0"/>
          </a:p>
          <a:p>
            <a:r>
              <a:rPr lang="en-US" b="0" baseline="0" dirty="0" smtClean="0"/>
              <a:t>[This is in your binder in Tab 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message box is a deceptively simple tool that helps you sift through</a:t>
            </a:r>
          </a:p>
          <a:p>
            <a:r>
              <a:rPr lang="en-US" sz="1200" b="0" i="0" u="none" strike="noStrike" kern="1200" baseline="0" dirty="0" smtClean="0">
                <a:solidFill>
                  <a:schemeClr val="tx1"/>
                </a:solidFill>
                <a:latin typeface="+mn-lt"/>
                <a:ea typeface="+mn-ea"/>
                <a:cs typeface="+mn-cs"/>
              </a:rPr>
              <a:t>the mountain of information in your mind and focus on the few key messages</a:t>
            </a:r>
          </a:p>
          <a:p>
            <a:r>
              <a:rPr lang="en-US" sz="1200" b="0" i="0" u="none" strike="noStrike" kern="1200" baseline="0" dirty="0" smtClean="0">
                <a:solidFill>
                  <a:schemeClr val="tx1"/>
                </a:solidFill>
                <a:latin typeface="+mn-lt"/>
                <a:ea typeface="+mn-ea"/>
                <a:cs typeface="+mn-cs"/>
              </a:rPr>
              <a:t>that will be most salient for your audience.</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49E47162-BDEF-4707-B53B-1A075CC68C77}" type="slidenum">
              <a:rPr lang="en-US" smtClean="0"/>
              <a:t>46</a:t>
            </a:fld>
            <a:endParaRPr lang="en-US"/>
          </a:p>
        </p:txBody>
      </p:sp>
    </p:spTree>
    <p:extLst>
      <p:ext uri="{BB962C8B-B14F-4D97-AF65-F5344CB8AC3E}">
        <p14:creationId xmlns:p14="http://schemas.microsoft.com/office/powerpoint/2010/main" val="320497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CA879-A912-2D4D-A873-6836EBA1CAF7}" type="slidenum">
              <a:rPr lang="en-US" smtClean="0"/>
              <a:t>51</a:t>
            </a:fld>
            <a:endParaRPr lang="en-US"/>
          </a:p>
        </p:txBody>
      </p:sp>
    </p:spTree>
    <p:extLst>
      <p:ext uri="{BB962C8B-B14F-4D97-AF65-F5344CB8AC3E}">
        <p14:creationId xmlns:p14="http://schemas.microsoft.com/office/powerpoint/2010/main" val="1188071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CA879-A912-2D4D-A873-6836EBA1CAF7}" type="slidenum">
              <a:rPr lang="en-US" smtClean="0"/>
              <a:t>52</a:t>
            </a:fld>
            <a:endParaRPr lang="en-US"/>
          </a:p>
        </p:txBody>
      </p:sp>
    </p:spTree>
    <p:extLst>
      <p:ext uri="{BB962C8B-B14F-4D97-AF65-F5344CB8AC3E}">
        <p14:creationId xmlns:p14="http://schemas.microsoft.com/office/powerpoint/2010/main" val="1188071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CA879-A912-2D4D-A873-6836EBA1CAF7}" type="slidenum">
              <a:rPr lang="en-US" smtClean="0"/>
              <a:t>53</a:t>
            </a:fld>
            <a:endParaRPr lang="en-US"/>
          </a:p>
        </p:txBody>
      </p:sp>
    </p:spTree>
    <p:extLst>
      <p:ext uri="{BB962C8B-B14F-4D97-AF65-F5344CB8AC3E}">
        <p14:creationId xmlns:p14="http://schemas.microsoft.com/office/powerpoint/2010/main" val="1188071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CA879-A912-2D4D-A873-6836EBA1CAF7}" type="slidenum">
              <a:rPr lang="en-US" smtClean="0"/>
              <a:t>54</a:t>
            </a:fld>
            <a:endParaRPr lang="en-US"/>
          </a:p>
        </p:txBody>
      </p:sp>
    </p:spTree>
    <p:extLst>
      <p:ext uri="{BB962C8B-B14F-4D97-AF65-F5344CB8AC3E}">
        <p14:creationId xmlns:p14="http://schemas.microsoft.com/office/powerpoint/2010/main" val="1188071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VALUES of the shellfish grower: making a living from harvesting shellfish.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55</a:t>
            </a:fld>
            <a:endParaRPr lang="en-US"/>
          </a:p>
        </p:txBody>
      </p:sp>
    </p:spTree>
    <p:extLst>
      <p:ext uri="{BB962C8B-B14F-4D97-AF65-F5344CB8AC3E}">
        <p14:creationId xmlns:p14="http://schemas.microsoft.com/office/powerpoint/2010/main" val="1840088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58</a:t>
            </a:fld>
            <a:endParaRPr lang="en-US"/>
          </a:p>
        </p:txBody>
      </p:sp>
    </p:spTree>
    <p:extLst>
      <p:ext uri="{BB962C8B-B14F-4D97-AF65-F5344CB8AC3E}">
        <p14:creationId xmlns:p14="http://schemas.microsoft.com/office/powerpoint/2010/main" val="1313616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message box is not a product,</a:t>
            </a:r>
            <a:r>
              <a:rPr lang="en-US" baseline="0" dirty="0" smtClean="0"/>
              <a:t> it is a process. </a:t>
            </a:r>
          </a:p>
          <a:p>
            <a:endParaRPr lang="en-US" baseline="0" dirty="0" smtClean="0"/>
          </a:p>
          <a:p>
            <a:r>
              <a:rPr lang="en-US" baseline="0" dirty="0" smtClean="0"/>
              <a:t>This work is for YOU to create your messages. </a:t>
            </a:r>
            <a:br>
              <a:rPr lang="en-US" baseline="0" dirty="0" smtClean="0"/>
            </a:br>
            <a:r>
              <a:rPr lang="en-US" baseline="0" dirty="0" smtClean="0"/>
              <a:t/>
            </a:r>
            <a:br>
              <a:rPr lang="en-US" baseline="0" dirty="0" smtClean="0"/>
            </a:br>
            <a:r>
              <a:rPr lang="en-US" baseline="0" dirty="0" smtClean="0"/>
              <a:t>There may be several message boxes depending on the information you are trying to get out.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59</a:t>
            </a:fld>
            <a:endParaRPr lang="en-US"/>
          </a:p>
        </p:txBody>
      </p:sp>
    </p:spTree>
    <p:extLst>
      <p:ext uri="{BB962C8B-B14F-4D97-AF65-F5344CB8AC3E}">
        <p14:creationId xmlns:p14="http://schemas.microsoft.com/office/powerpoint/2010/main" val="404127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sldNum" sz="quarter" idx="5"/>
          </p:nvPr>
        </p:nvSpPr>
        <p:spPr>
          <a:noFill/>
        </p:spPr>
        <p:txBody>
          <a:bodyPr/>
          <a:lstStyle>
            <a:lvl1pPr defTabSz="906598" eaLnBrk="0" hangingPunct="0">
              <a:defRPr sz="1200">
                <a:solidFill>
                  <a:schemeClr val="tx1"/>
                </a:solidFill>
                <a:latin typeface="Arial" pitchFamily="34" charset="0"/>
                <a:cs typeface="Arial" pitchFamily="34" charset="0"/>
              </a:defRPr>
            </a:lvl1pPr>
            <a:lvl2pPr marL="729017" indent="-280391" defTabSz="906598" eaLnBrk="0" hangingPunct="0">
              <a:defRPr sz="1200">
                <a:solidFill>
                  <a:schemeClr val="tx1"/>
                </a:solidFill>
                <a:latin typeface="Arial" pitchFamily="34" charset="0"/>
                <a:cs typeface="Arial" pitchFamily="34" charset="0"/>
              </a:defRPr>
            </a:lvl2pPr>
            <a:lvl3pPr marL="1121564" indent="-224312" defTabSz="906598" eaLnBrk="0" hangingPunct="0">
              <a:defRPr sz="1200">
                <a:solidFill>
                  <a:schemeClr val="tx1"/>
                </a:solidFill>
                <a:latin typeface="Arial" pitchFamily="34" charset="0"/>
                <a:cs typeface="Arial" pitchFamily="34" charset="0"/>
              </a:defRPr>
            </a:lvl3pPr>
            <a:lvl4pPr marL="1570189" indent="-224312" defTabSz="906598" eaLnBrk="0" hangingPunct="0">
              <a:defRPr sz="1200">
                <a:solidFill>
                  <a:schemeClr val="tx1"/>
                </a:solidFill>
                <a:latin typeface="Arial" pitchFamily="34" charset="0"/>
                <a:cs typeface="Arial" pitchFamily="34" charset="0"/>
              </a:defRPr>
            </a:lvl4pPr>
            <a:lvl5pPr marL="2018816" indent="-224312" defTabSz="906598" eaLnBrk="0" hangingPunct="0">
              <a:defRPr sz="1200">
                <a:solidFill>
                  <a:schemeClr val="tx1"/>
                </a:solidFill>
                <a:latin typeface="Arial" pitchFamily="34" charset="0"/>
                <a:cs typeface="Arial" pitchFamily="34" charset="0"/>
              </a:defRPr>
            </a:lvl5pPr>
            <a:lvl6pPr marL="2467441" indent="-224312" defTabSz="906598" eaLnBrk="0" fontAlgn="base" hangingPunct="0">
              <a:spcBef>
                <a:spcPct val="0"/>
              </a:spcBef>
              <a:spcAft>
                <a:spcPct val="0"/>
              </a:spcAft>
              <a:defRPr sz="1200">
                <a:solidFill>
                  <a:schemeClr val="tx1"/>
                </a:solidFill>
                <a:latin typeface="Arial" pitchFamily="34" charset="0"/>
                <a:cs typeface="Arial" pitchFamily="34" charset="0"/>
              </a:defRPr>
            </a:lvl6pPr>
            <a:lvl7pPr marL="2916065" indent="-224312" defTabSz="906598" eaLnBrk="0" fontAlgn="base" hangingPunct="0">
              <a:spcBef>
                <a:spcPct val="0"/>
              </a:spcBef>
              <a:spcAft>
                <a:spcPct val="0"/>
              </a:spcAft>
              <a:defRPr sz="1200">
                <a:solidFill>
                  <a:schemeClr val="tx1"/>
                </a:solidFill>
                <a:latin typeface="Arial" pitchFamily="34" charset="0"/>
                <a:cs typeface="Arial" pitchFamily="34" charset="0"/>
              </a:defRPr>
            </a:lvl7pPr>
            <a:lvl8pPr marL="3364692" indent="-224312" defTabSz="906598" eaLnBrk="0" fontAlgn="base" hangingPunct="0">
              <a:spcBef>
                <a:spcPct val="0"/>
              </a:spcBef>
              <a:spcAft>
                <a:spcPct val="0"/>
              </a:spcAft>
              <a:defRPr sz="1200">
                <a:solidFill>
                  <a:schemeClr val="tx1"/>
                </a:solidFill>
                <a:latin typeface="Arial" pitchFamily="34" charset="0"/>
                <a:cs typeface="Arial" pitchFamily="34" charset="0"/>
              </a:defRPr>
            </a:lvl8pPr>
            <a:lvl9pPr marL="3813317" indent="-224312" defTabSz="906598"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fld id="{4F50C8B2-682B-4874-9C06-6CFB2F991FDE}" type="slidenum">
              <a:rPr lang="en-US" sz="800">
                <a:solidFill>
                  <a:srgbClr val="000000"/>
                </a:solidFill>
              </a:rPr>
              <a:pPr eaLnBrk="1" hangingPunct="1"/>
              <a:t>5</a:t>
            </a:fld>
            <a:endParaRPr lang="en-US" sz="800" dirty="0">
              <a:solidFill>
                <a:srgbClr val="000000"/>
              </a:solidFill>
            </a:endParaRPr>
          </a:p>
        </p:txBody>
      </p:sp>
      <p:sp>
        <p:nvSpPr>
          <p:cNvPr id="50179" name="Rectangle 2"/>
          <p:cNvSpPr>
            <a:spLocks noGrp="1" noRot="1" noChangeAspect="1" noChangeArrowheads="1" noTextEdit="1"/>
          </p:cNvSpPr>
          <p:nvPr>
            <p:ph type="sldImg"/>
          </p:nvPr>
        </p:nvSpPr>
        <p:spPr>
          <a:xfrm>
            <a:off x="817563" y="212725"/>
            <a:ext cx="5189537" cy="3892550"/>
          </a:xfrm>
          <a:ln/>
        </p:spPr>
      </p:sp>
      <p:sp>
        <p:nvSpPr>
          <p:cNvPr id="50180" name="Rectangle 3"/>
          <p:cNvSpPr>
            <a:spLocks noGrp="1" noChangeArrowheads="1"/>
          </p:cNvSpPr>
          <p:nvPr>
            <p:ph type="body" idx="1"/>
          </p:nvPr>
        </p:nvSpPr>
        <p:spPr>
          <a:xfrm>
            <a:off x="602560" y="4342465"/>
            <a:ext cx="5607844" cy="4514225"/>
          </a:xfrm>
          <a:noFill/>
        </p:spPr>
        <p:txBody>
          <a:bodyPr/>
          <a:lstStyle/>
          <a:p>
            <a:pPr>
              <a:spcBef>
                <a:spcPct val="0"/>
              </a:spcBef>
            </a:pPr>
            <a:r>
              <a:rPr lang="en-US" dirty="0" smtClean="0"/>
              <a:t>Step 2: Using the Impact and Influence values</a:t>
            </a:r>
            <a:r>
              <a:rPr lang="en-US" baseline="0" dirty="0" smtClean="0"/>
              <a:t> from Step 1 plot each of the stakeholder groups. </a:t>
            </a:r>
          </a:p>
          <a:p>
            <a:pPr>
              <a:spcBef>
                <a:spcPct val="0"/>
              </a:spcBef>
            </a:pPr>
            <a:endParaRPr lang="en-US" baseline="0" dirty="0" smtClean="0"/>
          </a:p>
          <a:p>
            <a:pPr>
              <a:spcBef>
                <a:spcPct val="0"/>
              </a:spcBef>
            </a:pPr>
            <a:r>
              <a:rPr lang="en-US" baseline="0" dirty="0" smtClean="0"/>
              <a:t>The impact scale is here. </a:t>
            </a:r>
          </a:p>
          <a:p>
            <a:pPr>
              <a:spcBef>
                <a:spcPct val="0"/>
              </a:spcBef>
            </a:pPr>
            <a:endParaRPr lang="en-US" baseline="0" dirty="0" smtClean="0"/>
          </a:p>
          <a:p>
            <a:pPr>
              <a:spcBef>
                <a:spcPct val="0"/>
              </a:spcBef>
            </a:pPr>
            <a:r>
              <a:rPr lang="en-US" baseline="0" dirty="0" smtClean="0"/>
              <a:t>The Influence scale is here. </a:t>
            </a:r>
          </a:p>
          <a:p>
            <a:pPr>
              <a:spcBef>
                <a:spcPct val="0"/>
              </a:spcBef>
            </a:pPr>
            <a:endParaRPr lang="en-US" baseline="0" dirty="0" smtClean="0"/>
          </a:p>
          <a:p>
            <a:pPr>
              <a:spcBef>
                <a:spcPct val="0"/>
              </a:spcBef>
            </a:pPr>
            <a:r>
              <a:rPr lang="en-US" baseline="0" dirty="0" smtClean="0"/>
              <a:t>The size of the dot is based on the number group size. </a:t>
            </a:r>
          </a:p>
          <a:p>
            <a:pPr>
              <a:spcBef>
                <a:spcPct val="0"/>
              </a:spcBef>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point of the message box is to help you prepare ahead</a:t>
            </a:r>
            <a:r>
              <a:rPr lang="en-US" sz="1200" baseline="0" dirty="0" smtClean="0"/>
              <a:t> of time. </a:t>
            </a:r>
          </a:p>
          <a:p>
            <a:endParaRPr lang="en-US" sz="1200" baseline="0" dirty="0" smtClean="0"/>
          </a:p>
          <a:p>
            <a:r>
              <a:rPr lang="en-US" sz="1200" baseline="0" dirty="0" smtClean="0"/>
              <a:t>Think of it like a recipe to </a:t>
            </a:r>
            <a:r>
              <a:rPr lang="en-US" sz="1200" b="0" i="0" u="none" strike="noStrike" kern="1200" baseline="0" dirty="0" smtClean="0">
                <a:solidFill>
                  <a:schemeClr val="tx1"/>
                </a:solidFill>
                <a:latin typeface="+mn-lt"/>
                <a:ea typeface="+mn-ea"/>
                <a:cs typeface="+mn-cs"/>
              </a:rPr>
              <a:t>help you:</a:t>
            </a:r>
          </a:p>
          <a:p>
            <a:r>
              <a:rPr lang="en-US" sz="1200" b="0" i="0" u="none" strike="noStrike" kern="1200" baseline="0" dirty="0" smtClean="0">
                <a:solidFill>
                  <a:schemeClr val="tx1"/>
                </a:solidFill>
                <a:latin typeface="+mn-lt"/>
                <a:ea typeface="+mn-ea"/>
                <a:cs typeface="+mn-cs"/>
              </a:rPr>
              <a:t>• Explain what you do to nonscientists</a:t>
            </a:r>
          </a:p>
          <a:p>
            <a:r>
              <a:rPr lang="en-US" sz="1200" b="0" i="0" u="none" strike="noStrike" kern="1200" baseline="0" dirty="0" smtClean="0">
                <a:solidFill>
                  <a:schemeClr val="tx1"/>
                </a:solidFill>
                <a:latin typeface="+mn-lt"/>
                <a:ea typeface="+mn-ea"/>
                <a:cs typeface="+mn-cs"/>
              </a:rPr>
              <a:t>• Prepare for interviews</a:t>
            </a:r>
          </a:p>
          <a:p>
            <a:r>
              <a:rPr lang="en-US" sz="1200" b="0" i="0" u="none" strike="noStrike" kern="1200" baseline="0" dirty="0" smtClean="0">
                <a:solidFill>
                  <a:schemeClr val="tx1"/>
                </a:solidFill>
                <a:latin typeface="+mn-lt"/>
                <a:ea typeface="+mn-ea"/>
                <a:cs typeface="+mn-cs"/>
              </a:rPr>
              <a:t>• Refine your thirty-second elevator speech for talking to policymakers</a:t>
            </a:r>
          </a:p>
          <a:p>
            <a:r>
              <a:rPr lang="en-US" sz="1200" b="0" i="0" u="none" strike="noStrike" kern="1200" baseline="0" dirty="0" smtClean="0">
                <a:solidFill>
                  <a:schemeClr val="tx1"/>
                </a:solidFill>
                <a:latin typeface="+mn-lt"/>
                <a:ea typeface="+mn-ea"/>
                <a:cs typeface="+mn-cs"/>
              </a:rPr>
              <a:t>• Polish an abstract or cover letter for a publication</a:t>
            </a:r>
          </a:p>
          <a:p>
            <a:r>
              <a:rPr lang="en-US" sz="1200" b="0" i="0" u="none" strike="noStrike" kern="1200" baseline="0" dirty="0" smtClean="0">
                <a:solidFill>
                  <a:schemeClr val="tx1"/>
                </a:solidFill>
                <a:latin typeface="+mn-lt"/>
                <a:ea typeface="+mn-ea"/>
                <a:cs typeface="+mn-cs"/>
              </a:rPr>
              <a:t>• Write an effective op-ed or press release</a:t>
            </a:r>
          </a:p>
          <a:p>
            <a:r>
              <a:rPr lang="en-US" sz="1200" b="0" i="0" u="none" strike="noStrike" kern="1200" baseline="0" dirty="0" smtClean="0">
                <a:solidFill>
                  <a:schemeClr val="tx1"/>
                </a:solidFill>
                <a:latin typeface="+mn-lt"/>
                <a:ea typeface="+mn-ea"/>
                <a:cs typeface="+mn-cs"/>
              </a:rPr>
              <a:t>• Storyboard your website</a:t>
            </a:r>
            <a:endParaRPr lang="en-US" dirty="0" smtClean="0"/>
          </a:p>
          <a:p>
            <a:endParaRPr lang="en-US" dirty="0" smtClean="0"/>
          </a:p>
          <a:p>
            <a:r>
              <a:rPr lang="en-US" dirty="0" smtClean="0"/>
              <a:t>MANY SCIENTISTS</a:t>
            </a:r>
            <a:r>
              <a:rPr lang="en-US" baseline="0" dirty="0" smtClean="0"/>
              <a:t> and communicators have found this tool to help them craft their message. </a:t>
            </a:r>
          </a:p>
          <a:p>
            <a:endParaRPr lang="en-US" baseline="0" dirty="0" smtClean="0"/>
          </a:p>
        </p:txBody>
      </p:sp>
      <p:sp>
        <p:nvSpPr>
          <p:cNvPr id="4" name="Slide Number Placeholder 3"/>
          <p:cNvSpPr>
            <a:spLocks noGrp="1"/>
          </p:cNvSpPr>
          <p:nvPr>
            <p:ph type="sldNum" sz="quarter" idx="10"/>
          </p:nvPr>
        </p:nvSpPr>
        <p:spPr/>
        <p:txBody>
          <a:bodyPr/>
          <a:lstStyle/>
          <a:p>
            <a:fld id="{49E47162-BDEF-4707-B53B-1A075CC68C77}" type="slidenum">
              <a:rPr lang="en-US" smtClean="0"/>
              <a:t>61</a:t>
            </a:fld>
            <a:endParaRPr lang="en-US"/>
          </a:p>
        </p:txBody>
      </p:sp>
    </p:spTree>
    <p:extLst>
      <p:ext uri="{BB962C8B-B14F-4D97-AF65-F5344CB8AC3E}">
        <p14:creationId xmlns:p14="http://schemas.microsoft.com/office/powerpoint/2010/main" val="2358274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wrap</a:t>
            </a:r>
            <a:r>
              <a:rPr lang="en-US" baseline="0" dirty="0" smtClean="0"/>
              <a:t> up: </a:t>
            </a:r>
          </a:p>
          <a:p>
            <a:endParaRPr lang="en-US" baseline="0" dirty="0" smtClean="0"/>
          </a:p>
          <a:p>
            <a:pPr marL="228600" indent="-228600">
              <a:buAutoNum type="arabicPeriod"/>
            </a:pPr>
            <a:r>
              <a:rPr lang="en-US" baseline="0" dirty="0" smtClean="0"/>
              <a:t>Know your audience, what are their values? What do they care about? </a:t>
            </a:r>
          </a:p>
          <a:p>
            <a:pPr marL="228600" indent="-228600">
              <a:buAutoNum type="arabicPeriod"/>
            </a:pPr>
            <a:endParaRPr lang="en-US" baseline="0" dirty="0" smtClean="0"/>
          </a:p>
          <a:p>
            <a:pPr marL="228600" indent="-228600">
              <a:buAutoNum type="arabicPeriod" startAt="2"/>
            </a:pPr>
            <a:r>
              <a:rPr lang="en-US" baseline="0" dirty="0" smtClean="0"/>
              <a:t>Ask your scientists for clear pieces of information – be specific about what you want from them</a:t>
            </a:r>
          </a:p>
          <a:p>
            <a:pPr marL="228600" indent="-228600">
              <a:buAutoNum type="arabicPeriod" startAt="2"/>
            </a:pPr>
            <a:endParaRPr lang="en-US" baseline="0" dirty="0" smtClean="0"/>
          </a:p>
          <a:p>
            <a:pPr marL="228600" indent="-228600">
              <a:buAutoNum type="arabicPeriod" startAt="2"/>
            </a:pPr>
            <a:r>
              <a:rPr lang="en-US" baseline="0" dirty="0" smtClean="0"/>
              <a:t>Keep your message simple</a:t>
            </a:r>
          </a:p>
          <a:p>
            <a:pPr marL="228600" indent="-228600">
              <a:buAutoNum type="arabicPeriod" startAt="2"/>
            </a:pPr>
            <a:endParaRPr lang="en-US" baseline="0" dirty="0" smtClean="0"/>
          </a:p>
          <a:p>
            <a:pPr marL="228600" indent="-228600">
              <a:buAutoNum type="arabicPeriod" startAt="2"/>
            </a:pPr>
            <a:r>
              <a:rPr lang="en-US" baseline="0" dirty="0" smtClean="0"/>
              <a:t>Practice your message – elevator, during your walk, commute, etc. </a:t>
            </a:r>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62</a:t>
            </a:fld>
            <a:endParaRPr lang="en-US"/>
          </a:p>
        </p:txBody>
      </p:sp>
    </p:spTree>
    <p:extLst>
      <p:ext uri="{BB962C8B-B14F-4D97-AF65-F5344CB8AC3E}">
        <p14:creationId xmlns:p14="http://schemas.microsoft.com/office/powerpoint/2010/main" val="1889483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66</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67</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Assign 2 methods of engagement for</a:t>
            </a:r>
            <a:r>
              <a:rPr lang="en-US" baseline="0" dirty="0" smtClean="0"/>
              <a:t> each group based on where they are map in Step 2.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28813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is a combined</a:t>
            </a:r>
            <a:r>
              <a:rPr lang="en-US" baseline="0" dirty="0" smtClean="0"/>
              <a:t> list of the last 3 steps in addition, identify the desired outcome for each group.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08834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a:spcBef>
                <a:spcPct val="0"/>
              </a:spcBef>
            </a:pPr>
            <a:endParaRPr lang="en-US" dirty="0" smtClean="0"/>
          </a:p>
        </p:txBody>
      </p:sp>
      <p:sp>
        <p:nvSpPr>
          <p:cNvPr id="49156" name="Slide Number Placeholder 3"/>
          <p:cNvSpPr>
            <a:spLocks noGrp="1"/>
          </p:cNvSpPr>
          <p:nvPr>
            <p:ph type="sldNum" sz="quarter" idx="5"/>
          </p:nvPr>
        </p:nvSpPr>
        <p:spPr>
          <a:noFill/>
        </p:spPr>
        <p:txBody>
          <a:bodyPr/>
          <a:lstStyle>
            <a:lvl1pPr defTabSz="912829" eaLnBrk="0" hangingPunct="0">
              <a:defRPr sz="1200">
                <a:solidFill>
                  <a:schemeClr val="tx1"/>
                </a:solidFill>
                <a:latin typeface="Arial" pitchFamily="34" charset="0"/>
                <a:cs typeface="Arial" pitchFamily="34" charset="0"/>
              </a:defRPr>
            </a:lvl1pPr>
            <a:lvl2pPr marL="729017" indent="-280391" defTabSz="912829" eaLnBrk="0" hangingPunct="0">
              <a:defRPr sz="1200">
                <a:solidFill>
                  <a:schemeClr val="tx1"/>
                </a:solidFill>
                <a:latin typeface="Arial" pitchFamily="34" charset="0"/>
                <a:cs typeface="Arial" pitchFamily="34" charset="0"/>
              </a:defRPr>
            </a:lvl2pPr>
            <a:lvl3pPr marL="1121564" indent="-224312" defTabSz="912829" eaLnBrk="0" hangingPunct="0">
              <a:defRPr sz="1200">
                <a:solidFill>
                  <a:schemeClr val="tx1"/>
                </a:solidFill>
                <a:latin typeface="Arial" pitchFamily="34" charset="0"/>
                <a:cs typeface="Arial" pitchFamily="34" charset="0"/>
              </a:defRPr>
            </a:lvl3pPr>
            <a:lvl4pPr marL="1570189" indent="-224312" defTabSz="912829" eaLnBrk="0" hangingPunct="0">
              <a:defRPr sz="1200">
                <a:solidFill>
                  <a:schemeClr val="tx1"/>
                </a:solidFill>
                <a:latin typeface="Arial" pitchFamily="34" charset="0"/>
                <a:cs typeface="Arial" pitchFamily="34" charset="0"/>
              </a:defRPr>
            </a:lvl4pPr>
            <a:lvl5pPr marL="2018816" indent="-224312" defTabSz="912829" eaLnBrk="0" hangingPunct="0">
              <a:defRPr sz="1200">
                <a:solidFill>
                  <a:schemeClr val="tx1"/>
                </a:solidFill>
                <a:latin typeface="Arial" pitchFamily="34" charset="0"/>
                <a:cs typeface="Arial" pitchFamily="34" charset="0"/>
              </a:defRPr>
            </a:lvl5pPr>
            <a:lvl6pPr marL="2467441" indent="-224312" defTabSz="912829" eaLnBrk="0" fontAlgn="base" hangingPunct="0">
              <a:spcBef>
                <a:spcPct val="0"/>
              </a:spcBef>
              <a:spcAft>
                <a:spcPct val="0"/>
              </a:spcAft>
              <a:defRPr sz="1200">
                <a:solidFill>
                  <a:schemeClr val="tx1"/>
                </a:solidFill>
                <a:latin typeface="Arial" pitchFamily="34" charset="0"/>
                <a:cs typeface="Arial" pitchFamily="34" charset="0"/>
              </a:defRPr>
            </a:lvl6pPr>
            <a:lvl7pPr marL="2916065" indent="-224312" defTabSz="912829" eaLnBrk="0" fontAlgn="base" hangingPunct="0">
              <a:spcBef>
                <a:spcPct val="0"/>
              </a:spcBef>
              <a:spcAft>
                <a:spcPct val="0"/>
              </a:spcAft>
              <a:defRPr sz="1200">
                <a:solidFill>
                  <a:schemeClr val="tx1"/>
                </a:solidFill>
                <a:latin typeface="Arial" pitchFamily="34" charset="0"/>
                <a:cs typeface="Arial" pitchFamily="34" charset="0"/>
              </a:defRPr>
            </a:lvl7pPr>
            <a:lvl8pPr marL="3364692" indent="-224312" defTabSz="912829" eaLnBrk="0" fontAlgn="base" hangingPunct="0">
              <a:spcBef>
                <a:spcPct val="0"/>
              </a:spcBef>
              <a:spcAft>
                <a:spcPct val="0"/>
              </a:spcAft>
              <a:defRPr sz="1200">
                <a:solidFill>
                  <a:schemeClr val="tx1"/>
                </a:solidFill>
                <a:latin typeface="Arial" pitchFamily="34" charset="0"/>
                <a:cs typeface="Arial" pitchFamily="34" charset="0"/>
              </a:defRPr>
            </a:lvl8pPr>
            <a:lvl9pPr marL="3813317" indent="-224312" defTabSz="912829"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fld id="{7668BED8-61C1-4FB8-B38B-D7C70D0B463B}" type="slidenum">
              <a:rPr lang="en-US" smtClean="0">
                <a:solidFill>
                  <a:prstClr val="black"/>
                </a:solidFill>
                <a:latin typeface="Calibri" pitchFamily="34" charset="0"/>
              </a:rPr>
              <a:pPr eaLnBrk="1" hangingPunct="1"/>
              <a:t>8</a:t>
            </a:fld>
            <a:endParaRPr lang="en-US" dirty="0"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sldNum" sz="quarter" idx="5"/>
          </p:nvPr>
        </p:nvSpPr>
        <p:spPr>
          <a:noFill/>
        </p:spPr>
        <p:txBody>
          <a:bodyPr/>
          <a:lstStyle>
            <a:lvl1pPr defTabSz="906598" eaLnBrk="0" hangingPunct="0">
              <a:defRPr sz="1200">
                <a:solidFill>
                  <a:schemeClr val="tx1"/>
                </a:solidFill>
                <a:latin typeface="Arial" pitchFamily="34" charset="0"/>
                <a:cs typeface="Arial" pitchFamily="34" charset="0"/>
              </a:defRPr>
            </a:lvl1pPr>
            <a:lvl2pPr marL="729017" indent="-280391" defTabSz="906598" eaLnBrk="0" hangingPunct="0">
              <a:defRPr sz="1200">
                <a:solidFill>
                  <a:schemeClr val="tx1"/>
                </a:solidFill>
                <a:latin typeface="Arial" pitchFamily="34" charset="0"/>
                <a:cs typeface="Arial" pitchFamily="34" charset="0"/>
              </a:defRPr>
            </a:lvl2pPr>
            <a:lvl3pPr marL="1121564" indent="-224312" defTabSz="906598" eaLnBrk="0" hangingPunct="0">
              <a:defRPr sz="1200">
                <a:solidFill>
                  <a:schemeClr val="tx1"/>
                </a:solidFill>
                <a:latin typeface="Arial" pitchFamily="34" charset="0"/>
                <a:cs typeface="Arial" pitchFamily="34" charset="0"/>
              </a:defRPr>
            </a:lvl3pPr>
            <a:lvl4pPr marL="1570189" indent="-224312" defTabSz="906598" eaLnBrk="0" hangingPunct="0">
              <a:defRPr sz="1200">
                <a:solidFill>
                  <a:schemeClr val="tx1"/>
                </a:solidFill>
                <a:latin typeface="Arial" pitchFamily="34" charset="0"/>
                <a:cs typeface="Arial" pitchFamily="34" charset="0"/>
              </a:defRPr>
            </a:lvl4pPr>
            <a:lvl5pPr marL="2018816" indent="-224312" defTabSz="906598" eaLnBrk="0" hangingPunct="0">
              <a:defRPr sz="1200">
                <a:solidFill>
                  <a:schemeClr val="tx1"/>
                </a:solidFill>
                <a:latin typeface="Arial" pitchFamily="34" charset="0"/>
                <a:cs typeface="Arial" pitchFamily="34" charset="0"/>
              </a:defRPr>
            </a:lvl5pPr>
            <a:lvl6pPr marL="2467441" indent="-224312" defTabSz="906598" eaLnBrk="0" fontAlgn="base" hangingPunct="0">
              <a:spcBef>
                <a:spcPct val="0"/>
              </a:spcBef>
              <a:spcAft>
                <a:spcPct val="0"/>
              </a:spcAft>
              <a:defRPr sz="1200">
                <a:solidFill>
                  <a:schemeClr val="tx1"/>
                </a:solidFill>
                <a:latin typeface="Arial" pitchFamily="34" charset="0"/>
                <a:cs typeface="Arial" pitchFamily="34" charset="0"/>
              </a:defRPr>
            </a:lvl6pPr>
            <a:lvl7pPr marL="2916065" indent="-224312" defTabSz="906598" eaLnBrk="0" fontAlgn="base" hangingPunct="0">
              <a:spcBef>
                <a:spcPct val="0"/>
              </a:spcBef>
              <a:spcAft>
                <a:spcPct val="0"/>
              </a:spcAft>
              <a:defRPr sz="1200">
                <a:solidFill>
                  <a:schemeClr val="tx1"/>
                </a:solidFill>
                <a:latin typeface="Arial" pitchFamily="34" charset="0"/>
                <a:cs typeface="Arial" pitchFamily="34" charset="0"/>
              </a:defRPr>
            </a:lvl7pPr>
            <a:lvl8pPr marL="3364692" indent="-224312" defTabSz="906598" eaLnBrk="0" fontAlgn="base" hangingPunct="0">
              <a:spcBef>
                <a:spcPct val="0"/>
              </a:spcBef>
              <a:spcAft>
                <a:spcPct val="0"/>
              </a:spcAft>
              <a:defRPr sz="1200">
                <a:solidFill>
                  <a:schemeClr val="tx1"/>
                </a:solidFill>
                <a:latin typeface="Arial" pitchFamily="34" charset="0"/>
                <a:cs typeface="Arial" pitchFamily="34" charset="0"/>
              </a:defRPr>
            </a:lvl8pPr>
            <a:lvl9pPr marL="3813317" indent="-224312" defTabSz="906598"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fld id="{4F50C8B2-682B-4874-9C06-6CFB2F991FDE}" type="slidenum">
              <a:rPr lang="en-US" sz="800">
                <a:solidFill>
                  <a:srgbClr val="000000"/>
                </a:solidFill>
              </a:rPr>
              <a:pPr eaLnBrk="1" hangingPunct="1"/>
              <a:t>9</a:t>
            </a:fld>
            <a:endParaRPr lang="en-US" sz="800" dirty="0">
              <a:solidFill>
                <a:srgbClr val="000000"/>
              </a:solidFill>
            </a:endParaRPr>
          </a:p>
        </p:txBody>
      </p:sp>
      <p:sp>
        <p:nvSpPr>
          <p:cNvPr id="50179" name="Rectangle 2"/>
          <p:cNvSpPr>
            <a:spLocks noGrp="1" noRot="1" noChangeAspect="1" noChangeArrowheads="1" noTextEdit="1"/>
          </p:cNvSpPr>
          <p:nvPr>
            <p:ph type="sldImg"/>
          </p:nvPr>
        </p:nvSpPr>
        <p:spPr>
          <a:xfrm>
            <a:off x="817563" y="212725"/>
            <a:ext cx="5189537" cy="3892550"/>
          </a:xfrm>
          <a:ln/>
        </p:spPr>
      </p:sp>
      <p:sp>
        <p:nvSpPr>
          <p:cNvPr id="50180" name="Rectangle 3"/>
          <p:cNvSpPr>
            <a:spLocks noGrp="1" noChangeArrowheads="1"/>
          </p:cNvSpPr>
          <p:nvPr>
            <p:ph type="body" idx="1"/>
          </p:nvPr>
        </p:nvSpPr>
        <p:spPr>
          <a:xfrm>
            <a:off x="602560" y="4342465"/>
            <a:ext cx="5607844" cy="4514225"/>
          </a:xfrm>
          <a:noFill/>
        </p:spPr>
        <p:txBody>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E89C50B-B6F0-4A07-BBFD-197125656CA8}"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152359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9C50B-B6F0-4A07-BBFD-197125656CA8}"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34723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9C50B-B6F0-4A07-BBFD-197125656CA8}"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304642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7E470-E021-4A48-93AA-D16A76F16697}"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339587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7E470-E021-4A48-93AA-D16A76F16697}"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163089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17E470-E021-4A48-93AA-D16A76F16697}"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371581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7E470-E021-4A48-93AA-D16A76F16697}" type="datetimeFigureOut">
              <a:rPr lang="en-US" smtClean="0"/>
              <a:t>6/14/15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4015537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7E470-E021-4A48-93AA-D16A76F16697}" type="datetimeFigureOut">
              <a:rPr lang="en-US" smtClean="0"/>
              <a:t>6/14/15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2154345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7E470-E021-4A48-93AA-D16A76F16697}" type="datetimeFigureOut">
              <a:rPr lang="en-US" smtClean="0"/>
              <a:t>6/14/15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1518901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7E470-E021-4A48-93AA-D16A76F16697}" type="datetimeFigureOut">
              <a:rPr lang="en-US" smtClean="0"/>
              <a:t>6/14/15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2700771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7E470-E021-4A48-93AA-D16A76F16697}" type="datetimeFigureOut">
              <a:rPr lang="en-US" smtClean="0"/>
              <a:t>6/14/15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311566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9C50B-B6F0-4A07-BBFD-197125656CA8}"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71622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7E470-E021-4A48-93AA-D16A76F16697}" type="datetimeFigureOut">
              <a:rPr lang="en-US" smtClean="0"/>
              <a:t>6/14/15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7447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7E470-E021-4A48-93AA-D16A76F16697}"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216527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7E470-E021-4A48-93AA-D16A76F16697}"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C6791-60FC-9A40-9FB9-77AFFFB9C8F9}" type="slidenum">
              <a:rPr lang="en-US" smtClean="0"/>
              <a:t>‹#›</a:t>
            </a:fld>
            <a:endParaRPr lang="en-US"/>
          </a:p>
        </p:txBody>
      </p:sp>
    </p:spTree>
    <p:extLst>
      <p:ext uri="{BB962C8B-B14F-4D97-AF65-F5344CB8AC3E}">
        <p14:creationId xmlns:p14="http://schemas.microsoft.com/office/powerpoint/2010/main" val="2930506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202458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2329960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9356724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25848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4652951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55700927"/>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0697218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9C50B-B6F0-4A07-BBFD-197125656CA8}" type="datetimeFigureOut">
              <a:rPr lang="en-US" smtClean="0"/>
              <a:t>6/14/15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2271441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8299627"/>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0316785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30895709"/>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641015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89C50B-B6F0-4A07-BBFD-197125656CA8}" type="datetimeFigureOut">
              <a:rPr lang="en-US" smtClean="0"/>
              <a:t>6/14/15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293078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9C50B-B6F0-4A07-BBFD-197125656CA8}" type="datetimeFigureOut">
              <a:rPr lang="en-US" smtClean="0"/>
              <a:t>6/14/15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85731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89C50B-B6F0-4A07-BBFD-197125656CA8}" type="datetimeFigureOut">
              <a:rPr lang="en-US" smtClean="0"/>
              <a:t>6/14/15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286098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9C50B-B6F0-4A07-BBFD-197125656CA8}" type="datetimeFigureOut">
              <a:rPr lang="en-US" smtClean="0"/>
              <a:t>6/14/15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420328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9C50B-B6F0-4A07-BBFD-197125656CA8}" type="datetimeFigureOut">
              <a:rPr lang="en-US" smtClean="0"/>
              <a:t>6/14/15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42385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9C50B-B6F0-4A07-BBFD-197125656CA8}" type="datetimeFigureOut">
              <a:rPr lang="en-US" smtClean="0"/>
              <a:t>6/14/15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C8EAB-D975-49A0-B7FF-891380C9FD88}" type="slidenum">
              <a:rPr lang="en-US" smtClean="0"/>
              <a:t>‹#›</a:t>
            </a:fld>
            <a:endParaRPr lang="en-US"/>
          </a:p>
        </p:txBody>
      </p:sp>
    </p:spTree>
    <p:extLst>
      <p:ext uri="{BB962C8B-B14F-4D97-AF65-F5344CB8AC3E}">
        <p14:creationId xmlns:p14="http://schemas.microsoft.com/office/powerpoint/2010/main" val="3419134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C8EAB-D975-49A0-B7FF-891380C9FD88}" type="slidenum">
              <a:rPr lang="en-US" smtClean="0"/>
              <a:t>‹#›</a:t>
            </a:fld>
            <a:endParaRPr lang="en-US" dirty="0"/>
          </a:p>
        </p:txBody>
      </p:sp>
    </p:spTree>
    <p:extLst>
      <p:ext uri="{BB962C8B-B14F-4D97-AF65-F5344CB8AC3E}">
        <p14:creationId xmlns:p14="http://schemas.microsoft.com/office/powerpoint/2010/main" val="4103388361"/>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7E470-E021-4A48-93AA-D16A76F16697}" type="datetimeFigureOut">
              <a:rPr lang="en-US" smtClean="0"/>
              <a:t>6/14/15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C6791-60FC-9A40-9FB9-77AFFFB9C8F9}" type="slidenum">
              <a:rPr lang="en-US" smtClean="0"/>
              <a:t>‹#›</a:t>
            </a:fld>
            <a:endParaRPr lang="en-US"/>
          </a:p>
        </p:txBody>
      </p:sp>
    </p:spTree>
    <p:extLst>
      <p:ext uri="{BB962C8B-B14F-4D97-AF65-F5344CB8AC3E}">
        <p14:creationId xmlns:p14="http://schemas.microsoft.com/office/powerpoint/2010/main" val="134384246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FF184-737E-4364-A743-773FEC9D286C}" type="datetimeFigureOut">
              <a:rPr lang="en-US" smtClean="0">
                <a:solidFill>
                  <a:prstClr val="black">
                    <a:tint val="75000"/>
                  </a:prstClr>
                </a:solidFill>
                <a:latin typeface="Calibri"/>
              </a:rPr>
              <a:pPr/>
              <a:t>6/14/15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C438C-2128-4168-B68F-D64764C6A34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0734424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1.gif"/><Relationship Id="rId5" Type="http://schemas.openxmlformats.org/officeDocument/2006/relationships/image" Target="../media/image12.png"/><Relationship Id="rId6" Type="http://schemas.openxmlformats.org/officeDocument/2006/relationships/image" Target="../media/image13.gif"/><Relationship Id="rId7" Type="http://schemas.openxmlformats.org/officeDocument/2006/relationships/image" Target="../media/image14.gif"/><Relationship Id="rId8" Type="http://schemas.openxmlformats.org/officeDocument/2006/relationships/image" Target="../media/image15.jpg"/><Relationship Id="rId9"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slideLayout" Target="../slideLayouts/slideLayout24.xml"/><Relationship Id="rId7" Type="http://schemas.openxmlformats.org/officeDocument/2006/relationships/notesSlide" Target="../notesSlides/notesSlide4.xml"/><Relationship Id="rId8" Type="http://schemas.openxmlformats.org/officeDocument/2006/relationships/oleObject" Target="../embeddings/oleObject1.bin"/><Relationship Id="rId9" Type="http://schemas.openxmlformats.org/officeDocument/2006/relationships/image" Target="../media/image3.emf"/><Relationship Id="rId10"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20" Type="http://schemas.openxmlformats.org/officeDocument/2006/relationships/tags" Target="../tags/tag23.xml"/><Relationship Id="rId21" Type="http://schemas.openxmlformats.org/officeDocument/2006/relationships/tags" Target="../tags/tag24.xml"/><Relationship Id="rId22" Type="http://schemas.openxmlformats.org/officeDocument/2006/relationships/tags" Target="../tags/tag25.xml"/><Relationship Id="rId23" Type="http://schemas.openxmlformats.org/officeDocument/2006/relationships/slideLayout" Target="../slideLayouts/slideLayout24.xml"/><Relationship Id="rId24" Type="http://schemas.openxmlformats.org/officeDocument/2006/relationships/notesSlide" Target="../notesSlides/notesSlide5.xml"/><Relationship Id="rId25" Type="http://schemas.openxmlformats.org/officeDocument/2006/relationships/oleObject" Target="../embeddings/oleObject2.bin"/><Relationship Id="rId26" Type="http://schemas.openxmlformats.org/officeDocument/2006/relationships/image" Target="../media/image4.png"/><Relationship Id="rId10" Type="http://schemas.openxmlformats.org/officeDocument/2006/relationships/tags" Target="../tags/tag13.xml"/><Relationship Id="rId11" Type="http://schemas.openxmlformats.org/officeDocument/2006/relationships/tags" Target="../tags/tag14.xml"/><Relationship Id="rId12" Type="http://schemas.openxmlformats.org/officeDocument/2006/relationships/tags" Target="../tags/tag15.xml"/><Relationship Id="rId13" Type="http://schemas.openxmlformats.org/officeDocument/2006/relationships/tags" Target="../tags/tag16.xml"/><Relationship Id="rId14" Type="http://schemas.openxmlformats.org/officeDocument/2006/relationships/tags" Target="../tags/tag17.xml"/><Relationship Id="rId15" Type="http://schemas.openxmlformats.org/officeDocument/2006/relationships/tags" Target="../tags/tag18.xml"/><Relationship Id="rId16" Type="http://schemas.openxmlformats.org/officeDocument/2006/relationships/tags" Target="../tags/tag19.xml"/><Relationship Id="rId17" Type="http://schemas.openxmlformats.org/officeDocument/2006/relationships/tags" Target="../tags/tag20.xml"/><Relationship Id="rId18" Type="http://schemas.openxmlformats.org/officeDocument/2006/relationships/tags" Target="../tags/tag21.xml"/><Relationship Id="rId19" Type="http://schemas.openxmlformats.org/officeDocument/2006/relationships/tags" Target="../tags/tag22.xml"/><Relationship Id="rId1" Type="http://schemas.openxmlformats.org/officeDocument/2006/relationships/vmlDrawing" Target="../drawings/vmlDrawing2.vml"/><Relationship Id="rId2" Type="http://schemas.openxmlformats.org/officeDocument/2006/relationships/tags" Target="../tags/tag5.xml"/><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tags" Target="../tags/tag10.xml"/><Relationship Id="rId8" Type="http://schemas.openxmlformats.org/officeDocument/2006/relationships/tags" Target="../tags/tag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1" Type="http://schemas.openxmlformats.org/officeDocument/2006/relationships/tags" Target="../tags/tag26.xml"/><Relationship Id="rId2"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3.xml"/><Relationship Id="rId6" Type="http://schemas.openxmlformats.org/officeDocument/2006/relationships/notesSlide" Target="../notesSlides/notesSlide7.xml"/><Relationship Id="rId7" Type="http://schemas.openxmlformats.org/officeDocument/2006/relationships/oleObject" Target="../embeddings/oleObject3.bin"/><Relationship Id="rId8" Type="http://schemas.openxmlformats.org/officeDocument/2006/relationships/image" Target="../media/image5.emf"/><Relationship Id="rId9"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slideLayout" Target="../slideLayouts/slideLayout24.xml"/><Relationship Id="rId7" Type="http://schemas.openxmlformats.org/officeDocument/2006/relationships/notesSlide" Target="../notesSlides/notesSlide8.xml"/><Relationship Id="rId8" Type="http://schemas.openxmlformats.org/officeDocument/2006/relationships/oleObject" Target="../embeddings/oleObject4.bin"/><Relationship Id="rId9" Type="http://schemas.openxmlformats.org/officeDocument/2006/relationships/image" Target="../media/image3.emf"/><Relationship Id="rId10"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tags" Target="../tags/tag30.xml"/></Relationships>
</file>

<file path=ppt/slides/_rels/slide9.xml.rels><?xml version="1.0" encoding="UTF-8" standalone="yes"?>
<Relationships xmlns="http://schemas.openxmlformats.org/package/2006/relationships"><Relationship Id="rId46" Type="http://schemas.openxmlformats.org/officeDocument/2006/relationships/tags" Target="../tags/tag78.xml"/><Relationship Id="rId47" Type="http://schemas.openxmlformats.org/officeDocument/2006/relationships/slideLayout" Target="../slideLayouts/slideLayout24.xml"/><Relationship Id="rId48" Type="http://schemas.openxmlformats.org/officeDocument/2006/relationships/notesSlide" Target="../notesSlides/notesSlide9.xml"/><Relationship Id="rId49" Type="http://schemas.openxmlformats.org/officeDocument/2006/relationships/oleObject" Target="../embeddings/oleObject5.bin"/><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25" Type="http://schemas.openxmlformats.org/officeDocument/2006/relationships/tags" Target="../tags/tag57.xml"/><Relationship Id="rId26" Type="http://schemas.openxmlformats.org/officeDocument/2006/relationships/tags" Target="../tags/tag58.xml"/><Relationship Id="rId27" Type="http://schemas.openxmlformats.org/officeDocument/2006/relationships/tags" Target="../tags/tag59.xml"/><Relationship Id="rId28" Type="http://schemas.openxmlformats.org/officeDocument/2006/relationships/tags" Target="../tags/tag60.xml"/><Relationship Id="rId29" Type="http://schemas.openxmlformats.org/officeDocument/2006/relationships/tags" Target="../tags/tag61.xml"/><Relationship Id="rId50" Type="http://schemas.openxmlformats.org/officeDocument/2006/relationships/image" Target="../media/image4.png"/><Relationship Id="rId1" Type="http://schemas.openxmlformats.org/officeDocument/2006/relationships/vmlDrawing" Target="../drawings/vmlDrawing5.v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30" Type="http://schemas.openxmlformats.org/officeDocument/2006/relationships/tags" Target="../tags/tag62.xml"/><Relationship Id="rId31" Type="http://schemas.openxmlformats.org/officeDocument/2006/relationships/tags" Target="../tags/tag63.xml"/><Relationship Id="rId32" Type="http://schemas.openxmlformats.org/officeDocument/2006/relationships/tags" Target="../tags/tag64.xml"/><Relationship Id="rId9" Type="http://schemas.openxmlformats.org/officeDocument/2006/relationships/tags" Target="../tags/tag41.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tags" Target="../tags/tag40.xml"/><Relationship Id="rId33" Type="http://schemas.openxmlformats.org/officeDocument/2006/relationships/tags" Target="../tags/tag65.xml"/><Relationship Id="rId34" Type="http://schemas.openxmlformats.org/officeDocument/2006/relationships/tags" Target="../tags/tag66.xml"/><Relationship Id="rId35" Type="http://schemas.openxmlformats.org/officeDocument/2006/relationships/tags" Target="../tags/tag67.xml"/><Relationship Id="rId36" Type="http://schemas.openxmlformats.org/officeDocument/2006/relationships/tags" Target="../tags/tag68.xml"/><Relationship Id="rId10" Type="http://schemas.openxmlformats.org/officeDocument/2006/relationships/tags" Target="../tags/tag42.xml"/><Relationship Id="rId11" Type="http://schemas.openxmlformats.org/officeDocument/2006/relationships/tags" Target="../tags/tag43.xml"/><Relationship Id="rId12" Type="http://schemas.openxmlformats.org/officeDocument/2006/relationships/tags" Target="../tags/tag44.xml"/><Relationship Id="rId13" Type="http://schemas.openxmlformats.org/officeDocument/2006/relationships/tags" Target="../tags/tag45.xml"/><Relationship Id="rId14" Type="http://schemas.openxmlformats.org/officeDocument/2006/relationships/tags" Target="../tags/tag46.xml"/><Relationship Id="rId15" Type="http://schemas.openxmlformats.org/officeDocument/2006/relationships/tags" Target="../tags/tag47.xml"/><Relationship Id="rId16" Type="http://schemas.openxmlformats.org/officeDocument/2006/relationships/tags" Target="../tags/tag48.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37" Type="http://schemas.openxmlformats.org/officeDocument/2006/relationships/tags" Target="../tags/tag69.xml"/><Relationship Id="rId38" Type="http://schemas.openxmlformats.org/officeDocument/2006/relationships/tags" Target="../tags/tag70.xml"/><Relationship Id="rId39" Type="http://schemas.openxmlformats.org/officeDocument/2006/relationships/tags" Target="../tags/tag71.xml"/><Relationship Id="rId40" Type="http://schemas.openxmlformats.org/officeDocument/2006/relationships/tags" Target="../tags/tag72.xml"/><Relationship Id="rId41" Type="http://schemas.openxmlformats.org/officeDocument/2006/relationships/tags" Target="../tags/tag73.xml"/><Relationship Id="rId42" Type="http://schemas.openxmlformats.org/officeDocument/2006/relationships/tags" Target="../tags/tag74.xml"/><Relationship Id="rId43" Type="http://schemas.openxmlformats.org/officeDocument/2006/relationships/tags" Target="../tags/tag75.xml"/><Relationship Id="rId44" Type="http://schemas.openxmlformats.org/officeDocument/2006/relationships/tags" Target="../tags/tag76.xml"/><Relationship Id="rId45"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839200" cy="1432746"/>
          </a:xfrm>
        </p:spPr>
        <p:txBody>
          <a:bodyPr>
            <a:normAutofit/>
          </a:bodyPr>
          <a:lstStyle/>
          <a:p>
            <a:pPr marL="0" indent="0" algn="ctr">
              <a:buNone/>
            </a:pPr>
            <a:r>
              <a:rPr lang="en-US" sz="2800" b="0" cap="none" dirty="0" smtClean="0">
                <a:solidFill>
                  <a:schemeClr val="accent1">
                    <a:lumMod val="40000"/>
                    <a:lumOff val="60000"/>
                  </a:schemeClr>
                </a:solidFill>
              </a:rPr>
              <a:t>Pacific States/British Columbia Oil Spill Task Force</a:t>
            </a:r>
            <a:endParaRPr lang="en-US" sz="2800" b="0" cap="none" dirty="0">
              <a:solidFill>
                <a:schemeClr val="accent1">
                  <a:lumMod val="40000"/>
                  <a:lumOff val="60000"/>
                </a:schemeClr>
              </a:solidFill>
            </a:endParaRPr>
          </a:p>
        </p:txBody>
      </p:sp>
      <p:sp>
        <p:nvSpPr>
          <p:cNvPr id="5" name="Text Placeholder 4"/>
          <p:cNvSpPr>
            <a:spLocks noGrp="1"/>
          </p:cNvSpPr>
          <p:nvPr>
            <p:ph type="body" idx="1"/>
          </p:nvPr>
        </p:nvSpPr>
        <p:spPr>
          <a:xfrm>
            <a:off x="270933" y="304800"/>
            <a:ext cx="8839200" cy="1676400"/>
          </a:xfrm>
        </p:spPr>
        <p:txBody>
          <a:bodyPr>
            <a:normAutofit/>
          </a:bodyPr>
          <a:lstStyle/>
          <a:p>
            <a:pPr algn="ctr"/>
            <a:r>
              <a:rPr lang="en-US" sz="4400" b="1" spc="50" dirty="0" smtClean="0">
                <a:ln w="13500">
                  <a:solidFill>
                    <a:schemeClr val="accent1">
                      <a:shade val="2500"/>
                      <a:alpha val="6500"/>
                    </a:schemeClr>
                  </a:solidFill>
                  <a:prstDash val="solid"/>
                </a:ln>
                <a:solidFill>
                  <a:schemeClr val="tx2"/>
                </a:solidFill>
                <a:effectLst>
                  <a:innerShdw blurRad="50900" dist="38500" dir="13500000">
                    <a:srgbClr val="000000">
                      <a:alpha val="60000"/>
                    </a:srgbClr>
                  </a:innerShdw>
                </a:effectLst>
              </a:rPr>
              <a:t>COMMUNICATION WORKSHOP</a:t>
            </a:r>
          </a:p>
          <a:p>
            <a:endParaRPr lang="en-US" dirty="0">
              <a:solidFill>
                <a:schemeClr val="tx2"/>
              </a:solidFill>
            </a:endParaRPr>
          </a:p>
        </p:txBody>
      </p:sp>
      <p:sp>
        <p:nvSpPr>
          <p:cNvPr id="10" name="TextBox 9"/>
          <p:cNvSpPr txBox="1"/>
          <p:nvPr/>
        </p:nvSpPr>
        <p:spPr>
          <a:xfrm>
            <a:off x="838200" y="6096000"/>
            <a:ext cx="7391400" cy="461665"/>
          </a:xfrm>
          <a:prstGeom prst="rect">
            <a:avLst/>
          </a:prstGeom>
          <a:noFill/>
        </p:spPr>
        <p:txBody>
          <a:bodyPr wrap="square" rtlCol="0">
            <a:spAutoFit/>
          </a:bodyPr>
          <a:lstStyle/>
          <a:p>
            <a:pPr algn="ctr"/>
            <a:r>
              <a:rPr lang="en-US" sz="2400" b="1" dirty="0" smtClean="0">
                <a:solidFill>
                  <a:srgbClr val="B9CDE5"/>
                </a:solidFill>
              </a:rPr>
              <a:t>Clean Pacific June 16, 2015</a:t>
            </a:r>
            <a:endParaRPr lang="en-US" sz="2400" b="1" dirty="0">
              <a:solidFill>
                <a:srgbClr val="B9CDE5"/>
              </a:solidFill>
            </a:endParaRPr>
          </a:p>
        </p:txBody>
      </p:sp>
      <p:pic>
        <p:nvPicPr>
          <p:cNvPr id="3" name="Picture 2"/>
          <p:cNvPicPr>
            <a:picLocks noChangeAspect="1"/>
          </p:cNvPicPr>
          <p:nvPr/>
        </p:nvPicPr>
        <p:blipFill>
          <a:blip r:embed="rId3"/>
          <a:stretch>
            <a:fillRect/>
          </a:stretch>
        </p:blipFill>
        <p:spPr>
          <a:xfrm>
            <a:off x="1828800" y="1828800"/>
            <a:ext cx="5511800" cy="4133850"/>
          </a:xfrm>
          <a:prstGeom prst="rect">
            <a:avLst/>
          </a:prstGeom>
        </p:spPr>
      </p:pic>
      <p:sp>
        <p:nvSpPr>
          <p:cNvPr id="6" name="TextBox 5"/>
          <p:cNvSpPr txBox="1"/>
          <p:nvPr/>
        </p:nvSpPr>
        <p:spPr>
          <a:xfrm rot="16200000">
            <a:off x="6818487" y="4938658"/>
            <a:ext cx="1515158" cy="338554"/>
          </a:xfrm>
          <a:prstGeom prst="rect">
            <a:avLst/>
          </a:prstGeom>
          <a:noFill/>
        </p:spPr>
        <p:txBody>
          <a:bodyPr wrap="none" rtlCol="0">
            <a:spAutoFit/>
          </a:bodyPr>
          <a:lstStyle/>
          <a:p>
            <a:r>
              <a:rPr lang="en-US" sz="1600" dirty="0" smtClean="0"/>
              <a:t>The New Yorker</a:t>
            </a:r>
            <a:endParaRPr lang="en-US" sz="1600" dirty="0"/>
          </a:p>
        </p:txBody>
      </p:sp>
    </p:spTree>
    <p:extLst>
      <p:ext uri="{BB962C8B-B14F-4D97-AF65-F5344CB8AC3E}">
        <p14:creationId xmlns:p14="http://schemas.microsoft.com/office/powerpoint/2010/main" val="16466491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924800" cy="2743200"/>
          </a:xfrm>
        </p:spPr>
        <p:txBody>
          <a:bodyPr>
            <a:normAutofit fontScale="90000"/>
          </a:bodyPr>
          <a:lstStyle/>
          <a:p>
            <a:pPr algn="r"/>
            <a:r>
              <a:rPr lang="en-US" sz="7200" b="1" dirty="0" smtClean="0">
                <a:solidFill>
                  <a:schemeClr val="accent1">
                    <a:lumMod val="20000"/>
                    <a:lumOff val="80000"/>
                  </a:schemeClr>
                </a:solidFill>
              </a:rPr>
              <a:t>STEP 2: </a:t>
            </a:r>
            <a:br>
              <a:rPr lang="en-US" sz="7200" b="1" dirty="0" smtClean="0">
                <a:solidFill>
                  <a:schemeClr val="accent1">
                    <a:lumMod val="20000"/>
                    <a:lumOff val="80000"/>
                  </a:schemeClr>
                </a:solidFill>
              </a:rPr>
            </a:br>
            <a:r>
              <a:rPr lang="en-US" sz="4400" dirty="0" smtClean="0">
                <a:solidFill>
                  <a:schemeClr val="accent1">
                    <a:lumMod val="20000"/>
                    <a:lumOff val="80000"/>
                  </a:schemeClr>
                </a:solidFill>
              </a:rPr>
              <a:t>Decide how you will engage with</a:t>
            </a:r>
            <a:r>
              <a:rPr lang="en-US" sz="4400" dirty="0">
                <a:solidFill>
                  <a:schemeClr val="accent1">
                    <a:lumMod val="20000"/>
                    <a:lumOff val="80000"/>
                  </a:schemeClr>
                </a:solidFill>
              </a:rPr>
              <a:t> </a:t>
            </a:r>
            <a:r>
              <a:rPr lang="en-US" sz="4400" dirty="0" smtClean="0">
                <a:solidFill>
                  <a:schemeClr val="accent1">
                    <a:lumMod val="20000"/>
                    <a:lumOff val="80000"/>
                  </a:schemeClr>
                </a:solidFill>
              </a:rPr>
              <a:t>your audience</a:t>
            </a:r>
            <a:br>
              <a:rPr lang="en-US" sz="4400" dirty="0" smtClean="0">
                <a:solidFill>
                  <a:schemeClr val="accent1">
                    <a:lumMod val="20000"/>
                    <a:lumOff val="80000"/>
                  </a:schemeClr>
                </a:solidFill>
              </a:rPr>
            </a:br>
            <a:r>
              <a:rPr lang="en-US" sz="4400" dirty="0" smtClean="0">
                <a:solidFill>
                  <a:schemeClr val="accent1">
                    <a:lumMod val="20000"/>
                    <a:lumOff val="80000"/>
                  </a:schemeClr>
                </a:solidFill>
              </a:rPr>
              <a:t/>
            </a:r>
            <a:br>
              <a:rPr lang="en-US" sz="4400" dirty="0" smtClean="0">
                <a:solidFill>
                  <a:schemeClr val="accent1">
                    <a:lumMod val="20000"/>
                    <a:lumOff val="80000"/>
                  </a:schemeClr>
                </a:solidFill>
              </a:rPr>
            </a:br>
            <a:r>
              <a:rPr lang="en-US" sz="3200" b="1" dirty="0" smtClean="0">
                <a:solidFill>
                  <a:srgbClr val="FFFF00"/>
                </a:solidFill>
              </a:rPr>
              <a:t>Public Participation Spectrum</a:t>
            </a:r>
            <a:endParaRPr lang="en-US" sz="3200" b="1" dirty="0">
              <a:solidFill>
                <a:srgbClr val="FFFF00"/>
              </a:solidFill>
            </a:endParaRPr>
          </a:p>
        </p:txBody>
      </p:sp>
      <p:cxnSp>
        <p:nvCxnSpPr>
          <p:cNvPr id="6" name="Straight Connector 5"/>
          <p:cNvCxnSpPr/>
          <p:nvPr/>
        </p:nvCxnSpPr>
        <p:spPr>
          <a:xfrm>
            <a:off x="1295400" y="1905000"/>
            <a:ext cx="7010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88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AP2 Participation Spectrum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447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924800" cy="2743200"/>
          </a:xfrm>
        </p:spPr>
        <p:txBody>
          <a:bodyPr>
            <a:normAutofit fontScale="90000"/>
          </a:bodyPr>
          <a:lstStyle/>
          <a:p>
            <a:pPr algn="r"/>
            <a:r>
              <a:rPr lang="en-US" sz="7200" b="1" dirty="0" smtClean="0">
                <a:solidFill>
                  <a:schemeClr val="accent1">
                    <a:lumMod val="20000"/>
                    <a:lumOff val="80000"/>
                  </a:schemeClr>
                </a:solidFill>
              </a:rPr>
              <a:t>STEP 3: </a:t>
            </a:r>
            <a:br>
              <a:rPr lang="en-US" sz="7200" b="1" dirty="0" smtClean="0">
                <a:solidFill>
                  <a:schemeClr val="accent1">
                    <a:lumMod val="20000"/>
                    <a:lumOff val="80000"/>
                  </a:schemeClr>
                </a:solidFill>
              </a:rPr>
            </a:br>
            <a:r>
              <a:rPr lang="en-US" sz="4400" dirty="0" smtClean="0">
                <a:solidFill>
                  <a:schemeClr val="accent1">
                    <a:lumMod val="20000"/>
                    <a:lumOff val="80000"/>
                  </a:schemeClr>
                </a:solidFill>
              </a:rPr>
              <a:t>Writing Your Plan</a:t>
            </a:r>
            <a:br>
              <a:rPr lang="en-US" sz="4400" dirty="0" smtClean="0">
                <a:solidFill>
                  <a:schemeClr val="accent1">
                    <a:lumMod val="20000"/>
                    <a:lumOff val="80000"/>
                  </a:schemeClr>
                </a:solidFill>
              </a:rPr>
            </a:br>
            <a:r>
              <a:rPr lang="en-US" sz="4400" dirty="0" smtClean="0">
                <a:solidFill>
                  <a:schemeClr val="accent1">
                    <a:lumMod val="20000"/>
                    <a:lumOff val="80000"/>
                  </a:schemeClr>
                </a:solidFill>
              </a:rPr>
              <a:t/>
            </a:r>
            <a:br>
              <a:rPr lang="en-US" sz="4400" dirty="0" smtClean="0">
                <a:solidFill>
                  <a:schemeClr val="accent1">
                    <a:lumMod val="20000"/>
                    <a:lumOff val="80000"/>
                  </a:schemeClr>
                </a:solidFill>
              </a:rPr>
            </a:br>
            <a:r>
              <a:rPr lang="en-US" sz="3200" b="1" dirty="0" smtClean="0">
                <a:solidFill>
                  <a:srgbClr val="FFFF00"/>
                </a:solidFill>
              </a:rPr>
              <a:t>Outreach Plan Outline</a:t>
            </a:r>
            <a:endParaRPr lang="en-US" sz="3200" b="1" dirty="0">
              <a:solidFill>
                <a:srgbClr val="FFFF00"/>
              </a:solidFill>
            </a:endParaRPr>
          </a:p>
        </p:txBody>
      </p:sp>
      <p:cxnSp>
        <p:nvCxnSpPr>
          <p:cNvPr id="6" name="Straight Connector 5"/>
          <p:cNvCxnSpPr/>
          <p:nvPr/>
        </p:nvCxnSpPr>
        <p:spPr>
          <a:xfrm>
            <a:off x="1295400" y="1905000"/>
            <a:ext cx="7010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49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PUBLIC OUTREACH </a:t>
            </a:r>
            <a:br>
              <a:rPr lang="en-US" dirty="0"/>
            </a:br>
            <a:r>
              <a:rPr lang="en-US" dirty="0"/>
              <a:t>AND STAKEHOLDER ENGAGEMENT PLAN </a:t>
            </a:r>
          </a:p>
        </p:txBody>
      </p:sp>
      <p:sp>
        <p:nvSpPr>
          <p:cNvPr id="3" name="Content Placeholder 2"/>
          <p:cNvSpPr>
            <a:spLocks noGrp="1"/>
          </p:cNvSpPr>
          <p:nvPr>
            <p:ph idx="1"/>
          </p:nvPr>
        </p:nvSpPr>
        <p:spPr>
          <a:xfrm>
            <a:off x="457200" y="1600200"/>
            <a:ext cx="8686800" cy="4572000"/>
          </a:xfrm>
        </p:spPr>
        <p:txBody>
          <a:bodyPr>
            <a:normAutofit/>
          </a:bodyPr>
          <a:lstStyle/>
          <a:p>
            <a:pPr marL="0" indent="0">
              <a:buNone/>
            </a:pPr>
            <a:r>
              <a:rPr lang="en-US" dirty="0"/>
              <a:t>I. 	</a:t>
            </a:r>
            <a:r>
              <a:rPr lang="en-US" dirty="0" smtClean="0"/>
              <a:t>	Introduction and Background (</a:t>
            </a:r>
            <a:r>
              <a:rPr lang="en-US" dirty="0"/>
              <a:t>1-2 pages</a:t>
            </a:r>
            <a:r>
              <a:rPr lang="en-US" dirty="0" smtClean="0"/>
              <a:t>)</a:t>
            </a:r>
          </a:p>
          <a:p>
            <a:pPr marL="0" indent="0">
              <a:buNone/>
            </a:pPr>
            <a:r>
              <a:rPr lang="en-US" dirty="0"/>
              <a:t>II.	</a:t>
            </a:r>
            <a:r>
              <a:rPr lang="en-US" dirty="0" smtClean="0"/>
              <a:t>	Approach </a:t>
            </a:r>
            <a:r>
              <a:rPr lang="en-US" dirty="0"/>
              <a:t>(~1 page</a:t>
            </a:r>
            <a:r>
              <a:rPr lang="en-US" dirty="0" smtClean="0"/>
              <a:t>)</a:t>
            </a:r>
          </a:p>
          <a:p>
            <a:pPr marL="0" indent="0">
              <a:buNone/>
            </a:pPr>
            <a:r>
              <a:rPr lang="en-US" dirty="0" smtClean="0"/>
              <a:t>III. 		Prioritized List of Stakeholders</a:t>
            </a:r>
          </a:p>
          <a:p>
            <a:pPr marL="0" indent="0">
              <a:buNone/>
            </a:pPr>
            <a:r>
              <a:rPr lang="en-US" dirty="0"/>
              <a:t>IV.	</a:t>
            </a:r>
            <a:r>
              <a:rPr lang="en-US" dirty="0" smtClean="0"/>
              <a:t>	Stakeholder Engagement Strategy (</a:t>
            </a:r>
            <a:r>
              <a:rPr lang="en-US" dirty="0"/>
              <a:t>2-4 pages</a:t>
            </a:r>
            <a:r>
              <a:rPr lang="en-US" dirty="0" smtClean="0"/>
              <a:t>)</a:t>
            </a:r>
          </a:p>
          <a:p>
            <a:pPr marL="0" indent="0">
              <a:buNone/>
            </a:pPr>
            <a:r>
              <a:rPr lang="en-US" dirty="0"/>
              <a:t>V. 	</a:t>
            </a:r>
            <a:r>
              <a:rPr lang="en-US" dirty="0" smtClean="0"/>
              <a:t>	Key Messages (</a:t>
            </a:r>
            <a:r>
              <a:rPr lang="en-US" dirty="0"/>
              <a:t>1-2 pages)</a:t>
            </a:r>
          </a:p>
          <a:p>
            <a:pPr marL="0" indent="0">
              <a:buNone/>
            </a:pPr>
            <a:r>
              <a:rPr lang="en-US" dirty="0"/>
              <a:t>VI.	</a:t>
            </a:r>
            <a:r>
              <a:rPr lang="en-US" dirty="0" smtClean="0"/>
              <a:t>	Recommended Timeline(</a:t>
            </a:r>
            <a:r>
              <a:rPr lang="en-US" dirty="0"/>
              <a:t>1 page)</a:t>
            </a:r>
          </a:p>
          <a:p>
            <a:pPr marL="0" indent="0">
              <a:buNone/>
            </a:pPr>
            <a:r>
              <a:rPr lang="en-US" dirty="0"/>
              <a:t>VII.	</a:t>
            </a:r>
            <a:r>
              <a:rPr lang="en-US" dirty="0" smtClean="0"/>
              <a:t>Overview of Outreach Methods (</a:t>
            </a:r>
            <a:r>
              <a:rPr lang="en-US" dirty="0"/>
              <a:t>1-2 page)</a:t>
            </a:r>
          </a:p>
          <a:p>
            <a:pPr marL="0" indent="0">
              <a:buNone/>
            </a:pPr>
            <a:r>
              <a:rPr lang="en-US" dirty="0"/>
              <a:t>VIII.	</a:t>
            </a:r>
            <a:r>
              <a:rPr lang="en-US" dirty="0" smtClean="0"/>
              <a:t>List of Issues, Obstacles, and Concerns (</a:t>
            </a:r>
            <a:r>
              <a:rPr lang="en-US" dirty="0"/>
              <a:t>1-2 pages)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0375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public-engagement-public-empowerment-44-7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81000" y="533400"/>
            <a:ext cx="6781800" cy="830997"/>
          </a:xfrm>
          <a:prstGeom prst="rect">
            <a:avLst/>
          </a:prstGeom>
          <a:noFill/>
        </p:spPr>
        <p:txBody>
          <a:bodyPr wrap="square" rtlCol="0">
            <a:spAutoFit/>
          </a:bodyPr>
          <a:lstStyle/>
          <a:p>
            <a:r>
              <a:rPr lang="en-US" sz="4800" dirty="0" smtClean="0">
                <a:solidFill>
                  <a:schemeClr val="bg2"/>
                </a:solidFill>
              </a:rPr>
              <a:t>Thank You – Questions? </a:t>
            </a:r>
            <a:endParaRPr lang="en-US" sz="4800" dirty="0">
              <a:solidFill>
                <a:schemeClr val="bg2"/>
              </a:solidFill>
            </a:endParaRPr>
          </a:p>
        </p:txBody>
      </p:sp>
    </p:spTree>
    <p:extLst>
      <p:ext uri="{BB962C8B-B14F-4D97-AF65-F5344CB8AC3E}">
        <p14:creationId xmlns:p14="http://schemas.microsoft.com/office/powerpoint/2010/main" val="366631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itter-carto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7" y="0"/>
            <a:ext cx="9060366" cy="5791200"/>
          </a:xfrm>
          <a:prstGeom prst="rect">
            <a:avLst/>
          </a:prstGeom>
        </p:spPr>
      </p:pic>
      <p:sp>
        <p:nvSpPr>
          <p:cNvPr id="3" name="Title 1"/>
          <p:cNvSpPr txBox="1">
            <a:spLocks/>
          </p:cNvSpPr>
          <p:nvPr/>
        </p:nvSpPr>
        <p:spPr>
          <a:xfrm>
            <a:off x="152400" y="5943600"/>
            <a:ext cx="5105400" cy="8382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dirty="0" smtClean="0">
                <a:solidFill>
                  <a:srgbClr val="FFC000"/>
                </a:solidFill>
              </a:rPr>
              <a:t>5 SOCIAL  MEDIA</a:t>
            </a:r>
            <a:r>
              <a:rPr lang="en-US" dirty="0">
                <a:solidFill>
                  <a:srgbClr val="FFC000"/>
                </a:solidFill>
              </a:rPr>
              <a:t> </a:t>
            </a:r>
            <a:r>
              <a:rPr lang="en-US" dirty="0" smtClean="0">
                <a:solidFill>
                  <a:srgbClr val="FFC000"/>
                </a:solidFill>
              </a:rPr>
              <a:t>RULES</a:t>
            </a:r>
            <a:endParaRPr lang="en-US" dirty="0">
              <a:solidFill>
                <a:srgbClr val="FFC000"/>
              </a:solidFill>
            </a:endParaRPr>
          </a:p>
        </p:txBody>
      </p:sp>
      <p:sp>
        <p:nvSpPr>
          <p:cNvPr id="4" name="Title 1"/>
          <p:cNvSpPr txBox="1">
            <a:spLocks/>
          </p:cNvSpPr>
          <p:nvPr/>
        </p:nvSpPr>
        <p:spPr>
          <a:xfrm>
            <a:off x="5257800" y="5867400"/>
            <a:ext cx="3429000" cy="9906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3200" b="0" dirty="0" smtClean="0"/>
              <a:t>For developing </a:t>
            </a:r>
          </a:p>
          <a:p>
            <a:r>
              <a:rPr lang="en-US" sz="3200" b="0" dirty="0" smtClean="0"/>
              <a:t>your  plan</a:t>
            </a:r>
            <a:endParaRPr lang="en-US" sz="3200" b="0" dirty="0"/>
          </a:p>
        </p:txBody>
      </p:sp>
    </p:spTree>
    <p:extLst>
      <p:ext uri="{BB962C8B-B14F-4D97-AF65-F5344CB8AC3E}">
        <p14:creationId xmlns:p14="http://schemas.microsoft.com/office/powerpoint/2010/main" val="22375110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urdles_3602174632_4edef5f38a_b.jpg"/>
          <p:cNvPicPr>
            <a:picLocks noChangeAspect="1"/>
          </p:cNvPicPr>
          <p:nvPr/>
        </p:nvPicPr>
        <p:blipFill>
          <a:blip r:embed="rId3" cstate="print"/>
          <a:stretch>
            <a:fillRect/>
          </a:stretch>
        </p:blipFill>
        <p:spPr>
          <a:xfrm>
            <a:off x="0" y="0"/>
            <a:ext cx="4534049" cy="6858000"/>
          </a:xfrm>
          <a:prstGeom prst="rect">
            <a:avLst/>
          </a:prstGeom>
        </p:spPr>
      </p:pic>
      <p:sp>
        <p:nvSpPr>
          <p:cNvPr id="2" name="Title 1"/>
          <p:cNvSpPr>
            <a:spLocks noGrp="1"/>
          </p:cNvSpPr>
          <p:nvPr>
            <p:ph type="title"/>
          </p:nvPr>
        </p:nvSpPr>
        <p:spPr>
          <a:xfrm>
            <a:off x="4800600" y="1295400"/>
            <a:ext cx="4572000" cy="1401762"/>
          </a:xfrm>
        </p:spPr>
        <p:txBody>
          <a:bodyPr>
            <a:normAutofit/>
          </a:bodyPr>
          <a:lstStyle/>
          <a:p>
            <a:pPr algn="l"/>
            <a:r>
              <a:rPr lang="en-US" sz="2000" dirty="0" smtClean="0">
                <a:solidFill>
                  <a:srgbClr val="FFC000"/>
                </a:solidFill>
              </a:rPr>
              <a:t>Rule #1.</a:t>
            </a:r>
            <a:r>
              <a:rPr lang="en-US" sz="2000" dirty="0" smtClean="0"/>
              <a:t/>
            </a:r>
            <a:br>
              <a:rPr lang="en-US" sz="2000" dirty="0" smtClean="0"/>
            </a:br>
            <a:r>
              <a:rPr lang="en-US" b="1" dirty="0" smtClean="0"/>
              <a:t>JUST DO </a:t>
            </a:r>
            <a:r>
              <a:rPr lang="en-US" b="1" dirty="0"/>
              <a:t>IT!</a:t>
            </a:r>
          </a:p>
        </p:txBody>
      </p:sp>
      <p:sp>
        <p:nvSpPr>
          <p:cNvPr id="7" name="TextBox 6"/>
          <p:cNvSpPr txBox="1"/>
          <p:nvPr/>
        </p:nvSpPr>
        <p:spPr>
          <a:xfrm>
            <a:off x="1524000" y="6550223"/>
            <a:ext cx="2971800" cy="307777"/>
          </a:xfrm>
          <a:prstGeom prst="rect">
            <a:avLst/>
          </a:prstGeom>
          <a:noFill/>
        </p:spPr>
        <p:txBody>
          <a:bodyPr wrap="square" rtlCol="0">
            <a:spAutoFit/>
          </a:bodyPr>
          <a:lstStyle/>
          <a:p>
            <a:pPr algn="r"/>
            <a:r>
              <a:rPr lang="en-US" sz="1400" dirty="0" smtClean="0"/>
              <a:t>Photo credit: </a:t>
            </a:r>
            <a:r>
              <a:rPr lang="en-US" sz="1400" dirty="0" err="1" smtClean="0"/>
              <a:t>flickr</a:t>
            </a:r>
            <a:r>
              <a:rPr lang="en-US" sz="1400" dirty="0" smtClean="0"/>
              <a:t>/</a:t>
            </a:r>
            <a:r>
              <a:rPr lang="en-US" sz="1400" dirty="0" err="1" smtClean="0"/>
              <a:t>qwrrty</a:t>
            </a:r>
            <a:endParaRPr lang="en-US" sz="1400" dirty="0"/>
          </a:p>
        </p:txBody>
      </p:sp>
      <p:sp>
        <p:nvSpPr>
          <p:cNvPr id="5" name="TextBox 4"/>
          <p:cNvSpPr txBox="1"/>
          <p:nvPr/>
        </p:nvSpPr>
        <p:spPr>
          <a:xfrm>
            <a:off x="4800600" y="3200400"/>
            <a:ext cx="3962400" cy="2308324"/>
          </a:xfrm>
          <a:prstGeom prst="rect">
            <a:avLst/>
          </a:prstGeom>
          <a:noFill/>
        </p:spPr>
        <p:txBody>
          <a:bodyPr wrap="square" rtlCol="0">
            <a:spAutoFit/>
          </a:bodyPr>
          <a:lstStyle/>
          <a:p>
            <a:pPr algn="r"/>
            <a:r>
              <a:rPr lang="en-US" sz="2400" dirty="0" smtClean="0">
                <a:solidFill>
                  <a:srgbClr val="FFC000"/>
                </a:solidFill>
                <a:latin typeface="Arial" panose="020B0604020202020204" pitchFamily="34" charset="0"/>
                <a:cs typeface="Arial" panose="020B0604020202020204" pitchFamily="34" charset="0"/>
              </a:rPr>
              <a:t>Be present or be </a:t>
            </a:r>
          </a:p>
          <a:p>
            <a:pPr algn="r"/>
            <a:r>
              <a:rPr lang="en-US" sz="2400" dirty="0" smtClean="0">
                <a:latin typeface="Arial" panose="020B0604020202020204" pitchFamily="34" charset="0"/>
                <a:cs typeface="Arial" panose="020B0604020202020204" pitchFamily="34" charset="0"/>
              </a:rPr>
              <a:t>Invisible.</a:t>
            </a:r>
          </a:p>
          <a:p>
            <a:pPr algn="r"/>
            <a:r>
              <a:rPr lang="en-US" sz="2400" dirty="0" smtClean="0">
                <a:latin typeface="Arial" panose="020B0604020202020204" pitchFamily="34" charset="0"/>
                <a:cs typeface="Arial" panose="020B0604020202020204" pitchFamily="34" charset="0"/>
              </a:rPr>
              <a:t>Ignored.</a:t>
            </a:r>
          </a:p>
          <a:p>
            <a:pPr algn="r"/>
            <a:r>
              <a:rPr lang="en-US" sz="2400" dirty="0" smtClean="0">
                <a:latin typeface="Arial" panose="020B0604020202020204" pitchFamily="34" charset="0"/>
                <a:cs typeface="Arial" panose="020B0604020202020204" pitchFamily="34" charset="0"/>
              </a:rPr>
              <a:t>Unheard.</a:t>
            </a:r>
          </a:p>
          <a:p>
            <a:pPr algn="r"/>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istrusted.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1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858000" y="6019800"/>
            <a:ext cx="1866900" cy="276999"/>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 lastClr="FFFFFF"/>
                </a:solidFill>
                <a:effectLst/>
                <a:uLnTx/>
                <a:uFillTx/>
                <a:latin typeface="Calibri"/>
                <a:ea typeface="+mn-ea"/>
                <a:cs typeface="+mn-cs"/>
              </a:rPr>
              <a:t>Source: Pew Internet</a:t>
            </a:r>
          </a:p>
        </p:txBody>
      </p:sp>
      <p:graphicFrame>
        <p:nvGraphicFramePr>
          <p:cNvPr id="5" name="Chart 4"/>
          <p:cNvGraphicFramePr>
            <a:graphicFrameLocks/>
          </p:cNvGraphicFramePr>
          <p:nvPr>
            <p:extLst>
              <p:ext uri="{D42A27DB-BD31-4B8C-83A1-F6EECF244321}">
                <p14:modId xmlns:p14="http://schemas.microsoft.com/office/powerpoint/2010/main" val="3633175725"/>
              </p:ext>
            </p:extLst>
          </p:nvPr>
        </p:nvGraphicFramePr>
        <p:xfrm>
          <a:off x="8466" y="1066800"/>
          <a:ext cx="9135533"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0"/>
            <a:ext cx="8839200" cy="1143000"/>
          </a:xfrm>
        </p:spPr>
        <p:txBody>
          <a:bodyPr>
            <a:noAutofit/>
          </a:bodyPr>
          <a:lstStyle/>
          <a:p>
            <a:r>
              <a:rPr lang="en-US" sz="3000" dirty="0"/>
              <a:t>Social Networking Site Use by Age Group, 2005-2013</a:t>
            </a:r>
            <a:br>
              <a:rPr lang="en-US" sz="3000" dirty="0"/>
            </a:br>
            <a:r>
              <a:rPr lang="en-US" sz="2000" dirty="0"/>
              <a:t>% of Internet users in each age group who use social networking </a:t>
            </a:r>
            <a:r>
              <a:rPr lang="en-US" sz="2000" dirty="0" smtClean="0"/>
              <a:t>sites</a:t>
            </a:r>
            <a:endParaRPr lang="en-US" sz="2000" dirty="0"/>
          </a:p>
        </p:txBody>
      </p:sp>
      <p:sp>
        <p:nvSpPr>
          <p:cNvPr id="6" name="Rectangle 5"/>
          <p:cNvSpPr/>
          <p:nvPr/>
        </p:nvSpPr>
        <p:spPr>
          <a:xfrm rot="10800000" flipV="1">
            <a:off x="0" y="0"/>
            <a:ext cx="685800" cy="646331"/>
          </a:xfrm>
          <a:prstGeom prst="rect">
            <a:avLst/>
          </a:prstGeom>
        </p:spPr>
        <p:txBody>
          <a:bodyPr wrap="square">
            <a:spAutoFit/>
          </a:bodyPr>
          <a:lstStyle/>
          <a:p>
            <a:r>
              <a:rPr lang="en-US" dirty="0">
                <a:solidFill>
                  <a:srgbClr val="FFC000"/>
                </a:solidFill>
              </a:rPr>
              <a:t>Rule #1.</a:t>
            </a:r>
            <a:r>
              <a:rPr lang="en-US" dirty="0"/>
              <a:t>  </a:t>
            </a:r>
          </a:p>
        </p:txBody>
      </p:sp>
    </p:spTree>
    <p:extLst>
      <p:ext uri="{BB962C8B-B14F-4D97-AF65-F5344CB8AC3E}">
        <p14:creationId xmlns:p14="http://schemas.microsoft.com/office/powerpoint/2010/main" val="4362367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143000"/>
          </a:xfrm>
        </p:spPr>
        <p:txBody>
          <a:bodyPr>
            <a:normAutofit/>
          </a:bodyPr>
          <a:lstStyle/>
          <a:p>
            <a:r>
              <a:rPr lang="en-US" sz="3200" dirty="0" smtClean="0">
                <a:solidFill>
                  <a:srgbClr val="FFC000"/>
                </a:solidFill>
              </a:rPr>
              <a:t>SOCIAL MEDIA BENEFITS</a:t>
            </a:r>
            <a:endParaRPr lang="en-US" sz="3200" dirty="0">
              <a:solidFill>
                <a:srgbClr val="FFC000"/>
              </a:solidFill>
            </a:endParaRPr>
          </a:p>
        </p:txBody>
      </p:sp>
      <p:sp>
        <p:nvSpPr>
          <p:cNvPr id="4" name="Content Placeholder 3"/>
          <p:cNvSpPr>
            <a:spLocks noGrp="1"/>
          </p:cNvSpPr>
          <p:nvPr>
            <p:ph idx="1"/>
          </p:nvPr>
        </p:nvSpPr>
        <p:spPr>
          <a:xfrm>
            <a:off x="1371600" y="1905000"/>
            <a:ext cx="7772400" cy="4525963"/>
          </a:xfrm>
        </p:spPr>
        <p:txBody>
          <a:bodyPr>
            <a:normAutofit/>
          </a:bodyPr>
          <a:lstStyle/>
          <a:p>
            <a:pPr>
              <a:spcBef>
                <a:spcPts val="600"/>
              </a:spcBef>
            </a:pPr>
            <a:r>
              <a:rPr lang="en-US" dirty="0" smtClean="0"/>
              <a:t>Credibility and trust</a:t>
            </a:r>
          </a:p>
          <a:p>
            <a:pPr>
              <a:spcBef>
                <a:spcPts val="600"/>
              </a:spcBef>
            </a:pPr>
            <a:r>
              <a:rPr lang="en-US" dirty="0"/>
              <a:t>Encourage </a:t>
            </a:r>
            <a:r>
              <a:rPr lang="en-US" dirty="0" smtClean="0"/>
              <a:t>action</a:t>
            </a:r>
          </a:p>
          <a:p>
            <a:pPr>
              <a:spcBef>
                <a:spcPts val="600"/>
              </a:spcBef>
            </a:pPr>
            <a:r>
              <a:rPr lang="en-US" dirty="0" smtClean="0"/>
              <a:t>News and Information</a:t>
            </a:r>
          </a:p>
          <a:p>
            <a:pPr>
              <a:spcBef>
                <a:spcPts val="600"/>
              </a:spcBef>
            </a:pPr>
            <a:r>
              <a:rPr lang="en-US" dirty="0" smtClean="0"/>
              <a:t>Mobile access</a:t>
            </a:r>
          </a:p>
          <a:p>
            <a:pPr>
              <a:spcBef>
                <a:spcPts val="600"/>
              </a:spcBef>
            </a:pPr>
            <a:r>
              <a:rPr lang="en-US" dirty="0" smtClean="0"/>
              <a:t>Expand your reach</a:t>
            </a:r>
          </a:p>
          <a:p>
            <a:pPr>
              <a:spcBef>
                <a:spcPts val="600"/>
              </a:spcBef>
            </a:pPr>
            <a:r>
              <a:rPr lang="en-US" dirty="0"/>
              <a:t>Online conversation</a:t>
            </a:r>
          </a:p>
          <a:p>
            <a:pPr marL="0" indent="0">
              <a:spcBef>
                <a:spcPts val="600"/>
              </a:spcBef>
              <a:buNone/>
            </a:pPr>
            <a:endParaRPr lang="en-US" sz="2400" dirty="0" smtClean="0"/>
          </a:p>
        </p:txBody>
      </p:sp>
      <p:sp>
        <p:nvSpPr>
          <p:cNvPr id="2" name="Rectangle 1"/>
          <p:cNvSpPr/>
          <p:nvPr/>
        </p:nvSpPr>
        <p:spPr>
          <a:xfrm>
            <a:off x="228600" y="152400"/>
            <a:ext cx="4572000" cy="369332"/>
          </a:xfrm>
          <a:prstGeom prst="rect">
            <a:avLst/>
          </a:prstGeom>
        </p:spPr>
        <p:txBody>
          <a:bodyPr>
            <a:spAutoFit/>
          </a:bodyPr>
          <a:lstStyle/>
          <a:p>
            <a:r>
              <a:rPr lang="en-US" dirty="0">
                <a:solidFill>
                  <a:srgbClr val="FFC000"/>
                </a:solidFill>
              </a:rPr>
              <a:t>Rule #1.</a:t>
            </a:r>
            <a:r>
              <a:rPr lang="en-US" dirty="0"/>
              <a:t>  </a:t>
            </a:r>
          </a:p>
        </p:txBody>
      </p:sp>
    </p:spTree>
    <p:extLst>
      <p:ext uri="{BB962C8B-B14F-4D97-AF65-F5344CB8AC3E}">
        <p14:creationId xmlns:p14="http://schemas.microsoft.com/office/powerpoint/2010/main" val="3231166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lickr_climbing_3015002645_560a9f5812_o.jpg"/>
          <p:cNvPicPr>
            <a:picLocks noChangeAspect="1"/>
          </p:cNvPicPr>
          <p:nvPr/>
        </p:nvPicPr>
        <p:blipFill>
          <a:blip r:embed="rId3" cstate="print"/>
          <a:srcRect l="13889" r="41667"/>
          <a:stretch>
            <a:fillRect/>
          </a:stretch>
        </p:blipFill>
        <p:spPr>
          <a:xfrm>
            <a:off x="0" y="0"/>
            <a:ext cx="4572000" cy="6858000"/>
          </a:xfrm>
          <a:prstGeom prst="rect">
            <a:avLst/>
          </a:prstGeom>
        </p:spPr>
      </p:pic>
      <p:sp>
        <p:nvSpPr>
          <p:cNvPr id="2" name="Title 1"/>
          <p:cNvSpPr>
            <a:spLocks noGrp="1"/>
          </p:cNvSpPr>
          <p:nvPr>
            <p:ph type="title"/>
          </p:nvPr>
        </p:nvSpPr>
        <p:spPr>
          <a:xfrm>
            <a:off x="5029200" y="762000"/>
            <a:ext cx="4572000" cy="1630362"/>
          </a:xfrm>
        </p:spPr>
        <p:txBody>
          <a:bodyPr>
            <a:normAutofit/>
          </a:bodyPr>
          <a:lstStyle/>
          <a:p>
            <a:pPr algn="l"/>
            <a:r>
              <a:rPr lang="en-US" sz="2000" dirty="0" smtClean="0">
                <a:solidFill>
                  <a:srgbClr val="FFC000"/>
                </a:solidFill>
              </a:rPr>
              <a:t>Rule #2.</a:t>
            </a:r>
            <a:r>
              <a:rPr lang="en-US" dirty="0" smtClean="0"/>
              <a:t/>
            </a:r>
            <a:br>
              <a:rPr lang="en-US" dirty="0" smtClean="0"/>
            </a:br>
            <a:r>
              <a:rPr lang="en-US" b="1" dirty="0" smtClean="0"/>
              <a:t>GO WHERE YOUR AUDIENCE IS</a:t>
            </a:r>
            <a:endParaRPr lang="en-US" b="1" dirty="0"/>
          </a:p>
        </p:txBody>
      </p:sp>
      <p:sp>
        <p:nvSpPr>
          <p:cNvPr id="7" name="TextBox 6"/>
          <p:cNvSpPr txBox="1"/>
          <p:nvPr/>
        </p:nvSpPr>
        <p:spPr>
          <a:xfrm>
            <a:off x="0" y="6488668"/>
            <a:ext cx="4495800" cy="369332"/>
          </a:xfrm>
          <a:prstGeom prst="rect">
            <a:avLst/>
          </a:prstGeom>
          <a:noFill/>
        </p:spPr>
        <p:txBody>
          <a:bodyPr wrap="square" rtlCol="0">
            <a:spAutoFit/>
          </a:bodyPr>
          <a:lstStyle/>
          <a:p>
            <a:pPr algn="r"/>
            <a:r>
              <a:rPr lang="en-US" dirty="0" smtClean="0"/>
              <a:t>Photo credit: </a:t>
            </a:r>
            <a:r>
              <a:rPr lang="en-US" dirty="0" err="1" smtClean="0"/>
              <a:t>flickr</a:t>
            </a:r>
            <a:r>
              <a:rPr lang="en-US" dirty="0" smtClean="0"/>
              <a:t>/</a:t>
            </a:r>
            <a:r>
              <a:rPr lang="en-US" dirty="0" err="1" smtClean="0"/>
              <a:t>stignygaard</a:t>
            </a:r>
            <a:endParaRPr lang="en-US" dirty="0"/>
          </a:p>
        </p:txBody>
      </p:sp>
      <p:sp>
        <p:nvSpPr>
          <p:cNvPr id="10" name="Content Placeholder 4"/>
          <p:cNvSpPr>
            <a:spLocks noGrp="1"/>
          </p:cNvSpPr>
          <p:nvPr>
            <p:ph idx="1"/>
          </p:nvPr>
        </p:nvSpPr>
        <p:spPr>
          <a:xfrm>
            <a:off x="4648200" y="3810000"/>
            <a:ext cx="3429000" cy="1397782"/>
          </a:xfrm>
        </p:spPr>
        <p:txBody>
          <a:bodyPr>
            <a:normAutofit/>
          </a:bodyPr>
          <a:lstStyle/>
          <a:p>
            <a:pPr marL="457200" indent="0">
              <a:buNone/>
            </a:pPr>
            <a:r>
              <a:rPr lang="en-US" sz="2400" dirty="0" smtClean="0"/>
              <a:t>If you build it, they </a:t>
            </a:r>
            <a:r>
              <a:rPr lang="en-US" sz="2400" i="1" dirty="0" smtClean="0">
                <a:solidFill>
                  <a:schemeClr val="tx1">
                    <a:lumMod val="95000"/>
                  </a:schemeClr>
                </a:solidFill>
              </a:rPr>
              <a:t>won’t  necessarily </a:t>
            </a:r>
            <a:r>
              <a:rPr lang="en-US" sz="2400" dirty="0" smtClean="0">
                <a:solidFill>
                  <a:schemeClr val="tx1">
                    <a:lumMod val="95000"/>
                  </a:schemeClr>
                </a:solidFill>
              </a:rPr>
              <a:t>come.</a:t>
            </a:r>
          </a:p>
          <a:p>
            <a:endParaRPr lang="en-US" sz="2400" dirty="0"/>
          </a:p>
        </p:txBody>
      </p:sp>
    </p:spTree>
    <p:extLst>
      <p:ext uri="{BB962C8B-B14F-4D97-AF65-F5344CB8AC3E}">
        <p14:creationId xmlns:p14="http://schemas.microsoft.com/office/powerpoint/2010/main" val="227369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67"/>
            <a:ext cx="9144000" cy="5486400"/>
          </a:xfrm>
          <a:prstGeom prst="rect">
            <a:avLst/>
          </a:prstGeom>
        </p:spPr>
      </p:pic>
      <p:sp>
        <p:nvSpPr>
          <p:cNvPr id="5" name="Text Placeholder 4"/>
          <p:cNvSpPr>
            <a:spLocks noGrp="1"/>
          </p:cNvSpPr>
          <p:nvPr>
            <p:ph type="body" idx="1"/>
          </p:nvPr>
        </p:nvSpPr>
        <p:spPr>
          <a:xfrm>
            <a:off x="0" y="8467"/>
            <a:ext cx="9144000" cy="1219200"/>
          </a:xfrm>
        </p:spPr>
        <p:txBody>
          <a:bodyPr>
            <a:normAutofit/>
          </a:bodyPr>
          <a:lstStyle/>
          <a:p>
            <a:endParaRPr lang="en-US" dirty="0">
              <a:solidFill>
                <a:schemeClr val="tx2"/>
              </a:solidFill>
            </a:endParaRPr>
          </a:p>
        </p:txBody>
      </p:sp>
      <p:sp>
        <p:nvSpPr>
          <p:cNvPr id="8" name="Title 1"/>
          <p:cNvSpPr txBox="1">
            <a:spLocks/>
          </p:cNvSpPr>
          <p:nvPr/>
        </p:nvSpPr>
        <p:spPr>
          <a:xfrm>
            <a:off x="0" y="4800600"/>
            <a:ext cx="9144000" cy="990600"/>
          </a:xfrm>
          <a:prstGeom prst="rect">
            <a:avLst/>
          </a:prstGeom>
          <a:solidFill>
            <a:schemeClr val="tx1"/>
          </a:solidFill>
        </p:spPr>
        <p:txBody>
          <a:bodyPr vert="horz" lIns="91440" tIns="45720" rIns="91440" bIns="45720" rtlCol="0" anchor="t">
            <a:normAutofit fontScale="92500" lnSpcReduction="1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6600" b="0" dirty="0" smtClean="0">
                <a:solidFill>
                  <a:srgbClr val="FF6600"/>
                </a:solidFill>
              </a:rPr>
              <a:t>3 step</a:t>
            </a:r>
            <a:r>
              <a:rPr lang="en-US" sz="6600" b="0" dirty="0">
                <a:solidFill>
                  <a:srgbClr val="FF6600"/>
                </a:solidFill>
              </a:rPr>
              <a:t> </a:t>
            </a:r>
            <a:r>
              <a:rPr lang="en-US" sz="6600" b="0" dirty="0" smtClean="0">
                <a:solidFill>
                  <a:srgbClr val="FF6600"/>
                </a:solidFill>
              </a:rPr>
              <a:t>Process</a:t>
            </a:r>
            <a:endParaRPr lang="en-US" sz="6600" b="0" dirty="0">
              <a:solidFill>
                <a:srgbClr val="FF6600"/>
              </a:solidFill>
            </a:endParaRPr>
          </a:p>
        </p:txBody>
      </p:sp>
      <p:sp>
        <p:nvSpPr>
          <p:cNvPr id="9" name="TextBox 8"/>
          <p:cNvSpPr txBox="1"/>
          <p:nvPr/>
        </p:nvSpPr>
        <p:spPr>
          <a:xfrm>
            <a:off x="0" y="5791200"/>
            <a:ext cx="9144000" cy="1077218"/>
          </a:xfrm>
          <a:prstGeom prst="rect">
            <a:avLst/>
          </a:prstGeom>
          <a:solidFill>
            <a:srgbClr val="FFFFFF"/>
          </a:solidFill>
        </p:spPr>
        <p:txBody>
          <a:bodyPr wrap="square" rtlCol="0">
            <a:spAutoFit/>
          </a:bodyPr>
          <a:lstStyle/>
          <a:p>
            <a:pPr algn="ctr"/>
            <a:r>
              <a:rPr lang="en-US" sz="3200" dirty="0" smtClean="0">
                <a:solidFill>
                  <a:schemeClr val="bg2"/>
                </a:solidFill>
              </a:rPr>
              <a:t>For Developing a Stakeholder Engagement Plan</a:t>
            </a:r>
          </a:p>
          <a:p>
            <a:pPr algn="ctr"/>
            <a:endParaRPr lang="en-US" sz="3200" dirty="0">
              <a:solidFill>
                <a:schemeClr val="bg2"/>
              </a:solidFill>
            </a:endParaRPr>
          </a:p>
        </p:txBody>
      </p:sp>
    </p:spTree>
    <p:extLst>
      <p:ext uri="{BB962C8B-B14F-4D97-AF65-F5344CB8AC3E}">
        <p14:creationId xmlns:p14="http://schemas.microsoft.com/office/powerpoint/2010/main" val="36767788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994704246"/>
              </p:ext>
            </p:extLst>
          </p:nvPr>
        </p:nvGraphicFramePr>
        <p:xfrm>
          <a:off x="685800" y="533401"/>
          <a:ext cx="7848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p:cNvSpPr>
            <a:spLocks noGrp="1"/>
          </p:cNvSpPr>
          <p:nvPr>
            <p:ph type="title"/>
          </p:nvPr>
        </p:nvSpPr>
        <p:spPr>
          <a:xfrm>
            <a:off x="3504883" y="411480"/>
            <a:ext cx="5105400" cy="1143000"/>
          </a:xfrm>
        </p:spPr>
        <p:txBody>
          <a:bodyPr>
            <a:normAutofit fontScale="90000"/>
          </a:bodyPr>
          <a:lstStyle/>
          <a:p>
            <a:pPr algn="ctr"/>
            <a:r>
              <a:rPr lang="en-US" b="1" dirty="0" smtClean="0"/>
              <a:t>TOP SOCIAL NETWORKS</a:t>
            </a:r>
            <a:br>
              <a:rPr lang="en-US" b="1" dirty="0" smtClean="0"/>
            </a:br>
            <a:r>
              <a:rPr lang="en-US" dirty="0" smtClean="0"/>
              <a:t>by millions of active users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5257800"/>
            <a:ext cx="952500" cy="9525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8850" y="5257800"/>
            <a:ext cx="952500" cy="9525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5257800"/>
            <a:ext cx="952500" cy="9525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5246914"/>
            <a:ext cx="952500" cy="9525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5246914"/>
            <a:ext cx="952500" cy="9525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3899" y="5193574"/>
            <a:ext cx="1051560" cy="1051560"/>
          </a:xfrm>
          <a:prstGeom prst="rect">
            <a:avLst/>
          </a:prstGeom>
        </p:spPr>
      </p:pic>
      <p:sp>
        <p:nvSpPr>
          <p:cNvPr id="2" name="Rectangle 1"/>
          <p:cNvSpPr/>
          <p:nvPr/>
        </p:nvSpPr>
        <p:spPr>
          <a:xfrm>
            <a:off x="152400" y="152400"/>
            <a:ext cx="941521" cy="369332"/>
          </a:xfrm>
          <a:prstGeom prst="rect">
            <a:avLst/>
          </a:prstGeom>
        </p:spPr>
        <p:txBody>
          <a:bodyPr wrap="none">
            <a:spAutoFit/>
          </a:bodyPr>
          <a:lstStyle/>
          <a:p>
            <a:r>
              <a:rPr lang="en-US" dirty="0">
                <a:solidFill>
                  <a:srgbClr val="FFC000"/>
                </a:solidFill>
              </a:rPr>
              <a:t>Rule #3.</a:t>
            </a:r>
            <a:endParaRPr lang="en-US" dirty="0"/>
          </a:p>
        </p:txBody>
      </p:sp>
    </p:spTree>
    <p:extLst>
      <p:ext uri="{BB962C8B-B14F-4D97-AF65-F5344CB8AC3E}">
        <p14:creationId xmlns:p14="http://schemas.microsoft.com/office/powerpoint/2010/main" val="16677348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2209800"/>
            <a:ext cx="8077200" cy="3429000"/>
          </a:xfrm>
        </p:spPr>
        <p:txBody>
          <a:bodyPr>
            <a:normAutofit/>
          </a:bodyPr>
          <a:lstStyle/>
          <a:p>
            <a:pPr marL="0" indent="0">
              <a:spcBef>
                <a:spcPts val="600"/>
              </a:spcBef>
              <a:buNone/>
            </a:pPr>
            <a:r>
              <a:rPr lang="en-US" dirty="0" smtClean="0"/>
              <a:t>Some consideration to keep in mind: </a:t>
            </a:r>
          </a:p>
          <a:p>
            <a:pPr>
              <a:spcBef>
                <a:spcPts val="600"/>
              </a:spcBef>
            </a:pPr>
            <a:r>
              <a:rPr lang="en-US" dirty="0"/>
              <a:t>Leverage existing connections and tools first.</a:t>
            </a:r>
          </a:p>
          <a:p>
            <a:pPr>
              <a:spcBef>
                <a:spcPts val="600"/>
              </a:spcBef>
            </a:pPr>
            <a:r>
              <a:rPr lang="en-US" dirty="0"/>
              <a:t>Don’t join every social network just to be there.</a:t>
            </a:r>
          </a:p>
          <a:p>
            <a:pPr>
              <a:spcBef>
                <a:spcPts val="600"/>
              </a:spcBef>
            </a:pPr>
            <a:r>
              <a:rPr lang="en-US" dirty="0"/>
              <a:t>Consider staff time, budget, and (most importantly) the time and needs of your audience.</a:t>
            </a:r>
          </a:p>
          <a:p>
            <a:pPr marL="0" indent="0">
              <a:spcBef>
                <a:spcPts val="600"/>
              </a:spcBef>
              <a:buNone/>
            </a:pPr>
            <a:endParaRPr lang="en-US" sz="2400" dirty="0" smtClean="0"/>
          </a:p>
        </p:txBody>
      </p:sp>
      <p:sp>
        <p:nvSpPr>
          <p:cNvPr id="6" name="Title 1"/>
          <p:cNvSpPr txBox="1">
            <a:spLocks/>
          </p:cNvSpPr>
          <p:nvPr/>
        </p:nvSpPr>
        <p:spPr>
          <a:xfrm>
            <a:off x="914400" y="609600"/>
            <a:ext cx="7010400" cy="10287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l"/>
            <a:r>
              <a:rPr lang="en-US" sz="2000" dirty="0" smtClean="0">
                <a:solidFill>
                  <a:srgbClr val="FFC000"/>
                </a:solidFill>
              </a:rPr>
              <a:t>Rule #2.</a:t>
            </a:r>
            <a:r>
              <a:rPr lang="en-US" dirty="0" smtClean="0"/>
              <a:t/>
            </a:r>
            <a:br>
              <a:rPr lang="en-US" dirty="0" smtClean="0"/>
            </a:br>
            <a:r>
              <a:rPr lang="en-US" b="1" dirty="0" smtClean="0"/>
              <a:t>GO WHERE YOUR AUDIENCE IS</a:t>
            </a:r>
            <a:endParaRPr lang="en-US" b="1" dirty="0"/>
          </a:p>
        </p:txBody>
      </p:sp>
    </p:spTree>
    <p:extLst>
      <p:ext uri="{BB962C8B-B14F-4D97-AF65-F5344CB8AC3E}">
        <p14:creationId xmlns:p14="http://schemas.microsoft.com/office/powerpoint/2010/main" val="2510834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ickr_megaphone_5412540184_d67355eb20_b.jpg"/>
          <p:cNvPicPr>
            <a:picLocks noChangeAspect="1"/>
          </p:cNvPicPr>
          <p:nvPr/>
        </p:nvPicPr>
        <p:blipFill>
          <a:blip r:embed="rId3" cstate="print"/>
          <a:srcRect t="15771"/>
          <a:stretch>
            <a:fillRect/>
          </a:stretch>
        </p:blipFill>
        <p:spPr>
          <a:xfrm>
            <a:off x="0" y="0"/>
            <a:ext cx="4572000" cy="6858000"/>
          </a:xfrm>
          <a:prstGeom prst="rect">
            <a:avLst/>
          </a:prstGeom>
        </p:spPr>
      </p:pic>
      <p:sp>
        <p:nvSpPr>
          <p:cNvPr id="2" name="Title 1"/>
          <p:cNvSpPr>
            <a:spLocks noGrp="1"/>
          </p:cNvSpPr>
          <p:nvPr>
            <p:ph type="title"/>
          </p:nvPr>
        </p:nvSpPr>
        <p:spPr>
          <a:xfrm>
            <a:off x="5029200" y="1066800"/>
            <a:ext cx="3505200" cy="1600200"/>
          </a:xfrm>
        </p:spPr>
        <p:txBody>
          <a:bodyPr>
            <a:normAutofit/>
          </a:bodyPr>
          <a:lstStyle/>
          <a:p>
            <a:pPr algn="l"/>
            <a:r>
              <a:rPr lang="en-US" sz="2000" dirty="0" smtClean="0">
                <a:solidFill>
                  <a:srgbClr val="FFC000"/>
                </a:solidFill>
              </a:rPr>
              <a:t>Rule #3.</a:t>
            </a:r>
            <a:r>
              <a:rPr lang="en-US" sz="2000" dirty="0" smtClean="0"/>
              <a:t/>
            </a:r>
            <a:br>
              <a:rPr lang="en-US" sz="2000" dirty="0" smtClean="0"/>
            </a:br>
            <a:r>
              <a:rPr lang="en-US" b="1" dirty="0" smtClean="0"/>
              <a:t>ESTABLISH YOUR VOICE</a:t>
            </a:r>
            <a:endParaRPr lang="en-US" b="1" dirty="0"/>
          </a:p>
        </p:txBody>
      </p:sp>
      <p:sp>
        <p:nvSpPr>
          <p:cNvPr id="7" name="TextBox 6"/>
          <p:cNvSpPr txBox="1"/>
          <p:nvPr/>
        </p:nvSpPr>
        <p:spPr>
          <a:xfrm>
            <a:off x="1524000" y="6488668"/>
            <a:ext cx="2971800" cy="369332"/>
          </a:xfrm>
          <a:prstGeom prst="rect">
            <a:avLst/>
          </a:prstGeom>
          <a:noFill/>
        </p:spPr>
        <p:txBody>
          <a:bodyPr wrap="square" rtlCol="0">
            <a:spAutoFit/>
          </a:bodyPr>
          <a:lstStyle/>
          <a:p>
            <a:pPr algn="r"/>
            <a:r>
              <a:rPr lang="en-US" dirty="0" smtClean="0"/>
              <a:t>Photo credit: </a:t>
            </a:r>
            <a:r>
              <a:rPr lang="en-US" dirty="0" err="1" smtClean="0"/>
              <a:t>flickr</a:t>
            </a:r>
            <a:r>
              <a:rPr lang="en-US" dirty="0" smtClean="0"/>
              <a:t>/</a:t>
            </a:r>
            <a:r>
              <a:rPr lang="en-US" dirty="0" err="1" smtClean="0"/>
              <a:t>Hazzat</a:t>
            </a:r>
            <a:endParaRPr lang="en-US" dirty="0"/>
          </a:p>
        </p:txBody>
      </p:sp>
      <p:sp>
        <p:nvSpPr>
          <p:cNvPr id="5" name="Content Placeholder 4"/>
          <p:cNvSpPr txBox="1">
            <a:spLocks/>
          </p:cNvSpPr>
          <p:nvPr/>
        </p:nvSpPr>
        <p:spPr>
          <a:xfrm>
            <a:off x="5029200" y="3581400"/>
            <a:ext cx="3962400" cy="1828800"/>
          </a:xfrm>
          <a:prstGeom prst="rect">
            <a:avLst/>
          </a:prstGeom>
        </p:spPr>
        <p:txBody>
          <a:bodyPr vert="horz" lIns="91440" tIns="45720" rIns="91440" bIns="45720" rtlCol="0">
            <a:normAutofit/>
          </a:bodyPr>
          <a:lstStyle/>
          <a:p>
            <a:pPr marR="0" lvl="0" defTabSz="914400" rtl="0" eaLnBrk="1" fontAlgn="auto" latinLnBrk="0" hangingPunct="1">
              <a:lnSpc>
                <a:spcPct val="100000"/>
              </a:lnSpc>
              <a:spcBef>
                <a:spcPct val="20000"/>
              </a:spcBef>
              <a:spcAft>
                <a:spcPts val="0"/>
              </a:spcAft>
              <a:buClrTx/>
              <a:buSzTx/>
              <a:tabLst/>
              <a:defRPr/>
            </a:pPr>
            <a:r>
              <a:rPr kumimoji="0" lang="en-US" sz="2400" b="0" i="1"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It’s not about you.</a:t>
            </a:r>
          </a:p>
          <a:p>
            <a:pPr marR="0" lvl="0" defTabSz="914400" rtl="0" eaLnBrk="1" fontAlgn="auto" latinLnBrk="0" hangingPunct="1">
              <a:lnSpc>
                <a:spcPct val="100000"/>
              </a:lnSpc>
              <a:spcBef>
                <a:spcPct val="20000"/>
              </a:spcBef>
              <a:spcAft>
                <a:spcPts val="0"/>
              </a:spcAft>
              <a:buClrTx/>
              <a:buSzTx/>
              <a:tabLst/>
              <a:defRPr/>
            </a:pPr>
            <a:r>
              <a:rPr lang="en-US" sz="2400" i="1" dirty="0" smtClean="0">
                <a:latin typeface="Arial" panose="020B0604020202020204" pitchFamily="34" charset="0"/>
                <a:cs typeface="Arial" panose="020B0604020202020204" pitchFamily="34" charset="0"/>
              </a:rPr>
              <a:t>It’s about the value</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you bring to others.</a:t>
            </a:r>
            <a:endParaRPr kumimoji="0" lang="en-US" sz="2400"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52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38200" y="0"/>
            <a:ext cx="7696200" cy="6858000"/>
          </a:xfrm>
          <a:prstGeom prst="rect">
            <a:avLst/>
          </a:prstGeom>
        </p:spPr>
      </p:pic>
    </p:spTree>
    <p:extLst>
      <p:ext uri="{BB962C8B-B14F-4D97-AF65-F5344CB8AC3E}">
        <p14:creationId xmlns:p14="http://schemas.microsoft.com/office/powerpoint/2010/main" val="41359242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3"/>
          <p:cNvSpPr>
            <a:spLocks noChangeArrowheads="1"/>
          </p:cNvSpPr>
          <p:nvPr/>
        </p:nvSpPr>
        <p:spPr bwMode="auto">
          <a:xfrm>
            <a:off x="0" y="5987142"/>
            <a:ext cx="9144000" cy="304800"/>
          </a:xfrm>
          <a:prstGeom prst="roundRect">
            <a:avLst>
              <a:gd name="adj" fmla="val 16667"/>
            </a:avLst>
          </a:prstGeom>
          <a:solidFill>
            <a:srgbClr val="333333">
              <a:alpha val="79999"/>
            </a:srgbClr>
          </a:solidFill>
          <a:ln w="9525">
            <a:noFill/>
            <a:round/>
            <a:headEnd/>
            <a:tailEnd/>
          </a:ln>
        </p:spPr>
        <p:txBody>
          <a:bodyPr wrap="none" anchor="ctr"/>
          <a:lstStyle/>
          <a:p>
            <a:pPr algn="ctr"/>
            <a:r>
              <a:rPr lang="en-US" sz="1600" dirty="0">
                <a:solidFill>
                  <a:srgbClr val="EAEAEA"/>
                </a:solidFill>
              </a:rPr>
              <a:t>Edelman Trust </a:t>
            </a:r>
            <a:r>
              <a:rPr lang="en-US" sz="1600" dirty="0" smtClean="0">
                <a:solidFill>
                  <a:srgbClr val="EAEAEA"/>
                </a:solidFill>
              </a:rPr>
              <a:t>Barometer</a:t>
            </a:r>
            <a:endParaRPr lang="en-US" sz="1600" dirty="0">
              <a:solidFill>
                <a:srgbClr val="EAEAEA"/>
              </a:solidFill>
            </a:endParaRPr>
          </a:p>
        </p:txBody>
      </p:sp>
      <p:graphicFrame>
        <p:nvGraphicFramePr>
          <p:cNvPr id="11" name="Chart 10"/>
          <p:cNvGraphicFramePr>
            <a:graphicFrameLocks/>
          </p:cNvGraphicFramePr>
          <p:nvPr>
            <p:extLst>
              <p:ext uri="{D42A27DB-BD31-4B8C-83A1-F6EECF244321}">
                <p14:modId xmlns:p14="http://schemas.microsoft.com/office/powerpoint/2010/main" val="701423198"/>
              </p:ext>
            </p:extLst>
          </p:nvPr>
        </p:nvGraphicFramePr>
        <p:xfrm>
          <a:off x="0" y="7620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52400"/>
            <a:ext cx="8229600" cy="1143000"/>
          </a:xfrm>
        </p:spPr>
        <p:txBody>
          <a:bodyPr>
            <a:normAutofit/>
          </a:bodyPr>
          <a:lstStyle/>
          <a:p>
            <a:r>
              <a:rPr lang="en-US" b="1" dirty="0" smtClean="0"/>
              <a:t>VOICES MOST TRUSTED</a:t>
            </a:r>
            <a:endParaRPr lang="en-US" b="1" dirty="0"/>
          </a:p>
        </p:txBody>
      </p:sp>
      <p:sp>
        <p:nvSpPr>
          <p:cNvPr id="3" name="Rectangle 2"/>
          <p:cNvSpPr/>
          <p:nvPr/>
        </p:nvSpPr>
        <p:spPr>
          <a:xfrm>
            <a:off x="152400" y="0"/>
            <a:ext cx="4572000" cy="646331"/>
          </a:xfrm>
          <a:prstGeom prst="rect">
            <a:avLst/>
          </a:prstGeom>
        </p:spPr>
        <p:txBody>
          <a:bodyPr>
            <a:spAutoFit/>
          </a:bodyPr>
          <a:lstStyle/>
          <a:p>
            <a:r>
              <a:rPr lang="en-US" dirty="0">
                <a:solidFill>
                  <a:srgbClr val="FFC000"/>
                </a:solidFill>
              </a:rPr>
              <a:t>Rule </a:t>
            </a:r>
            <a:r>
              <a:rPr lang="en-US" dirty="0" smtClean="0">
                <a:solidFill>
                  <a:srgbClr val="FFC000"/>
                </a:solidFill>
              </a:rPr>
              <a:t>#3.</a:t>
            </a:r>
            <a:r>
              <a:rPr lang="en-US" dirty="0"/>
              <a:t/>
            </a:r>
            <a:br>
              <a:rPr lang="en-US" dirty="0"/>
            </a:br>
            <a:endParaRPr lang="en-US" dirty="0"/>
          </a:p>
        </p:txBody>
      </p:sp>
    </p:spTree>
    <p:extLst>
      <p:ext uri="{BB962C8B-B14F-4D97-AF65-F5344CB8AC3E}">
        <p14:creationId xmlns:p14="http://schemas.microsoft.com/office/powerpoint/2010/main" val="290432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14845946_140ba92143_o"/>
          <p:cNvPicPr>
            <a:picLocks noChangeAspect="1" noChangeArrowheads="1"/>
          </p:cNvPicPr>
          <p:nvPr/>
        </p:nvPicPr>
        <p:blipFill>
          <a:blip r:embed="rId3" cstate="print"/>
          <a:srcRect l="37749"/>
          <a:stretch>
            <a:fillRect/>
          </a:stretch>
        </p:blipFill>
        <p:spPr bwMode="auto">
          <a:xfrm>
            <a:off x="0" y="3175"/>
            <a:ext cx="4572000" cy="6854825"/>
          </a:xfrm>
          <a:prstGeom prst="rect">
            <a:avLst/>
          </a:prstGeom>
          <a:noFill/>
        </p:spPr>
      </p:pic>
      <p:sp>
        <p:nvSpPr>
          <p:cNvPr id="2" name="Title 1"/>
          <p:cNvSpPr>
            <a:spLocks noGrp="1"/>
          </p:cNvSpPr>
          <p:nvPr>
            <p:ph type="title"/>
          </p:nvPr>
        </p:nvSpPr>
        <p:spPr>
          <a:xfrm>
            <a:off x="5029200" y="990600"/>
            <a:ext cx="3733800" cy="1752600"/>
          </a:xfrm>
        </p:spPr>
        <p:txBody>
          <a:bodyPr>
            <a:normAutofit/>
          </a:bodyPr>
          <a:lstStyle/>
          <a:p>
            <a:pPr algn="l"/>
            <a:r>
              <a:rPr lang="en-US" sz="2000" dirty="0" smtClean="0">
                <a:solidFill>
                  <a:srgbClr val="FFC000"/>
                </a:solidFill>
              </a:rPr>
              <a:t>Rule #4.</a:t>
            </a:r>
            <a:r>
              <a:rPr lang="en-US" dirty="0" smtClean="0"/>
              <a:t/>
            </a:r>
            <a:br>
              <a:rPr lang="en-US" dirty="0" smtClean="0"/>
            </a:br>
            <a:r>
              <a:rPr lang="en-US" b="1" dirty="0" smtClean="0"/>
              <a:t>TAKE TIME TO ENGAGE</a:t>
            </a:r>
            <a:endParaRPr lang="en-US" b="1" dirty="0"/>
          </a:p>
        </p:txBody>
      </p:sp>
      <p:sp>
        <p:nvSpPr>
          <p:cNvPr id="7" name="TextBox 6"/>
          <p:cNvSpPr txBox="1"/>
          <p:nvPr/>
        </p:nvSpPr>
        <p:spPr>
          <a:xfrm>
            <a:off x="685800" y="6477000"/>
            <a:ext cx="3810000" cy="369332"/>
          </a:xfrm>
          <a:prstGeom prst="rect">
            <a:avLst/>
          </a:prstGeom>
          <a:noFill/>
        </p:spPr>
        <p:txBody>
          <a:bodyPr wrap="square" rtlCol="0">
            <a:spAutoFit/>
          </a:bodyPr>
          <a:lstStyle/>
          <a:p>
            <a:pPr algn="r"/>
            <a:r>
              <a:rPr lang="en-US" dirty="0" smtClean="0"/>
              <a:t>Photo credit: </a:t>
            </a:r>
            <a:r>
              <a:rPr lang="en-US" dirty="0" err="1" smtClean="0"/>
              <a:t>flickr</a:t>
            </a:r>
            <a:r>
              <a:rPr lang="en-US" dirty="0" smtClean="0"/>
              <a:t>/ </a:t>
            </a:r>
            <a:r>
              <a:rPr lang="en-US" dirty="0" err="1" smtClean="0"/>
              <a:t>what_i_see</a:t>
            </a:r>
            <a:endParaRPr lang="en-US" dirty="0"/>
          </a:p>
        </p:txBody>
      </p:sp>
      <p:sp>
        <p:nvSpPr>
          <p:cNvPr id="5" name="TextBox 4"/>
          <p:cNvSpPr txBox="1"/>
          <p:nvPr/>
        </p:nvSpPr>
        <p:spPr>
          <a:xfrm>
            <a:off x="4580467" y="3581400"/>
            <a:ext cx="4572000" cy="1569660"/>
          </a:xfrm>
          <a:prstGeom prst="rect">
            <a:avLst/>
          </a:prstGeom>
          <a:noFill/>
        </p:spPr>
        <p:txBody>
          <a:bodyPr wrap="square" rtlCol="0">
            <a:spAutoFit/>
          </a:bodyPr>
          <a:lstStyle/>
          <a:p>
            <a:pPr algn="ctr"/>
            <a:r>
              <a:rPr lang="en-US" sz="2400" i="1" dirty="0" smtClean="0">
                <a:latin typeface="Arial" panose="020B0604020202020204" pitchFamily="34" charset="0"/>
                <a:cs typeface="Arial" panose="020B0604020202020204" pitchFamily="34" charset="0"/>
              </a:rPr>
              <a:t>“It’s not enough to be busy, so are the ants. The question is, what are we busy about?”</a:t>
            </a:r>
            <a:br>
              <a:rPr lang="en-US" sz="2400" i="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Henry David Thoreau</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12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SOCIAL MEDIA TIME MANAGEMENT</a:t>
            </a:r>
            <a:endParaRPr lang="en-US" b="1" dirty="0"/>
          </a:p>
        </p:txBody>
      </p:sp>
      <p:pic>
        <p:nvPicPr>
          <p:cNvPr id="5" name="Picture 4" descr="image001.png"/>
          <p:cNvPicPr>
            <a:picLocks noChangeAspect="1"/>
          </p:cNvPicPr>
          <p:nvPr/>
        </p:nvPicPr>
        <p:blipFill>
          <a:blip r:embed="rId3" cstate="print"/>
          <a:stretch>
            <a:fillRect/>
          </a:stretch>
        </p:blipFill>
        <p:spPr>
          <a:xfrm>
            <a:off x="304800" y="1368188"/>
            <a:ext cx="7696200" cy="4651612"/>
          </a:xfrm>
          <a:prstGeom prst="rect">
            <a:avLst/>
          </a:prstGeom>
        </p:spPr>
      </p:pic>
      <p:sp>
        <p:nvSpPr>
          <p:cNvPr id="6" name="Right Arrow 5"/>
          <p:cNvSpPr/>
          <p:nvPr/>
        </p:nvSpPr>
        <p:spPr>
          <a:xfrm rot="16200000">
            <a:off x="6442870" y="3115468"/>
            <a:ext cx="4267199" cy="10842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lumMod val="85000"/>
                    <a:lumOff val="15000"/>
                  </a:schemeClr>
                </a:solidFill>
                <a:latin typeface="Calibri" pitchFamily="34" charset="0"/>
              </a:rPr>
              <a:t>Total Time Commitment</a:t>
            </a:r>
            <a:endParaRPr lang="en-US" sz="2400" b="1" dirty="0">
              <a:solidFill>
                <a:schemeClr val="bg1">
                  <a:lumMod val="85000"/>
                  <a:lumOff val="15000"/>
                </a:schemeClr>
              </a:solidFill>
              <a:latin typeface="Calibri" pitchFamily="34" charset="0"/>
            </a:endParaRPr>
          </a:p>
        </p:txBody>
      </p:sp>
      <p:sp>
        <p:nvSpPr>
          <p:cNvPr id="7" name="TextBox 6"/>
          <p:cNvSpPr txBox="1"/>
          <p:nvPr/>
        </p:nvSpPr>
        <p:spPr>
          <a:xfrm>
            <a:off x="304800" y="6096000"/>
            <a:ext cx="4114800" cy="338554"/>
          </a:xfrm>
          <a:prstGeom prst="rect">
            <a:avLst/>
          </a:prstGeom>
          <a:noFill/>
        </p:spPr>
        <p:txBody>
          <a:bodyPr wrap="square" rtlCol="0">
            <a:spAutoFit/>
          </a:bodyPr>
          <a:lstStyle/>
          <a:p>
            <a:r>
              <a:rPr lang="en-US" sz="1600" dirty="0" smtClean="0"/>
              <a:t>Source: Amber </a:t>
            </a:r>
            <a:r>
              <a:rPr lang="en-US" sz="1600" dirty="0" err="1" smtClean="0"/>
              <a:t>Naslund</a:t>
            </a:r>
            <a:r>
              <a:rPr lang="en-US" sz="1600" dirty="0" smtClean="0"/>
              <a:t>. 2010. </a:t>
            </a:r>
            <a:endParaRPr lang="en-US" sz="1600" dirty="0"/>
          </a:p>
        </p:txBody>
      </p:sp>
      <p:sp>
        <p:nvSpPr>
          <p:cNvPr id="4" name="Rectangle 3"/>
          <p:cNvSpPr/>
          <p:nvPr/>
        </p:nvSpPr>
        <p:spPr>
          <a:xfrm>
            <a:off x="304800" y="228600"/>
            <a:ext cx="1524000" cy="646331"/>
          </a:xfrm>
          <a:prstGeom prst="rect">
            <a:avLst/>
          </a:prstGeom>
        </p:spPr>
        <p:txBody>
          <a:bodyPr wrap="square">
            <a:spAutoFit/>
          </a:bodyPr>
          <a:lstStyle/>
          <a:p>
            <a:r>
              <a:rPr lang="en-US" dirty="0">
                <a:solidFill>
                  <a:srgbClr val="FFC000"/>
                </a:solidFill>
              </a:rPr>
              <a:t>Rule #4.</a:t>
            </a:r>
            <a:r>
              <a:rPr lang="en-US" dirty="0"/>
              <a:t/>
            </a:r>
            <a:br>
              <a:rPr lang="en-US" dirty="0"/>
            </a:br>
            <a:endParaRPr lang="en-US" dirty="0"/>
          </a:p>
        </p:txBody>
      </p:sp>
    </p:spTree>
    <p:extLst>
      <p:ext uri="{BB962C8B-B14F-4D97-AF65-F5344CB8AC3E}">
        <p14:creationId xmlns:p14="http://schemas.microsoft.com/office/powerpoint/2010/main" val="264864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ight Arrow 101"/>
          <p:cNvSpPr/>
          <p:nvPr/>
        </p:nvSpPr>
        <p:spPr>
          <a:xfrm rot="16200000">
            <a:off x="-1134267" y="4258469"/>
            <a:ext cx="3810000" cy="10842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lumMod val="85000"/>
                    <a:lumOff val="15000"/>
                  </a:schemeClr>
                </a:solidFill>
                <a:latin typeface="Calibri" pitchFamily="34" charset="0"/>
              </a:rPr>
              <a:t>Relationships</a:t>
            </a:r>
            <a:endParaRPr lang="en-US" sz="2400" b="1" dirty="0">
              <a:solidFill>
                <a:schemeClr val="bg1">
                  <a:lumMod val="85000"/>
                  <a:lumOff val="15000"/>
                </a:schemeClr>
              </a:solidFill>
              <a:latin typeface="Calibri" pitchFamily="34" charset="0"/>
            </a:endParaRPr>
          </a:p>
        </p:txBody>
      </p:sp>
      <p:grpSp>
        <p:nvGrpSpPr>
          <p:cNvPr id="10" name="Group 9"/>
          <p:cNvGrpSpPr/>
          <p:nvPr/>
        </p:nvGrpSpPr>
        <p:grpSpPr>
          <a:xfrm>
            <a:off x="3124200" y="762000"/>
            <a:ext cx="5807075" cy="5807075"/>
            <a:chOff x="838200" y="457200"/>
            <a:chExt cx="5807075" cy="5807075"/>
          </a:xfrm>
        </p:grpSpPr>
        <p:sp>
          <p:nvSpPr>
            <p:cNvPr id="100" name="Oval 99"/>
            <p:cNvSpPr/>
            <p:nvPr/>
          </p:nvSpPr>
          <p:spPr>
            <a:xfrm>
              <a:off x="838200" y="457200"/>
              <a:ext cx="5807075" cy="5807075"/>
            </a:xfrm>
            <a:prstGeom prst="ellipse">
              <a:avLst/>
            </a:prstGeom>
            <a:solidFill>
              <a:schemeClr val="accent1">
                <a:lumMod val="1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nchorCtr="1"/>
            <a:lstStyle/>
            <a:p>
              <a:pPr algn="ctr">
                <a:defRPr/>
              </a:pPr>
              <a:r>
                <a:rPr lang="en-US" sz="2000" dirty="0">
                  <a:solidFill>
                    <a:srgbClr val="FFFFFF"/>
                  </a:solidFill>
                  <a:latin typeface="Calibri" pitchFamily="34" charset="0"/>
                  <a:cs typeface="Tahoma" pitchFamily="34" charset="0"/>
                </a:rPr>
                <a:t>Information Seeker</a:t>
              </a:r>
            </a:p>
          </p:txBody>
        </p:sp>
        <p:sp>
          <p:nvSpPr>
            <p:cNvPr id="99" name="Oval 98"/>
            <p:cNvSpPr/>
            <p:nvPr/>
          </p:nvSpPr>
          <p:spPr>
            <a:xfrm>
              <a:off x="1371600" y="457200"/>
              <a:ext cx="4664075" cy="4664075"/>
            </a:xfrm>
            <a:prstGeom prst="ellipse">
              <a:avLst/>
            </a:prstGeom>
            <a:solidFill>
              <a:schemeClr val="accent1">
                <a:lumMod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nchorCtr="1"/>
            <a:lstStyle/>
            <a:p>
              <a:pPr algn="ctr">
                <a:defRPr/>
              </a:pPr>
              <a:r>
                <a:rPr lang="en-US" sz="2000" dirty="0">
                  <a:solidFill>
                    <a:srgbClr val="FFFFFF"/>
                  </a:solidFill>
                  <a:latin typeface="Calibri" pitchFamily="34" charset="0"/>
                  <a:cs typeface="Tahoma" pitchFamily="34" charset="0"/>
                </a:rPr>
                <a:t>Repeat</a:t>
              </a:r>
              <a:r>
                <a:rPr lang="en-US" sz="2000" dirty="0">
                  <a:solidFill>
                    <a:schemeClr val="tx1">
                      <a:lumMod val="95000"/>
                      <a:lumOff val="5000"/>
                    </a:schemeClr>
                  </a:solidFill>
                  <a:latin typeface="Calibri" pitchFamily="34" charset="0"/>
                  <a:cs typeface="Tahoma" pitchFamily="34" charset="0"/>
                </a:rPr>
                <a:t> </a:t>
              </a:r>
              <a:r>
                <a:rPr lang="en-US" sz="2000" dirty="0">
                  <a:solidFill>
                    <a:srgbClr val="FFFFFF"/>
                  </a:solidFill>
                  <a:latin typeface="Calibri" pitchFamily="34" charset="0"/>
                  <a:cs typeface="Tahoma" pitchFamily="34" charset="0"/>
                </a:rPr>
                <a:t>Visitor</a:t>
              </a:r>
            </a:p>
          </p:txBody>
        </p:sp>
        <p:sp>
          <p:nvSpPr>
            <p:cNvPr id="98" name="Oval 97"/>
            <p:cNvSpPr/>
            <p:nvPr/>
          </p:nvSpPr>
          <p:spPr>
            <a:xfrm>
              <a:off x="1905000" y="457200"/>
              <a:ext cx="3657600" cy="3657600"/>
            </a:xfrm>
            <a:prstGeom prst="ellipse">
              <a:avLst/>
            </a:prstGeom>
            <a:solidFill>
              <a:schemeClr val="accent1">
                <a:lumMod val="5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nchorCtr="1"/>
            <a:lstStyle/>
            <a:p>
              <a:pPr algn="ctr">
                <a:defRPr/>
              </a:pPr>
              <a:r>
                <a:rPr lang="en-US" sz="2000" dirty="0">
                  <a:solidFill>
                    <a:schemeClr val="tx1">
                      <a:lumMod val="95000"/>
                      <a:lumOff val="5000"/>
                    </a:schemeClr>
                  </a:solidFill>
                  <a:latin typeface="Calibri" pitchFamily="34" charset="0"/>
                  <a:cs typeface="Tahoma" pitchFamily="34" charset="0"/>
                </a:rPr>
                <a:t>Marketer</a:t>
              </a:r>
            </a:p>
          </p:txBody>
        </p:sp>
        <p:sp>
          <p:nvSpPr>
            <p:cNvPr id="97" name="Oval 96"/>
            <p:cNvSpPr/>
            <p:nvPr/>
          </p:nvSpPr>
          <p:spPr>
            <a:xfrm>
              <a:off x="2362200" y="457200"/>
              <a:ext cx="2743200" cy="2743200"/>
            </a:xfrm>
            <a:prstGeom prst="ellipse">
              <a:avLst/>
            </a:prstGeom>
            <a:solidFill>
              <a:schemeClr val="accent1">
                <a:lumMod val="75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nchorCtr="1"/>
            <a:lstStyle/>
            <a:p>
              <a:pPr algn="ctr">
                <a:defRPr/>
              </a:pPr>
              <a:r>
                <a:rPr lang="en-US" sz="2000" dirty="0" smtClean="0">
                  <a:solidFill>
                    <a:schemeClr val="tx1">
                      <a:lumMod val="95000"/>
                      <a:lumOff val="5000"/>
                    </a:schemeClr>
                  </a:solidFill>
                  <a:latin typeface="Calibri" pitchFamily="34" charset="0"/>
                  <a:cs typeface="Tahoma" pitchFamily="34" charset="0"/>
                </a:rPr>
                <a:t>Advocates, Ambassadors</a:t>
              </a:r>
              <a:endParaRPr lang="en-US" sz="2000" dirty="0">
                <a:solidFill>
                  <a:schemeClr val="tx1">
                    <a:lumMod val="95000"/>
                    <a:lumOff val="5000"/>
                  </a:schemeClr>
                </a:solidFill>
                <a:latin typeface="Calibri" pitchFamily="34" charset="0"/>
                <a:cs typeface="Tahoma" pitchFamily="34" charset="0"/>
              </a:endParaRPr>
            </a:p>
          </p:txBody>
        </p:sp>
        <p:sp>
          <p:nvSpPr>
            <p:cNvPr id="96" name="Oval 95"/>
            <p:cNvSpPr/>
            <p:nvPr/>
          </p:nvSpPr>
          <p:spPr>
            <a:xfrm>
              <a:off x="2895600" y="457200"/>
              <a:ext cx="1600200" cy="1600200"/>
            </a:xfrm>
            <a:prstGeom prst="ellipse">
              <a:avLst/>
            </a:prstGeom>
            <a:solidFill>
              <a:schemeClr val="accent1">
                <a:lumMod val="9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lumMod val="95000"/>
                      <a:lumOff val="5000"/>
                    </a:schemeClr>
                  </a:solidFill>
                  <a:latin typeface="Calibri" pitchFamily="34" charset="0"/>
                  <a:cs typeface="Arial" pitchFamily="34" charset="0"/>
                </a:rPr>
                <a:t>Partners, Donors</a:t>
              </a:r>
              <a:endParaRPr lang="en-US" sz="2000" dirty="0">
                <a:solidFill>
                  <a:schemeClr val="tx1">
                    <a:lumMod val="95000"/>
                    <a:lumOff val="5000"/>
                  </a:schemeClr>
                </a:solidFill>
                <a:latin typeface="Calibri" pitchFamily="34" charset="0"/>
                <a:cs typeface="Arial" pitchFamily="34" charset="0"/>
              </a:endParaRPr>
            </a:p>
          </p:txBody>
        </p:sp>
      </p:grpSp>
      <p:sp>
        <p:nvSpPr>
          <p:cNvPr id="9" name="Right Arrow 8"/>
          <p:cNvSpPr/>
          <p:nvPr/>
        </p:nvSpPr>
        <p:spPr>
          <a:xfrm rot="16200000">
            <a:off x="770731" y="2658269"/>
            <a:ext cx="3657601" cy="10842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lumMod val="85000"/>
                    <a:lumOff val="15000"/>
                  </a:schemeClr>
                </a:solidFill>
                <a:latin typeface="Calibri" pitchFamily="34" charset="0"/>
              </a:rPr>
              <a:t>Action</a:t>
            </a:r>
            <a:endParaRPr lang="en-US" sz="2400" b="1" dirty="0">
              <a:solidFill>
                <a:schemeClr val="bg1">
                  <a:lumMod val="85000"/>
                  <a:lumOff val="15000"/>
                </a:schemeClr>
              </a:solidFill>
              <a:latin typeface="Calibri" pitchFamily="34" charset="0"/>
            </a:endParaRPr>
          </a:p>
        </p:txBody>
      </p:sp>
      <p:sp>
        <p:nvSpPr>
          <p:cNvPr id="11" name="Right Arrow 10"/>
          <p:cNvSpPr/>
          <p:nvPr/>
        </p:nvSpPr>
        <p:spPr>
          <a:xfrm rot="16200000">
            <a:off x="-143669" y="3572669"/>
            <a:ext cx="3657601" cy="10842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lumMod val="85000"/>
                    <a:lumOff val="15000"/>
                  </a:schemeClr>
                </a:solidFill>
                <a:latin typeface="Calibri" pitchFamily="34" charset="0"/>
              </a:rPr>
              <a:t>Trust</a:t>
            </a:r>
            <a:endParaRPr lang="en-US" sz="2400" b="1" dirty="0">
              <a:solidFill>
                <a:schemeClr val="bg1">
                  <a:lumMod val="85000"/>
                  <a:lumOff val="15000"/>
                </a:schemeClr>
              </a:solidFill>
              <a:latin typeface="Calibri" pitchFamily="34" charset="0"/>
            </a:endParaRPr>
          </a:p>
        </p:txBody>
      </p:sp>
      <p:sp>
        <p:nvSpPr>
          <p:cNvPr id="2" name="TextBox 1"/>
          <p:cNvSpPr txBox="1"/>
          <p:nvPr/>
        </p:nvSpPr>
        <p:spPr>
          <a:xfrm>
            <a:off x="228600" y="381000"/>
            <a:ext cx="4038600" cy="646331"/>
          </a:xfrm>
          <a:prstGeom prst="rect">
            <a:avLst/>
          </a:prstGeom>
          <a:noFill/>
        </p:spPr>
        <p:txBody>
          <a:bodyPr wrap="square" rtlCol="0">
            <a:spAutoFit/>
          </a:bodyPr>
          <a:lstStyle/>
          <a:p>
            <a:r>
              <a:rPr lang="en-US" dirty="0"/>
              <a:t>“Social Media is about relationships, trust and interaction.” </a:t>
            </a:r>
          </a:p>
        </p:txBody>
      </p:sp>
    </p:spTree>
    <p:extLst>
      <p:ext uri="{BB962C8B-B14F-4D97-AF65-F5344CB8AC3E}">
        <p14:creationId xmlns:p14="http://schemas.microsoft.com/office/powerpoint/2010/main" val="401823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05400" y="304800"/>
            <a:ext cx="3657600" cy="22098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100" i="0" u="none" strike="noStrike" kern="1200" cap="none" spc="0" normalizeH="0" baseline="0" noProof="0" dirty="0" smtClean="0">
                <a:ln>
                  <a:noFill/>
                </a:ln>
                <a:solidFill>
                  <a:srgbClr val="FFC000"/>
                </a:solidFill>
                <a:effectLst/>
                <a:uLnTx/>
                <a:uFillTx/>
                <a:latin typeface="Arial" panose="020B0604020202020204" pitchFamily="34" charset="0"/>
                <a:ea typeface="+mj-ea"/>
                <a:cs typeface="Arial" panose="020B0604020202020204" pitchFamily="34" charset="0"/>
              </a:rPr>
              <a:t>Rule #</a:t>
            </a:r>
            <a:r>
              <a:rPr lang="en-US" sz="2100" dirty="0">
                <a:solidFill>
                  <a:srgbClr val="FFC000"/>
                </a:solidFill>
                <a:latin typeface="Arial" panose="020B0604020202020204" pitchFamily="34" charset="0"/>
                <a:ea typeface="+mj-ea"/>
                <a:cs typeface="Arial" panose="020B0604020202020204" pitchFamily="34" charset="0"/>
              </a:rPr>
              <a:t>5</a:t>
            </a:r>
            <a:r>
              <a:rPr kumimoji="0" lang="en-US" sz="2100" i="0" u="none" strike="noStrike" kern="1200" cap="none" spc="0" normalizeH="0" baseline="0" noProof="0" dirty="0" smtClean="0">
                <a:ln>
                  <a:noFill/>
                </a:ln>
                <a:solidFill>
                  <a:srgbClr val="FFC000"/>
                </a:solidFill>
                <a:effectLst/>
                <a:uLnTx/>
                <a:uFillTx/>
                <a:latin typeface="Arial" panose="020B0604020202020204" pitchFamily="34" charset="0"/>
                <a:ea typeface="+mj-ea"/>
                <a:cs typeface="Arial" panose="020B0604020202020204" pitchFamily="34" charset="0"/>
              </a:rPr>
              <a:t>.</a:t>
            </a:r>
            <a:r>
              <a:rPr kumimoji="0" lang="en-US" sz="2900" i="0" u="none" strike="noStrike" kern="1200" cap="none" spc="0" normalizeH="0" baseline="0" noProof="0" dirty="0" smtClean="0">
                <a:ln>
                  <a:noFill/>
                </a:ln>
                <a:solidFill>
                  <a:srgbClr val="FFC000"/>
                </a:solidFill>
                <a:effectLst/>
                <a:uLnTx/>
                <a:uFillTx/>
                <a:latin typeface="Arial" panose="020B0604020202020204" pitchFamily="34" charset="0"/>
                <a:ea typeface="+mj-ea"/>
                <a:cs typeface="Arial" panose="020B0604020202020204" pitchFamily="34" charset="0"/>
              </a:rPr>
              <a:t/>
            </a:r>
            <a:br>
              <a:rPr kumimoji="0" lang="en-US" sz="2900" i="0" u="none" strike="noStrike" kern="1200" cap="none" spc="0" normalizeH="0" baseline="0" noProof="0" dirty="0" smtClean="0">
                <a:ln>
                  <a:noFill/>
                </a:ln>
                <a:solidFill>
                  <a:srgbClr val="FFC000"/>
                </a:solidFill>
                <a:effectLst/>
                <a:uLnTx/>
                <a:uFillTx/>
                <a:latin typeface="Arial" panose="020B0604020202020204" pitchFamily="34" charset="0"/>
                <a:ea typeface="+mj-ea"/>
                <a:cs typeface="Arial" panose="020B0604020202020204" pitchFamily="34" charset="0"/>
              </a:rPr>
            </a:br>
            <a:r>
              <a:rPr kumimoji="0" lang="en-US" sz="2900" b="1" i="0" u="none" strike="noStrike" kern="1200" cap="none" spc="0" normalizeH="0" baseline="0" noProof="0" dirty="0" smtClean="0">
                <a:ln>
                  <a:noFill/>
                </a:ln>
                <a:solidFill>
                  <a:srgbClr val="FFFFFF"/>
                </a:solidFill>
                <a:effectLst/>
                <a:uLnTx/>
                <a:uFillTx/>
                <a:latin typeface="Arial" panose="020B0604020202020204" pitchFamily="34" charset="0"/>
                <a:ea typeface="+mj-ea"/>
                <a:cs typeface="Arial" panose="020B0604020202020204" pitchFamily="34" charset="0"/>
              </a:rPr>
              <a:t>MEASURE AND TRACK</a:t>
            </a:r>
            <a:endParaRPr kumimoji="0" lang="en-US" sz="29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6" name="Picture 5" descr="flickr_measure_4775722590_188b6c066d_o.jpg"/>
          <p:cNvPicPr>
            <a:picLocks noChangeAspect="1"/>
          </p:cNvPicPr>
          <p:nvPr/>
        </p:nvPicPr>
        <p:blipFill>
          <a:blip r:embed="rId3" cstate="print"/>
          <a:srcRect l="10370"/>
          <a:stretch>
            <a:fillRect/>
          </a:stretch>
        </p:blipFill>
        <p:spPr>
          <a:xfrm>
            <a:off x="0" y="0"/>
            <a:ext cx="4610100" cy="6858000"/>
          </a:xfrm>
          <a:prstGeom prst="rect">
            <a:avLst/>
          </a:prstGeom>
        </p:spPr>
      </p:pic>
      <p:sp>
        <p:nvSpPr>
          <p:cNvPr id="10" name="TextBox 9"/>
          <p:cNvSpPr txBox="1"/>
          <p:nvPr/>
        </p:nvSpPr>
        <p:spPr>
          <a:xfrm>
            <a:off x="685800" y="6477000"/>
            <a:ext cx="3810000" cy="369332"/>
          </a:xfrm>
          <a:prstGeom prst="rect">
            <a:avLst/>
          </a:prstGeom>
          <a:noFill/>
        </p:spPr>
        <p:txBody>
          <a:bodyPr wrap="square" rtlCol="0">
            <a:spAutoFit/>
          </a:bodyPr>
          <a:lstStyle/>
          <a:p>
            <a:pPr algn="r"/>
            <a:r>
              <a:rPr lang="en-US" dirty="0" smtClean="0"/>
              <a:t>Photo credit: </a:t>
            </a:r>
            <a:r>
              <a:rPr lang="en-US" dirty="0" err="1" smtClean="0"/>
              <a:t>flickr</a:t>
            </a:r>
            <a:r>
              <a:rPr lang="en-US" dirty="0" smtClean="0"/>
              <a:t>/</a:t>
            </a:r>
            <a:r>
              <a:rPr lang="en-US" dirty="0" err="1" smtClean="0"/>
              <a:t>stevenharris</a:t>
            </a:r>
            <a:endParaRPr lang="en-US" dirty="0"/>
          </a:p>
        </p:txBody>
      </p:sp>
      <p:sp>
        <p:nvSpPr>
          <p:cNvPr id="7" name="TextBox 6"/>
          <p:cNvSpPr txBox="1"/>
          <p:nvPr/>
        </p:nvSpPr>
        <p:spPr>
          <a:xfrm>
            <a:off x="4572000" y="3581400"/>
            <a:ext cx="4572000" cy="1569660"/>
          </a:xfrm>
          <a:prstGeom prst="rect">
            <a:avLst/>
          </a:prstGeom>
          <a:noFill/>
        </p:spPr>
        <p:txBody>
          <a:bodyPr wrap="square" rtlCol="0">
            <a:spAutoFit/>
          </a:bodyPr>
          <a:lstStyle/>
          <a:p>
            <a:pPr algn="ctr"/>
            <a:r>
              <a:rPr lang="en-US" sz="2400" i="1" dirty="0" smtClean="0"/>
              <a:t>“Measurement is your map, and metrics are your signposts.”</a:t>
            </a:r>
            <a:br>
              <a:rPr lang="en-US" sz="2400" i="1" dirty="0" smtClean="0"/>
            </a:br>
            <a:r>
              <a:rPr lang="en-US" sz="2400" dirty="0" smtClean="0"/>
              <a:t>Beth </a:t>
            </a:r>
            <a:r>
              <a:rPr lang="en-US" sz="2400" dirty="0" err="1" smtClean="0"/>
              <a:t>Kanter</a:t>
            </a:r>
            <a:r>
              <a:rPr lang="en-US" sz="2400" dirty="0" smtClean="0"/>
              <a:t>,</a:t>
            </a:r>
          </a:p>
          <a:p>
            <a:pPr algn="ctr"/>
            <a:r>
              <a:rPr lang="en-US" sz="2400" dirty="0" smtClean="0"/>
              <a:t>Katie </a:t>
            </a:r>
            <a:r>
              <a:rPr lang="en-US" sz="2400" dirty="0" err="1" smtClean="0"/>
              <a:t>Delahaye</a:t>
            </a:r>
            <a:r>
              <a:rPr lang="en-US" sz="2400" dirty="0" smtClean="0"/>
              <a:t> Paine</a:t>
            </a:r>
            <a:endParaRPr lang="en-US" sz="2400" dirty="0"/>
          </a:p>
        </p:txBody>
      </p:sp>
    </p:spTree>
    <p:extLst>
      <p:ext uri="{BB962C8B-B14F-4D97-AF65-F5344CB8AC3E}">
        <p14:creationId xmlns:p14="http://schemas.microsoft.com/office/powerpoint/2010/main" val="388148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a:bodyPr>
          <a:lstStyle/>
          <a:p>
            <a:pPr lvl="0"/>
            <a:r>
              <a:rPr lang="en-US" b="1" dirty="0" smtClean="0"/>
              <a:t>SOME BASIC METRICS | </a:t>
            </a:r>
            <a:r>
              <a:rPr lang="en-US" b="1" dirty="0" smtClean="0">
                <a:solidFill>
                  <a:schemeClr val="tx1"/>
                </a:solidFill>
              </a:rPr>
              <a:t>NUMERICAL</a:t>
            </a:r>
            <a:endParaRPr lang="en-US" b="1" dirty="0">
              <a:solidFill>
                <a:schemeClr val="tx1"/>
              </a:solidFill>
            </a:endParaRPr>
          </a:p>
        </p:txBody>
      </p:sp>
      <p:sp>
        <p:nvSpPr>
          <p:cNvPr id="4" name="Content Placeholder 3"/>
          <p:cNvSpPr>
            <a:spLocks noGrp="1"/>
          </p:cNvSpPr>
          <p:nvPr>
            <p:ph idx="1"/>
          </p:nvPr>
        </p:nvSpPr>
        <p:spPr>
          <a:xfrm>
            <a:off x="457200" y="1295400"/>
            <a:ext cx="8458200" cy="4953000"/>
          </a:xfrm>
        </p:spPr>
        <p:txBody>
          <a:bodyPr>
            <a:noAutofit/>
          </a:bodyPr>
          <a:lstStyle/>
          <a:p>
            <a:pPr>
              <a:spcBef>
                <a:spcPts val="1200"/>
              </a:spcBef>
              <a:defRPr/>
            </a:pPr>
            <a:r>
              <a:rPr lang="en-US" sz="2400" dirty="0" smtClean="0">
                <a:solidFill>
                  <a:srgbClr val="FFC000"/>
                </a:solidFill>
              </a:rPr>
              <a:t>Growth </a:t>
            </a:r>
            <a:r>
              <a:rPr lang="en-US" sz="2400" dirty="0"/>
              <a:t>– f</a:t>
            </a:r>
            <a:r>
              <a:rPr lang="en-US" sz="2400" dirty="0" smtClean="0"/>
              <a:t>riends</a:t>
            </a:r>
            <a:r>
              <a:rPr lang="en-US" sz="2400" dirty="0"/>
              <a:t>, followers, fans, </a:t>
            </a:r>
            <a:r>
              <a:rPr lang="en-US" sz="2400" dirty="0" smtClean="0"/>
              <a:t>connects, subscribes</a:t>
            </a:r>
          </a:p>
          <a:p>
            <a:pPr>
              <a:spcBef>
                <a:spcPts val="1200"/>
              </a:spcBef>
              <a:defRPr/>
            </a:pPr>
            <a:r>
              <a:rPr lang="en-US" sz="2400" dirty="0" smtClean="0">
                <a:solidFill>
                  <a:srgbClr val="FFC000"/>
                </a:solidFill>
              </a:rPr>
              <a:t>Twitter</a:t>
            </a:r>
            <a:r>
              <a:rPr lang="en-US" sz="2400" dirty="0" smtClean="0"/>
              <a:t> – shares, </a:t>
            </a:r>
            <a:r>
              <a:rPr lang="en-US" sz="2400" dirty="0" err="1" smtClean="0"/>
              <a:t>retweets</a:t>
            </a:r>
            <a:r>
              <a:rPr lang="en-US" sz="2400" dirty="0" smtClean="0"/>
              <a:t>, mentions, </a:t>
            </a:r>
            <a:r>
              <a:rPr lang="en-US" sz="2400" dirty="0" err="1" smtClean="0"/>
              <a:t>clickthroughs</a:t>
            </a:r>
            <a:endParaRPr lang="en-US" sz="2400" dirty="0" smtClean="0"/>
          </a:p>
          <a:p>
            <a:pPr lvl="0">
              <a:spcBef>
                <a:spcPts val="1200"/>
              </a:spcBef>
              <a:defRPr/>
            </a:pPr>
            <a:r>
              <a:rPr lang="en-US" sz="2400" dirty="0" smtClean="0">
                <a:solidFill>
                  <a:srgbClr val="FFC000"/>
                </a:solidFill>
              </a:rPr>
              <a:t>Facebook </a:t>
            </a:r>
            <a:r>
              <a:rPr lang="en-US" sz="2400" dirty="0" smtClean="0"/>
              <a:t>– shares, likes, comments, messages</a:t>
            </a:r>
          </a:p>
          <a:p>
            <a:pPr lvl="0">
              <a:spcBef>
                <a:spcPts val="1200"/>
              </a:spcBef>
              <a:defRPr/>
            </a:pPr>
            <a:r>
              <a:rPr lang="en-US" sz="2400" dirty="0" smtClean="0">
                <a:solidFill>
                  <a:srgbClr val="FFC000"/>
                </a:solidFill>
              </a:rPr>
              <a:t>LinkedIn</a:t>
            </a:r>
            <a:r>
              <a:rPr lang="en-US" sz="2400" dirty="0" smtClean="0"/>
              <a:t> – shares, comments, views, clicks, likes</a:t>
            </a:r>
          </a:p>
          <a:p>
            <a:pPr lvl="0">
              <a:spcBef>
                <a:spcPts val="1200"/>
              </a:spcBef>
              <a:defRPr/>
            </a:pPr>
            <a:r>
              <a:rPr lang="en-US" sz="2400" dirty="0" smtClean="0">
                <a:solidFill>
                  <a:srgbClr val="FFC000"/>
                </a:solidFill>
              </a:rPr>
              <a:t>YouTube, </a:t>
            </a:r>
            <a:r>
              <a:rPr lang="en-US" sz="2400" dirty="0" err="1" smtClean="0">
                <a:solidFill>
                  <a:srgbClr val="FFC000"/>
                </a:solidFill>
              </a:rPr>
              <a:t>Slideshare</a:t>
            </a:r>
            <a:r>
              <a:rPr lang="en-US" sz="2400" dirty="0" smtClean="0">
                <a:solidFill>
                  <a:srgbClr val="FFC000"/>
                </a:solidFill>
              </a:rPr>
              <a:t>, Flickr, </a:t>
            </a:r>
            <a:r>
              <a:rPr lang="en-US" sz="2400" dirty="0" err="1" smtClean="0">
                <a:solidFill>
                  <a:srgbClr val="FFC000"/>
                </a:solidFill>
              </a:rPr>
              <a:t>Vimeo</a:t>
            </a:r>
            <a:r>
              <a:rPr lang="en-US" sz="2400" dirty="0" smtClean="0"/>
              <a:t> – views, embeds, comments, favorites</a:t>
            </a:r>
          </a:p>
          <a:p>
            <a:pPr lvl="0">
              <a:spcBef>
                <a:spcPts val="1200"/>
              </a:spcBef>
              <a:defRPr/>
            </a:pPr>
            <a:r>
              <a:rPr lang="en-US" sz="2400" dirty="0" smtClean="0">
                <a:solidFill>
                  <a:srgbClr val="FFC000"/>
                </a:solidFill>
              </a:rPr>
              <a:t>Email, RSS feeds </a:t>
            </a:r>
            <a:r>
              <a:rPr lang="en-US" sz="2400" dirty="0" smtClean="0"/>
              <a:t>– opens, views, </a:t>
            </a:r>
            <a:r>
              <a:rPr lang="en-US" sz="2400" dirty="0" err="1" smtClean="0"/>
              <a:t>clickthroughs</a:t>
            </a:r>
            <a:endParaRPr lang="en-US" sz="2400" dirty="0" smtClean="0"/>
          </a:p>
          <a:p>
            <a:pPr lvl="0">
              <a:spcBef>
                <a:spcPts val="1200"/>
              </a:spcBef>
              <a:defRPr/>
            </a:pPr>
            <a:r>
              <a:rPr lang="en-US" sz="2400" dirty="0" smtClean="0">
                <a:solidFill>
                  <a:srgbClr val="FFC000"/>
                </a:solidFill>
              </a:rPr>
              <a:t>Social bookmarking </a:t>
            </a:r>
            <a:r>
              <a:rPr lang="en-US" sz="2400" dirty="0" smtClean="0"/>
              <a:t>– saves, likes, </a:t>
            </a:r>
            <a:r>
              <a:rPr lang="en-US" sz="2400" dirty="0" err="1" smtClean="0"/>
              <a:t>clickthroughs</a:t>
            </a:r>
            <a:endParaRPr lang="en-US" sz="2400" dirty="0" smtClean="0"/>
          </a:p>
          <a:p>
            <a:pPr lvl="0">
              <a:spcBef>
                <a:spcPts val="1200"/>
              </a:spcBef>
              <a:defRPr/>
            </a:pPr>
            <a:r>
              <a:rPr lang="en-US" sz="2400" dirty="0" smtClean="0">
                <a:solidFill>
                  <a:srgbClr val="FFC000"/>
                </a:solidFill>
              </a:rPr>
              <a:t>Website</a:t>
            </a:r>
            <a:r>
              <a:rPr lang="en-US" sz="2400" dirty="0" smtClean="0"/>
              <a:t> – </a:t>
            </a:r>
            <a:r>
              <a:rPr lang="en-US" sz="2400" dirty="0" err="1" smtClean="0"/>
              <a:t>pageviews</a:t>
            </a:r>
            <a:r>
              <a:rPr lang="en-US" sz="2400" dirty="0" smtClean="0"/>
              <a:t>, visits, time on </a:t>
            </a:r>
            <a:r>
              <a:rPr lang="en-US" sz="2400" dirty="0"/>
              <a:t>page, shares, </a:t>
            </a:r>
            <a:r>
              <a:rPr lang="en-US" sz="2400" dirty="0" smtClean="0"/>
              <a:t>connects</a:t>
            </a:r>
          </a:p>
          <a:p>
            <a:pPr>
              <a:spcBef>
                <a:spcPts val="1200"/>
              </a:spcBef>
            </a:pPr>
            <a:endParaRPr lang="en-US" sz="2400" dirty="0"/>
          </a:p>
        </p:txBody>
      </p:sp>
      <p:sp>
        <p:nvSpPr>
          <p:cNvPr id="5" name="Title 1"/>
          <p:cNvSpPr txBox="1">
            <a:spLocks/>
          </p:cNvSpPr>
          <p:nvPr/>
        </p:nvSpPr>
        <p:spPr>
          <a:xfrm>
            <a:off x="457200" y="155448"/>
            <a:ext cx="8229600" cy="12527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2" name="Rectangle 1"/>
          <p:cNvSpPr/>
          <p:nvPr/>
        </p:nvSpPr>
        <p:spPr>
          <a:xfrm>
            <a:off x="457200" y="228600"/>
            <a:ext cx="1044427" cy="369332"/>
          </a:xfrm>
          <a:prstGeom prst="rect">
            <a:avLst/>
          </a:prstGeom>
        </p:spPr>
        <p:txBody>
          <a:bodyPr wrap="none">
            <a:spAutoFit/>
          </a:bodyPr>
          <a:lstStyle/>
          <a:p>
            <a:r>
              <a:rPr lang="en-US" dirty="0">
                <a:solidFill>
                  <a:srgbClr val="FFC000"/>
                </a:solidFill>
                <a:latin typeface="Arial" panose="020B0604020202020204" pitchFamily="34" charset="0"/>
                <a:cs typeface="Arial" panose="020B0604020202020204" pitchFamily="34" charset="0"/>
              </a:rPr>
              <a:t>Rule #5.</a:t>
            </a:r>
            <a:endParaRPr lang="en-US" dirty="0"/>
          </a:p>
        </p:txBody>
      </p:sp>
    </p:spTree>
    <p:extLst>
      <p:ext uri="{BB962C8B-B14F-4D97-AF65-F5344CB8AC3E}">
        <p14:creationId xmlns:p14="http://schemas.microsoft.com/office/powerpoint/2010/main" val="385125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924800" cy="2743200"/>
          </a:xfrm>
        </p:spPr>
        <p:txBody>
          <a:bodyPr>
            <a:normAutofit fontScale="90000"/>
          </a:bodyPr>
          <a:lstStyle/>
          <a:p>
            <a:pPr algn="r"/>
            <a:r>
              <a:rPr lang="en-US" sz="7200" b="1" dirty="0" smtClean="0">
                <a:solidFill>
                  <a:schemeClr val="accent1">
                    <a:lumMod val="20000"/>
                    <a:lumOff val="80000"/>
                  </a:schemeClr>
                </a:solidFill>
              </a:rPr>
              <a:t>Step 1: </a:t>
            </a:r>
            <a:br>
              <a:rPr lang="en-US" sz="7200" b="1" dirty="0" smtClean="0">
                <a:solidFill>
                  <a:schemeClr val="accent1">
                    <a:lumMod val="20000"/>
                    <a:lumOff val="80000"/>
                  </a:schemeClr>
                </a:solidFill>
              </a:rPr>
            </a:br>
            <a:r>
              <a:rPr lang="en-US" sz="4400" dirty="0" smtClean="0">
                <a:solidFill>
                  <a:schemeClr val="accent1">
                    <a:lumMod val="20000"/>
                    <a:lumOff val="80000"/>
                  </a:schemeClr>
                </a:solidFill>
              </a:rPr>
              <a:t>Identify Your Audience</a:t>
            </a:r>
            <a:r>
              <a:rPr lang="en-US" sz="4400" b="1" dirty="0" smtClean="0">
                <a:solidFill>
                  <a:schemeClr val="accent1">
                    <a:lumMod val="20000"/>
                    <a:lumOff val="80000"/>
                  </a:schemeClr>
                </a:solidFill>
              </a:rPr>
              <a:t/>
            </a:r>
            <a:br>
              <a:rPr lang="en-US" sz="4400" b="1" dirty="0" smtClean="0">
                <a:solidFill>
                  <a:schemeClr val="accent1">
                    <a:lumMod val="20000"/>
                    <a:lumOff val="80000"/>
                  </a:schemeClr>
                </a:solidFill>
              </a:rPr>
            </a:br>
            <a:r>
              <a:rPr lang="en-US" sz="4400" b="1" dirty="0" smtClean="0">
                <a:solidFill>
                  <a:schemeClr val="accent1">
                    <a:lumMod val="20000"/>
                    <a:lumOff val="80000"/>
                  </a:schemeClr>
                </a:solidFill>
              </a:rPr>
              <a:t/>
            </a:r>
            <a:br>
              <a:rPr lang="en-US" sz="4400" b="1" dirty="0" smtClean="0">
                <a:solidFill>
                  <a:schemeClr val="accent1">
                    <a:lumMod val="20000"/>
                    <a:lumOff val="80000"/>
                  </a:schemeClr>
                </a:solidFill>
              </a:rPr>
            </a:br>
            <a:r>
              <a:rPr lang="en-US" sz="3200" b="1" dirty="0" smtClean="0">
                <a:solidFill>
                  <a:srgbClr val="FFFF00"/>
                </a:solidFill>
              </a:rPr>
              <a:t>Stakeholder Mapping </a:t>
            </a:r>
            <a:endParaRPr lang="en-US" sz="3200" b="1" dirty="0">
              <a:solidFill>
                <a:srgbClr val="FFFF00"/>
              </a:solidFill>
            </a:endParaRPr>
          </a:p>
        </p:txBody>
      </p:sp>
      <p:cxnSp>
        <p:nvCxnSpPr>
          <p:cNvPr id="6" name="Straight Connector 5"/>
          <p:cNvCxnSpPr/>
          <p:nvPr/>
        </p:nvCxnSpPr>
        <p:spPr>
          <a:xfrm>
            <a:off x="1295400" y="1905000"/>
            <a:ext cx="70104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55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 SOCIAL MEDIA RULES</a:t>
            </a:r>
            <a:endParaRPr lang="en-US" b="1" dirty="0"/>
          </a:p>
        </p:txBody>
      </p:sp>
      <p:sp>
        <p:nvSpPr>
          <p:cNvPr id="3" name="Content Placeholder 2"/>
          <p:cNvSpPr>
            <a:spLocks noGrp="1"/>
          </p:cNvSpPr>
          <p:nvPr>
            <p:ph idx="1"/>
          </p:nvPr>
        </p:nvSpPr>
        <p:spPr>
          <a:xfrm>
            <a:off x="2133600" y="1371600"/>
            <a:ext cx="5943600" cy="3276600"/>
          </a:xfrm>
        </p:spPr>
        <p:txBody>
          <a:bodyPr>
            <a:noAutofit/>
          </a:bodyPr>
          <a:lstStyle/>
          <a:p>
            <a:pPr marL="514350" indent="-514350">
              <a:spcBef>
                <a:spcPts val="600"/>
              </a:spcBef>
              <a:buFont typeface="+mj-lt"/>
              <a:buAutoNum type="arabicPeriod"/>
            </a:pPr>
            <a:r>
              <a:rPr lang="en-US" sz="3600" dirty="0" smtClean="0"/>
              <a:t>Just Do </a:t>
            </a:r>
            <a:r>
              <a:rPr lang="en-US" sz="3600" dirty="0"/>
              <a:t>it</a:t>
            </a:r>
            <a:r>
              <a:rPr lang="en-US" sz="3600" dirty="0" smtClean="0"/>
              <a:t>!</a:t>
            </a:r>
          </a:p>
          <a:p>
            <a:pPr marL="514350" indent="-514350">
              <a:spcBef>
                <a:spcPts val="600"/>
              </a:spcBef>
              <a:buFont typeface="+mj-lt"/>
              <a:buAutoNum type="arabicPeriod"/>
            </a:pPr>
            <a:r>
              <a:rPr lang="en-US" sz="3600" dirty="0" smtClean="0"/>
              <a:t>Go </a:t>
            </a:r>
            <a:r>
              <a:rPr lang="en-US" sz="3600" dirty="0"/>
              <a:t>Where Your Audience </a:t>
            </a:r>
            <a:r>
              <a:rPr lang="en-US" sz="3600" dirty="0" smtClean="0"/>
              <a:t>Is</a:t>
            </a:r>
          </a:p>
          <a:p>
            <a:pPr marL="514350" indent="-514350">
              <a:spcBef>
                <a:spcPts val="600"/>
              </a:spcBef>
              <a:buFont typeface="+mj-lt"/>
              <a:buAutoNum type="arabicPeriod"/>
            </a:pPr>
            <a:r>
              <a:rPr lang="en-US" sz="3600" dirty="0"/>
              <a:t>Establish Your </a:t>
            </a:r>
            <a:r>
              <a:rPr lang="en-US" sz="3600" dirty="0" smtClean="0"/>
              <a:t>Voice</a:t>
            </a:r>
          </a:p>
          <a:p>
            <a:pPr marL="514350" indent="-514350">
              <a:spcBef>
                <a:spcPts val="600"/>
              </a:spcBef>
              <a:buFont typeface="+mj-lt"/>
              <a:buAutoNum type="arabicPeriod"/>
            </a:pPr>
            <a:r>
              <a:rPr lang="en-US" sz="3600" dirty="0" smtClean="0"/>
              <a:t>Take </a:t>
            </a:r>
            <a:r>
              <a:rPr lang="en-US" sz="3600" dirty="0"/>
              <a:t>Time to </a:t>
            </a:r>
            <a:r>
              <a:rPr lang="en-US" sz="3600" dirty="0" smtClean="0"/>
              <a:t>Engage</a:t>
            </a:r>
          </a:p>
          <a:p>
            <a:pPr marL="514350" indent="-514350">
              <a:spcBef>
                <a:spcPts val="600"/>
              </a:spcBef>
              <a:buFont typeface="+mj-lt"/>
              <a:buAutoNum type="arabicPeriod"/>
            </a:pPr>
            <a:r>
              <a:rPr lang="en-US" sz="3600" dirty="0" smtClean="0"/>
              <a:t>Measure </a:t>
            </a:r>
            <a:r>
              <a:rPr lang="en-US" sz="3600" dirty="0"/>
              <a:t>and Track</a:t>
            </a:r>
          </a:p>
          <a:p>
            <a:pPr marL="0" indent="0">
              <a:spcBef>
                <a:spcPts val="600"/>
              </a:spcBef>
              <a:buNone/>
            </a:pPr>
            <a:endParaRPr lang="en-US" dirty="0"/>
          </a:p>
          <a:p>
            <a:pPr marL="514350" indent="-514350">
              <a:spcBef>
                <a:spcPts val="600"/>
              </a:spcBef>
              <a:buFont typeface="+mj-lt"/>
              <a:buAutoNum type="arabicPeriod"/>
            </a:pPr>
            <a:endParaRPr lang="en-US" dirty="0"/>
          </a:p>
        </p:txBody>
      </p:sp>
      <p:sp>
        <p:nvSpPr>
          <p:cNvPr id="4" name="Title 1"/>
          <p:cNvSpPr txBox="1">
            <a:spLocks/>
          </p:cNvSpPr>
          <p:nvPr/>
        </p:nvSpPr>
        <p:spPr>
          <a:xfrm>
            <a:off x="0" y="4724400"/>
            <a:ext cx="91440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dirty="0" smtClean="0">
                <a:solidFill>
                  <a:srgbClr val="FFFF00"/>
                </a:solidFill>
              </a:rPr>
              <a:t>What does YOUR social strategy look like?</a:t>
            </a:r>
            <a:endParaRPr lang="en-US" b="1" dirty="0">
              <a:solidFill>
                <a:srgbClr val="FFFF00"/>
              </a:solidFill>
            </a:endParaRPr>
          </a:p>
        </p:txBody>
      </p:sp>
    </p:spTree>
    <p:extLst>
      <p:ext uri="{BB962C8B-B14F-4D97-AF65-F5344CB8AC3E}">
        <p14:creationId xmlns:p14="http://schemas.microsoft.com/office/powerpoint/2010/main" val="18925146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2438400"/>
            <a:ext cx="7772400" cy="28194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dirty="0" smtClean="0">
                <a:solidFill>
                  <a:srgbClr val="FFC000"/>
                </a:solidFill>
              </a:rPr>
              <a:t>SOCIAL MEDIA</a:t>
            </a:r>
            <a:r>
              <a:rPr lang="en-US" dirty="0">
                <a:solidFill>
                  <a:srgbClr val="FFC000"/>
                </a:solidFill>
              </a:rPr>
              <a:t> </a:t>
            </a:r>
            <a:endParaRPr lang="en-US" dirty="0" smtClean="0">
              <a:solidFill>
                <a:srgbClr val="FFC000"/>
              </a:solidFill>
            </a:endParaRPr>
          </a:p>
          <a:p>
            <a:pPr algn="ctr"/>
            <a:r>
              <a:rPr lang="en-US" dirty="0" smtClean="0">
                <a:solidFill>
                  <a:srgbClr val="FFC000"/>
                </a:solidFill>
              </a:rPr>
              <a:t>Break Out Session</a:t>
            </a:r>
          </a:p>
        </p:txBody>
      </p:sp>
    </p:spTree>
    <p:extLst>
      <p:ext uri="{BB962C8B-B14F-4D97-AF65-F5344CB8AC3E}">
        <p14:creationId xmlns:p14="http://schemas.microsoft.com/office/powerpoint/2010/main" val="32418390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45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228600"/>
            <a:ext cx="8763000" cy="1079783"/>
          </a:xfrm>
          <a:prstGeom prst="rect">
            <a:avLst/>
          </a:prstGeom>
          <a:noFill/>
        </p:spPr>
        <p:txBody>
          <a:bodyPr wrap="square" rtlCol="0">
            <a:spAutoFit/>
          </a:bodyPr>
          <a:lstStyle/>
          <a:p>
            <a:pPr algn="ctr"/>
            <a:r>
              <a:rPr lang="en-US" sz="3200" dirty="0"/>
              <a:t>Science and technical </a:t>
            </a:r>
            <a:r>
              <a:rPr lang="en-US" sz="3200" dirty="0" smtClean="0"/>
              <a:t>communication </a:t>
            </a:r>
          </a:p>
          <a:p>
            <a:pPr algn="ctr">
              <a:spcBef>
                <a:spcPts val="500"/>
              </a:spcBef>
              <a:spcAft>
                <a:spcPts val="500"/>
              </a:spcAft>
            </a:pPr>
            <a:r>
              <a:rPr lang="en-US" sz="2800" i="1" dirty="0" smtClean="0">
                <a:solidFill>
                  <a:schemeClr val="accent5">
                    <a:lumMod val="40000"/>
                    <a:lumOff val="60000"/>
                  </a:schemeClr>
                </a:solidFill>
              </a:rPr>
              <a:t>What would Carl </a:t>
            </a:r>
            <a:r>
              <a:rPr lang="en-US" sz="2800" i="1" dirty="0">
                <a:solidFill>
                  <a:schemeClr val="accent5">
                    <a:lumMod val="40000"/>
                    <a:lumOff val="60000"/>
                  </a:schemeClr>
                </a:solidFill>
              </a:rPr>
              <a:t>S</a:t>
            </a:r>
            <a:r>
              <a:rPr lang="en-US" sz="2800" i="1" dirty="0" smtClean="0">
                <a:solidFill>
                  <a:schemeClr val="accent5">
                    <a:lumMod val="40000"/>
                    <a:lumOff val="60000"/>
                  </a:schemeClr>
                </a:solidFill>
              </a:rPr>
              <a:t>agan say?</a:t>
            </a:r>
            <a:endParaRPr lang="en-US" sz="2800" i="1" dirty="0">
              <a:solidFill>
                <a:schemeClr val="accent5">
                  <a:lumMod val="40000"/>
                  <a:lumOff val="60000"/>
                </a:schemeClr>
              </a:solidFill>
            </a:endParaRPr>
          </a:p>
        </p:txBody>
      </p:sp>
      <p:pic>
        <p:nvPicPr>
          <p:cNvPr id="2" name="Picture 1" descr="sagancolle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676400"/>
            <a:ext cx="3276600" cy="4648200"/>
          </a:xfrm>
          <a:prstGeom prst="rect">
            <a:avLst/>
          </a:prstGeom>
        </p:spPr>
      </p:pic>
      <p:sp>
        <p:nvSpPr>
          <p:cNvPr id="3" name="TextBox 2"/>
          <p:cNvSpPr txBox="1"/>
          <p:nvPr/>
        </p:nvSpPr>
        <p:spPr>
          <a:xfrm>
            <a:off x="6477000" y="6248400"/>
            <a:ext cx="2819400" cy="461665"/>
          </a:xfrm>
          <a:prstGeom prst="rect">
            <a:avLst/>
          </a:prstGeom>
          <a:noFill/>
        </p:spPr>
        <p:txBody>
          <a:bodyPr wrap="square" rtlCol="0">
            <a:spAutoFit/>
          </a:bodyPr>
          <a:lstStyle/>
          <a:p>
            <a:r>
              <a:rPr lang="en-US" sz="1200" dirty="0" smtClean="0"/>
              <a:t>Photo Source: Carl Sagan Collection </a:t>
            </a:r>
            <a:r>
              <a:rPr lang="en-US" sz="1200" dirty="0" err="1" smtClean="0"/>
              <a:t>www.csiop.org</a:t>
            </a:r>
            <a:endParaRPr lang="en-US" sz="1200" dirty="0"/>
          </a:p>
        </p:txBody>
      </p:sp>
    </p:spTree>
    <p:extLst>
      <p:ext uri="{BB962C8B-B14F-4D97-AF65-F5344CB8AC3E}">
        <p14:creationId xmlns:p14="http://schemas.microsoft.com/office/powerpoint/2010/main" val="12517738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6096001"/>
            <a:ext cx="3505200" cy="276999"/>
          </a:xfrm>
          <a:prstGeom prst="rect">
            <a:avLst/>
          </a:prstGeom>
          <a:noFill/>
        </p:spPr>
        <p:txBody>
          <a:bodyPr wrap="square" rtlCol="0">
            <a:spAutoFit/>
          </a:bodyPr>
          <a:lstStyle/>
          <a:p>
            <a:r>
              <a:rPr lang="en-US" sz="1200" dirty="0" smtClean="0"/>
              <a:t>Source: The New Yorker. Cartoon by Charles Saxon</a:t>
            </a:r>
            <a:endParaRPr lang="en-US" sz="1200" dirty="0"/>
          </a:p>
        </p:txBody>
      </p:sp>
      <p:pic>
        <p:nvPicPr>
          <p:cNvPr id="5" name="Picture 4" descr="charles-saxon-i-don-t-know-why-i-don-t-care-about-the-bottom-of-the-ocean-but-i-don-t-new-yorker-carto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282" y="914400"/>
            <a:ext cx="6396292" cy="4800600"/>
          </a:xfrm>
          <a:prstGeom prst="rect">
            <a:avLst/>
          </a:prstGeom>
        </p:spPr>
      </p:pic>
      <p:sp>
        <p:nvSpPr>
          <p:cNvPr id="2" name="TextBox 1"/>
          <p:cNvSpPr txBox="1"/>
          <p:nvPr/>
        </p:nvSpPr>
        <p:spPr>
          <a:xfrm>
            <a:off x="6172200" y="4724400"/>
            <a:ext cx="1295400" cy="838200"/>
          </a:xfrm>
          <a:prstGeom prst="rect">
            <a:avLst/>
          </a:prstGeom>
          <a:solidFill>
            <a:schemeClr val="tx1"/>
          </a:solidFill>
        </p:spPr>
        <p:txBody>
          <a:bodyPr wrap="square" rtlCol="0">
            <a:spAutoFit/>
          </a:bodyPr>
          <a:lstStyle/>
          <a:p>
            <a:endParaRPr lang="en-US" sz="4400" dirty="0"/>
          </a:p>
        </p:txBody>
      </p:sp>
    </p:spTree>
    <p:extLst>
      <p:ext uri="{BB962C8B-B14F-4D97-AF65-F5344CB8AC3E}">
        <p14:creationId xmlns:p14="http://schemas.microsoft.com/office/powerpoint/2010/main" val="201286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590800"/>
            <a:ext cx="7772400" cy="3276600"/>
          </a:xfrm>
        </p:spPr>
        <p:txBody>
          <a:bodyPr>
            <a:normAutofit/>
          </a:bodyPr>
          <a:lstStyle/>
          <a:p>
            <a:pPr algn="ctr"/>
            <a:r>
              <a:rPr lang="en-US" sz="2800" dirty="0" smtClean="0">
                <a:solidFill>
                  <a:schemeClr val="accent5">
                    <a:lumMod val="40000"/>
                    <a:lumOff val="60000"/>
                  </a:schemeClr>
                </a:solidFill>
              </a:rPr>
              <a:t>Question #1:</a:t>
            </a:r>
          </a:p>
          <a:p>
            <a:endParaRPr lang="en-US" sz="2800" dirty="0" smtClean="0"/>
          </a:p>
          <a:p>
            <a:r>
              <a:rPr lang="en-US" sz="2800" dirty="0" smtClean="0"/>
              <a:t>What percentage  of American adults are able to read the NY Times Science section?</a:t>
            </a:r>
            <a:br>
              <a:rPr lang="en-US" sz="2800" dirty="0" smtClean="0"/>
            </a:br>
            <a:endParaRPr lang="en-US" sz="2800" dirty="0" smtClean="0"/>
          </a:p>
          <a:p>
            <a:r>
              <a:rPr lang="en-US" sz="2800" dirty="0" smtClean="0">
                <a:solidFill>
                  <a:schemeClr val="accent6">
                    <a:lumMod val="75000"/>
                  </a:schemeClr>
                </a:solidFill>
              </a:rPr>
              <a:t>	</a:t>
            </a:r>
            <a:r>
              <a:rPr lang="en-US" sz="2800" dirty="0" smtClean="0">
                <a:solidFill>
                  <a:srgbClr val="E46C0A"/>
                </a:solidFill>
              </a:rPr>
              <a:t>		20%		 		40%		</a:t>
            </a:r>
            <a:r>
              <a:rPr lang="en-US" sz="2800" dirty="0">
                <a:solidFill>
                  <a:srgbClr val="E46C0A"/>
                </a:solidFill>
              </a:rPr>
              <a:t>	</a:t>
            </a:r>
            <a:r>
              <a:rPr lang="en-US" sz="2800" dirty="0" smtClean="0">
                <a:solidFill>
                  <a:srgbClr val="E46C0A"/>
                </a:solidFill>
              </a:rPr>
              <a:t>	70%</a:t>
            </a:r>
          </a:p>
          <a:p>
            <a:endParaRPr lang="en-US" sz="2800" dirty="0" smtClean="0">
              <a:solidFill>
                <a:srgbClr val="E46C0A"/>
              </a:solidFill>
            </a:endParaRPr>
          </a:p>
        </p:txBody>
      </p:sp>
      <p:sp>
        <p:nvSpPr>
          <p:cNvPr id="4" name="Text Placeholder 4"/>
          <p:cNvSpPr txBox="1">
            <a:spLocks/>
          </p:cNvSpPr>
          <p:nvPr/>
        </p:nvSpPr>
        <p:spPr>
          <a:xfrm>
            <a:off x="0" y="533400"/>
            <a:ext cx="8839200" cy="167640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4400" dirty="0" smtClean="0"/>
              <a:t>Scientific Literacy in the US:</a:t>
            </a:r>
            <a:endParaRPr lang="en-US" sz="4400" b="1" spc="50" dirty="0" smtClean="0">
              <a:ln w="13500">
                <a:solidFill>
                  <a:schemeClr val="accent1">
                    <a:shade val="2500"/>
                    <a:alpha val="6500"/>
                  </a:schemeClr>
                </a:solidFill>
                <a:prstDash val="solid"/>
              </a:ln>
              <a:solidFill>
                <a:schemeClr val="tx2"/>
              </a:solidFill>
              <a:effectLst>
                <a:innerShdw blurRad="50900" dist="38500" dir="13500000">
                  <a:srgbClr val="000000">
                    <a:alpha val="60000"/>
                  </a:srgbClr>
                </a:innerShdw>
              </a:effectLst>
            </a:endParaRPr>
          </a:p>
          <a:p>
            <a:pPr algn="ctr"/>
            <a:r>
              <a:rPr lang="en-US" sz="4400" dirty="0"/>
              <a:t>A </a:t>
            </a:r>
            <a:r>
              <a:rPr lang="en-US" sz="4400" dirty="0" smtClean="0"/>
              <a:t>Test </a:t>
            </a:r>
            <a:r>
              <a:rPr lang="en-US" sz="4400" dirty="0"/>
              <a:t>(part 1):</a:t>
            </a:r>
          </a:p>
          <a:p>
            <a:endParaRPr lang="en-US" dirty="0">
              <a:solidFill>
                <a:schemeClr val="tx2"/>
              </a:solidFill>
            </a:endParaRPr>
          </a:p>
        </p:txBody>
      </p:sp>
    </p:spTree>
    <p:extLst>
      <p:ext uri="{BB962C8B-B14F-4D97-AF65-F5344CB8AC3E}">
        <p14:creationId xmlns:p14="http://schemas.microsoft.com/office/powerpoint/2010/main" val="19200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772400" cy="3276600"/>
          </a:xfrm>
        </p:spPr>
        <p:txBody>
          <a:bodyPr>
            <a:normAutofit fontScale="92500" lnSpcReduction="20000"/>
          </a:bodyPr>
          <a:lstStyle/>
          <a:p>
            <a:endParaRPr lang="en-US" sz="2800" dirty="0" smtClean="0"/>
          </a:p>
          <a:p>
            <a:endParaRPr lang="en-US" sz="2800" dirty="0" smtClean="0"/>
          </a:p>
          <a:p>
            <a:pPr algn="ctr"/>
            <a:r>
              <a:rPr lang="en-US" sz="2800" dirty="0">
                <a:solidFill>
                  <a:schemeClr val="accent5">
                    <a:lumMod val="40000"/>
                    <a:lumOff val="60000"/>
                  </a:schemeClr>
                </a:solidFill>
              </a:rPr>
              <a:t>Question </a:t>
            </a:r>
            <a:r>
              <a:rPr lang="en-US" sz="2800" dirty="0" smtClean="0">
                <a:solidFill>
                  <a:schemeClr val="accent5">
                    <a:lumMod val="40000"/>
                    <a:lumOff val="60000"/>
                  </a:schemeClr>
                </a:solidFill>
              </a:rPr>
              <a:t>#2:</a:t>
            </a:r>
            <a:endParaRPr lang="en-US" sz="2800" dirty="0">
              <a:solidFill>
                <a:schemeClr val="accent5">
                  <a:lumMod val="40000"/>
                  <a:lumOff val="60000"/>
                </a:schemeClr>
              </a:solidFill>
            </a:endParaRPr>
          </a:p>
          <a:p>
            <a:endParaRPr lang="en-US" sz="2800" dirty="0"/>
          </a:p>
          <a:p>
            <a:r>
              <a:rPr lang="en-US" sz="2800" dirty="0" smtClean="0"/>
              <a:t>What percentage  of American adults know that the earth orbits the sun once per year?</a:t>
            </a:r>
          </a:p>
          <a:p>
            <a:endParaRPr lang="en-US" sz="2800" dirty="0" smtClean="0"/>
          </a:p>
          <a:p>
            <a:pPr lvl="1"/>
            <a:r>
              <a:rPr lang="en-US" sz="2800" dirty="0">
                <a:solidFill>
                  <a:srgbClr val="E46C0A"/>
                </a:solidFill>
              </a:rPr>
              <a:t>		 </a:t>
            </a:r>
            <a:r>
              <a:rPr lang="en-US" sz="2800" dirty="0" smtClean="0">
                <a:solidFill>
                  <a:srgbClr val="E46C0A"/>
                </a:solidFill>
              </a:rPr>
              <a:t>30%</a:t>
            </a:r>
            <a:r>
              <a:rPr lang="en-US" sz="2800" dirty="0">
                <a:solidFill>
                  <a:srgbClr val="E46C0A"/>
                </a:solidFill>
              </a:rPr>
              <a:t>			</a:t>
            </a:r>
            <a:r>
              <a:rPr lang="en-US" sz="2800" dirty="0" smtClean="0">
                <a:solidFill>
                  <a:srgbClr val="E46C0A"/>
                </a:solidFill>
              </a:rPr>
              <a:t>50%</a:t>
            </a:r>
            <a:r>
              <a:rPr lang="en-US" sz="2800" dirty="0">
                <a:solidFill>
                  <a:srgbClr val="E46C0A"/>
                </a:solidFill>
              </a:rPr>
              <a:t>			</a:t>
            </a:r>
            <a:r>
              <a:rPr lang="en-US" sz="2800" dirty="0" smtClean="0">
                <a:solidFill>
                  <a:srgbClr val="E46C0A"/>
                </a:solidFill>
              </a:rPr>
              <a:t>70%</a:t>
            </a:r>
            <a:endParaRPr lang="en-US" sz="2800" dirty="0">
              <a:solidFill>
                <a:srgbClr val="E46C0A"/>
              </a:solidFill>
            </a:endParaRPr>
          </a:p>
          <a:p>
            <a:endParaRPr lang="en-US" sz="2800" dirty="0" smtClean="0"/>
          </a:p>
          <a:p>
            <a:endParaRPr lang="en-US" sz="2800" dirty="0"/>
          </a:p>
        </p:txBody>
      </p:sp>
      <p:sp>
        <p:nvSpPr>
          <p:cNvPr id="4" name="Text Placeholder 4"/>
          <p:cNvSpPr txBox="1">
            <a:spLocks/>
          </p:cNvSpPr>
          <p:nvPr/>
        </p:nvSpPr>
        <p:spPr>
          <a:xfrm>
            <a:off x="0" y="685800"/>
            <a:ext cx="8839200" cy="167640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4400" dirty="0"/>
              <a:t>Scientific Literacy in the US:</a:t>
            </a:r>
            <a:endParaRPr lang="en-US" sz="4400" b="1" spc="50" dirty="0">
              <a:ln w="13500">
                <a:solidFill>
                  <a:schemeClr val="accent1">
                    <a:shade val="2500"/>
                    <a:alpha val="6500"/>
                  </a:schemeClr>
                </a:solidFill>
                <a:prstDash val="solid"/>
              </a:ln>
              <a:solidFill>
                <a:schemeClr val="tx2"/>
              </a:solidFill>
              <a:effectLst>
                <a:innerShdw blurRad="50900" dist="38500" dir="13500000">
                  <a:srgbClr val="000000">
                    <a:alpha val="60000"/>
                  </a:srgbClr>
                </a:innerShdw>
              </a:effectLst>
            </a:endParaRPr>
          </a:p>
          <a:p>
            <a:pPr algn="ctr"/>
            <a:r>
              <a:rPr lang="en-US" sz="4400" dirty="0"/>
              <a:t>A Test (part 1):</a:t>
            </a:r>
          </a:p>
          <a:p>
            <a:endParaRPr lang="en-US" dirty="0">
              <a:solidFill>
                <a:schemeClr val="tx2"/>
              </a:solidFill>
            </a:endParaRPr>
          </a:p>
        </p:txBody>
      </p:sp>
    </p:spTree>
    <p:extLst>
      <p:ext uri="{BB962C8B-B14F-4D97-AF65-F5344CB8AC3E}">
        <p14:creationId xmlns:p14="http://schemas.microsoft.com/office/powerpoint/2010/main" val="344150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h_carto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33399"/>
            <a:ext cx="6553200" cy="5638801"/>
          </a:xfrm>
          <a:prstGeom prst="rect">
            <a:avLst/>
          </a:prstGeom>
        </p:spPr>
      </p:pic>
      <p:sp>
        <p:nvSpPr>
          <p:cNvPr id="2" name="TextBox 1"/>
          <p:cNvSpPr txBox="1"/>
          <p:nvPr/>
        </p:nvSpPr>
        <p:spPr>
          <a:xfrm>
            <a:off x="5105400" y="6248400"/>
            <a:ext cx="3352800" cy="276999"/>
          </a:xfrm>
          <a:prstGeom prst="rect">
            <a:avLst/>
          </a:prstGeom>
          <a:noFill/>
        </p:spPr>
        <p:txBody>
          <a:bodyPr wrap="square" rtlCol="0">
            <a:spAutoFit/>
          </a:bodyPr>
          <a:lstStyle/>
          <a:p>
            <a:r>
              <a:rPr lang="en-US" sz="1200" dirty="0" smtClean="0"/>
              <a:t>Source: </a:t>
            </a:r>
            <a:r>
              <a:rPr lang="en-US" sz="1200" dirty="0" err="1" smtClean="0"/>
              <a:t>Cartoonstock.com</a:t>
            </a:r>
            <a:r>
              <a:rPr lang="en-US" sz="1200" dirty="0" smtClean="0"/>
              <a:t>. Cartoon by S. Harris</a:t>
            </a:r>
            <a:endParaRPr lang="en-US" sz="1200" dirty="0"/>
          </a:p>
        </p:txBody>
      </p:sp>
    </p:spTree>
    <p:extLst>
      <p:ext uri="{BB962C8B-B14F-4D97-AF65-F5344CB8AC3E}">
        <p14:creationId xmlns:p14="http://schemas.microsoft.com/office/powerpoint/2010/main" val="2725626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895600"/>
            <a:ext cx="7772400" cy="1500187"/>
          </a:xfrm>
        </p:spPr>
        <p:txBody>
          <a:bodyPr>
            <a:noAutofit/>
          </a:bodyPr>
          <a:lstStyle/>
          <a:p>
            <a:r>
              <a:rPr lang="en-US" sz="3200" dirty="0" smtClean="0"/>
              <a:t>“We have now reached the point where the most technical literature….falls outside the possibility of public comprehension...”</a:t>
            </a:r>
          </a:p>
          <a:p>
            <a:endParaRPr lang="en-US" sz="3200" dirty="0" smtClean="0"/>
          </a:p>
          <a:p>
            <a:r>
              <a:rPr lang="en-US" sz="3200" dirty="0" smtClean="0"/>
              <a:t> 							</a:t>
            </a:r>
            <a:r>
              <a:rPr lang="en-US" sz="3200" dirty="0" smtClean="0">
                <a:solidFill>
                  <a:srgbClr val="E46C0A"/>
                </a:solidFill>
              </a:rPr>
              <a:t>- Stephen Jay Gould, 1999</a:t>
            </a:r>
            <a:endParaRPr lang="en-US" sz="3200" dirty="0">
              <a:solidFill>
                <a:srgbClr val="E46C0A"/>
              </a:solidFill>
            </a:endParaRPr>
          </a:p>
        </p:txBody>
      </p:sp>
    </p:spTree>
    <p:extLst>
      <p:ext uri="{BB962C8B-B14F-4D97-AF65-F5344CB8AC3E}">
        <p14:creationId xmlns:p14="http://schemas.microsoft.com/office/powerpoint/2010/main" val="3928560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09 at 4.05.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838200"/>
            <a:ext cx="3632200" cy="5547917"/>
          </a:xfrm>
          <a:prstGeom prst="rect">
            <a:avLst/>
          </a:prstGeom>
        </p:spPr>
      </p:pic>
    </p:spTree>
    <p:extLst>
      <p:ext uri="{BB962C8B-B14F-4D97-AF65-F5344CB8AC3E}">
        <p14:creationId xmlns:p14="http://schemas.microsoft.com/office/powerpoint/2010/main" val="349342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1" hidden="1"/>
          <p:cNvGraphicFramePr>
            <a:graphicFrameLocks/>
          </p:cNvGraphicFramePr>
          <p:nvPr>
            <p:custDataLst>
              <p:tags r:id="rId2"/>
            </p:custDataLst>
            <p:extLst>
              <p:ext uri="{D42A27DB-BD31-4B8C-83A1-F6EECF244321}">
                <p14:modId xmlns:p14="http://schemas.microsoft.com/office/powerpoint/2010/main" val="232067125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45" name="think-cell Slide" r:id="rId8" imgW="360" imgH="360" progId="TCLayout.ActiveDocument.1">
                  <p:embed/>
                </p:oleObj>
              </mc:Choice>
              <mc:Fallback>
                <p:oleObj name="think-cell Slide" r:id="rId8" imgW="360" imgH="360" progId="TCLayout.ActiveDocument.1">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Group 3"/>
          <p:cNvGraphicFramePr>
            <a:graphicFrameLocks noGrp="1"/>
          </p:cNvGraphicFramePr>
          <p:nvPr>
            <p:custDataLst>
              <p:tags r:id="rId3"/>
            </p:custDataLst>
            <p:extLst>
              <p:ext uri="{D42A27DB-BD31-4B8C-83A1-F6EECF244321}">
                <p14:modId xmlns:p14="http://schemas.microsoft.com/office/powerpoint/2010/main" val="2769338031"/>
              </p:ext>
            </p:extLst>
          </p:nvPr>
        </p:nvGraphicFramePr>
        <p:xfrm>
          <a:off x="217488" y="609600"/>
          <a:ext cx="8697912" cy="4297680"/>
        </p:xfrm>
        <a:graphic>
          <a:graphicData uri="http://schemas.openxmlformats.org/drawingml/2006/table">
            <a:tbl>
              <a:tblPr/>
              <a:tblGrid>
                <a:gridCol w="999160"/>
                <a:gridCol w="1368105"/>
                <a:gridCol w="456035"/>
                <a:gridCol w="912070"/>
                <a:gridCol w="684052"/>
                <a:gridCol w="836064"/>
                <a:gridCol w="836064"/>
                <a:gridCol w="822413"/>
                <a:gridCol w="1783949"/>
              </a:tblGrid>
              <a:tr h="2133600">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Name of Stakeholder Group</a:t>
                      </a:r>
                    </a:p>
                  </a:txBody>
                  <a:tcPr marL="45713" marR="45713"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Individuals Associated </a:t>
                      </a:r>
                      <a:br>
                        <a:rPr kumimoji="0" lang="en-US" sz="1600" b="1" i="0" u="none" strike="noStrike" cap="none" normalizeH="0" baseline="0" dirty="0" smtClean="0">
                          <a:ln>
                            <a:noFill/>
                          </a:ln>
                          <a:solidFill>
                            <a:schemeClr val="bg1"/>
                          </a:solidFill>
                          <a:effectLst/>
                          <a:latin typeface="Arial" charset="0"/>
                          <a:ea typeface="ＭＳ Ｐゴシック" pitchFamily="-64" charset="-128"/>
                        </a:rPr>
                      </a:br>
                      <a:r>
                        <a:rPr kumimoji="0" lang="en-US" sz="1600" b="1" i="0" u="none" strike="noStrike" cap="none" normalizeH="0" baseline="0" dirty="0" smtClean="0">
                          <a:ln>
                            <a:noFill/>
                          </a:ln>
                          <a:solidFill>
                            <a:schemeClr val="bg1"/>
                          </a:solidFill>
                          <a:effectLst/>
                          <a:latin typeface="Arial" charset="0"/>
                          <a:ea typeface="ＭＳ Ｐゴシック" pitchFamily="-64" charset="-128"/>
                        </a:rPr>
                        <a:t>with the Group</a:t>
                      </a:r>
                    </a:p>
                  </a:txBody>
                  <a:tcPr marL="45713" marR="45713"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Business Area or Team</a:t>
                      </a:r>
                    </a:p>
                  </a:txBody>
                  <a:tcPr marL="45713" marR="45713"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Physical Location</a:t>
                      </a:r>
                    </a:p>
                  </a:txBody>
                  <a:tcPr marL="45713" marR="45713"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Impact</a:t>
                      </a:r>
                      <a:endParaRPr kumimoji="0" lang="en-US" sz="1600" b="0" i="0" u="none" strike="noStrike" cap="none" normalizeH="0" baseline="0" dirty="0" smtClean="0">
                        <a:ln>
                          <a:noFill/>
                        </a:ln>
                        <a:solidFill>
                          <a:schemeClr val="bg1"/>
                        </a:solidFill>
                        <a:effectLst/>
                        <a:latin typeface="Arial" charset="0"/>
                        <a:ea typeface="ＭＳ Ｐゴシック" pitchFamily="-64" charset="-128"/>
                      </a:endParaRPr>
                    </a:p>
                  </a:txBody>
                  <a:tcPr marL="42196" marR="42196"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Influence</a:t>
                      </a:r>
                      <a:endParaRPr kumimoji="0" lang="en-US" sz="1600" b="0" i="0" u="none" strike="noStrike" cap="none" normalizeH="0" baseline="0" dirty="0" smtClean="0">
                        <a:ln>
                          <a:noFill/>
                        </a:ln>
                        <a:solidFill>
                          <a:schemeClr val="bg1"/>
                        </a:solidFill>
                        <a:effectLst/>
                        <a:latin typeface="Arial" charset="0"/>
                        <a:ea typeface="ＭＳ Ｐゴシック" pitchFamily="-64" charset="-128"/>
                      </a:endParaRPr>
                    </a:p>
                  </a:txBody>
                  <a:tcPr marL="27432" marR="27432"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Disposition</a:t>
                      </a:r>
                      <a:br>
                        <a:rPr kumimoji="0" lang="en-US" sz="1600" b="1" i="0" u="none" strike="noStrike" cap="none" normalizeH="0" baseline="0" dirty="0" smtClean="0">
                          <a:ln>
                            <a:noFill/>
                          </a:ln>
                          <a:solidFill>
                            <a:schemeClr val="bg1"/>
                          </a:solidFill>
                          <a:effectLst/>
                          <a:latin typeface="Arial" charset="0"/>
                          <a:ea typeface="ＭＳ Ｐゴシック" pitchFamily="-64" charset="-128"/>
                        </a:rPr>
                      </a:br>
                      <a:endParaRPr kumimoji="0" lang="en-US" sz="1600" b="0" i="0" u="none" strike="noStrike" cap="none" normalizeH="0" baseline="0" dirty="0" smtClean="0">
                        <a:ln>
                          <a:noFill/>
                        </a:ln>
                        <a:solidFill>
                          <a:schemeClr val="bg1"/>
                        </a:solidFill>
                        <a:effectLst/>
                        <a:latin typeface="Arial" charset="0"/>
                        <a:ea typeface="ＭＳ Ｐゴシック" pitchFamily="-64" charset="-128"/>
                      </a:endParaRPr>
                    </a:p>
                  </a:txBody>
                  <a:tcPr marL="27432" marR="27432" marT="45731" marB="45731"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600" b="1" i="0" u="none" strike="noStrike" cap="none" normalizeH="0" baseline="0" dirty="0" smtClean="0">
                          <a:ln>
                            <a:noFill/>
                          </a:ln>
                          <a:solidFill>
                            <a:schemeClr val="bg1"/>
                          </a:solidFill>
                          <a:effectLst/>
                          <a:latin typeface="Arial" charset="0"/>
                          <a:ea typeface="ＭＳ Ｐゴシック" pitchFamily="-64" charset="-128"/>
                        </a:rPr>
                        <a:t>Comments</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1" i="0" u="none" strike="noStrike" kern="1200" cap="none" normalizeH="0" baseline="0" dirty="0" smtClean="0">
                          <a:ln>
                            <a:noFill/>
                          </a:ln>
                          <a:solidFill>
                            <a:schemeClr val="tx1"/>
                          </a:solidFill>
                          <a:effectLst/>
                          <a:latin typeface="Arial" charset="0"/>
                          <a:ea typeface="ＭＳ Ｐゴシック" pitchFamily="-64" charset="-128"/>
                          <a:cs typeface="+mn-cs"/>
                        </a:rPr>
                        <a:t>Marketing Team - West</a:t>
                      </a:r>
                      <a:br>
                        <a:rPr kumimoji="0" lang="en-US" sz="1200" b="1" i="0" u="none" strike="noStrike" kern="1200" cap="none" normalizeH="0" baseline="0" dirty="0" smtClean="0">
                          <a:ln>
                            <a:noFill/>
                          </a:ln>
                          <a:solidFill>
                            <a:schemeClr val="tx1"/>
                          </a:solidFill>
                          <a:effectLst/>
                          <a:latin typeface="Arial" charset="0"/>
                          <a:ea typeface="ＭＳ Ｐゴシック" pitchFamily="-64" charset="-128"/>
                          <a:cs typeface="+mn-cs"/>
                        </a:rPr>
                      </a:br>
                      <a:r>
                        <a:rPr kumimoji="0" lang="en-US" sz="1200" b="1" i="0" u="none" strike="noStrike" kern="1200" cap="none" normalizeH="0" baseline="0" dirty="0" smtClean="0">
                          <a:ln>
                            <a:noFill/>
                          </a:ln>
                          <a:solidFill>
                            <a:schemeClr val="tx1"/>
                          </a:solidFill>
                          <a:effectLst/>
                          <a:latin typeface="Arial" charset="0"/>
                          <a:ea typeface="ＭＳ Ｐゴシック" pitchFamily="-64" charset="-128"/>
                          <a:cs typeface="+mn-cs"/>
                        </a:rPr>
                        <a:t>(EXAMPLE)</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Jane Doe (Team Lead), John Smith (Manager), Sally Jones (Products), Mark Miller (Services), Support Staff</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15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Sales Operations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Denver</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2</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200" b="0" i="0" u="none" strike="noStrike" kern="1200" cap="none" normalizeH="0" baseline="0" dirty="0" smtClean="0">
                          <a:ln>
                            <a:noFill/>
                          </a:ln>
                          <a:solidFill>
                            <a:schemeClr val="tx1"/>
                          </a:solidFill>
                          <a:effectLst/>
                          <a:latin typeface="Arial" charset="0"/>
                          <a:ea typeface="ＭＳ Ｐゴシック" pitchFamily="-64" charset="-128"/>
                          <a:cs typeface="+mn-cs"/>
                        </a:rPr>
                        <a:t>Major concerns about productivity dip as a result of the new CRM system rollout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5632">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Box 2"/>
          <p:cNvSpPr txBox="1"/>
          <p:nvPr>
            <p:custDataLst>
              <p:tags r:id="rId4"/>
            </p:custDataLst>
          </p:nvPr>
        </p:nvSpPr>
        <p:spPr>
          <a:xfrm>
            <a:off x="457200" y="5181600"/>
            <a:ext cx="8258175" cy="923330"/>
          </a:xfrm>
          <a:prstGeom prst="rect">
            <a:avLst/>
          </a:prstGeom>
          <a:solidFill>
            <a:schemeClr val="tx2">
              <a:lumMod val="20000"/>
              <a:lumOff val="80000"/>
            </a:schemeClr>
          </a:solidFill>
          <a:ln w="3175">
            <a:solidFill>
              <a:schemeClr val="tx1"/>
            </a:solidFill>
          </a:ln>
        </p:spPr>
        <p:txBody>
          <a:bodyPr wrap="square" rtlCol="0">
            <a:spAutoFit/>
          </a:bodyPr>
          <a:lstStyle/>
          <a:p>
            <a:r>
              <a:rPr lang="en-US" b="1" dirty="0" smtClean="0">
                <a:solidFill>
                  <a:prstClr val="black"/>
                </a:solidFill>
                <a:latin typeface="Arial" pitchFamily="34" charset="0"/>
                <a:cs typeface="Arial" pitchFamily="34" charset="0"/>
              </a:rPr>
              <a:t>Legend</a:t>
            </a:r>
            <a:r>
              <a:rPr lang="en-US" dirty="0" smtClean="0">
                <a:solidFill>
                  <a:prstClr val="black"/>
                </a:solidFill>
                <a:latin typeface="Arial" pitchFamily="34" charset="0"/>
                <a:cs typeface="Arial" pitchFamily="34" charset="0"/>
              </a:rPr>
              <a:t>: Impact</a:t>
            </a:r>
            <a:r>
              <a:rPr lang="en-US" dirty="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(1 Little Impact - </a:t>
            </a:r>
            <a:r>
              <a:rPr lang="en-US" dirty="0">
                <a:solidFill>
                  <a:prstClr val="black"/>
                </a:solidFill>
                <a:latin typeface="Arial" pitchFamily="34" charset="0"/>
                <a:cs typeface="Arial" pitchFamily="34" charset="0"/>
              </a:rPr>
              <a:t>5 </a:t>
            </a:r>
            <a:r>
              <a:rPr lang="en-US" dirty="0" smtClean="0">
                <a:solidFill>
                  <a:prstClr val="black"/>
                </a:solidFill>
                <a:latin typeface="Arial" pitchFamily="34" charset="0"/>
                <a:cs typeface="Arial" pitchFamily="34" charset="0"/>
              </a:rPr>
              <a:t>Significant Impact) / Influence (1 Minimal Influence - </a:t>
            </a:r>
            <a:r>
              <a:rPr lang="en-US" dirty="0">
                <a:solidFill>
                  <a:prstClr val="black"/>
                </a:solidFill>
                <a:latin typeface="Arial" pitchFamily="34" charset="0"/>
                <a:cs typeface="Arial" pitchFamily="34" charset="0"/>
              </a:rPr>
              <a:t>5 </a:t>
            </a:r>
            <a:r>
              <a:rPr lang="en-US" dirty="0" smtClean="0">
                <a:solidFill>
                  <a:prstClr val="black"/>
                </a:solidFill>
                <a:latin typeface="Arial" pitchFamily="34" charset="0"/>
                <a:cs typeface="Arial" pitchFamily="34" charset="0"/>
              </a:rPr>
              <a:t>High Influence) / Disposition (1 Very Resistant - 5 Change Champion)</a:t>
            </a:r>
            <a:endParaRPr lang="en-US" dirty="0">
              <a:solidFill>
                <a:prstClr val="black"/>
              </a:solidFill>
              <a:latin typeface="Calibri"/>
            </a:endParaRPr>
          </a:p>
        </p:txBody>
      </p:sp>
      <p:sp>
        <p:nvSpPr>
          <p:cNvPr id="8" name="Slide Number Placeholder 5"/>
          <p:cNvSpPr>
            <a:spLocks noGrp="1"/>
          </p:cNvSpPr>
          <p:nvPr>
            <p:ph type="sldNum" sz="quarter" idx="12"/>
          </p:nvPr>
        </p:nvSpPr>
        <p:spPr>
          <a:xfrm>
            <a:off x="6858000" y="6481000"/>
            <a:ext cx="2133600" cy="365125"/>
          </a:xfrm>
        </p:spPr>
        <p:txBody>
          <a:bodyPr/>
          <a:lstStyle/>
          <a:p>
            <a:fld id="{43FC438C-2128-4168-B68F-D64764C6A344}" type="slidenum">
              <a:rPr lang="en-US" b="1" smtClean="0">
                <a:solidFill>
                  <a:prstClr val="black"/>
                </a:solidFill>
                <a:latin typeface="Calibri"/>
              </a:rPr>
              <a:pPr/>
              <a:t>4</a:t>
            </a:fld>
            <a:endParaRPr lang="en-US" b="1" dirty="0">
              <a:solidFill>
                <a:prstClr val="black"/>
              </a:solidFill>
              <a:latin typeface="Calibri"/>
            </a:endParaRPr>
          </a:p>
        </p:txBody>
      </p:sp>
      <p:grpSp>
        <p:nvGrpSpPr>
          <p:cNvPr id="5" name="Group 4"/>
          <p:cNvGrpSpPr/>
          <p:nvPr/>
        </p:nvGrpSpPr>
        <p:grpSpPr>
          <a:xfrm>
            <a:off x="239382" y="76200"/>
            <a:ext cx="8828418" cy="511175"/>
            <a:chOff x="239382" y="76200"/>
            <a:chExt cx="8828418" cy="511175"/>
          </a:xfrm>
        </p:grpSpPr>
        <p:sp>
          <p:nvSpPr>
            <p:cNvPr id="7" name="Rectangle 2"/>
            <p:cNvSpPr txBox="1">
              <a:spLocks noChangeArrowheads="1"/>
            </p:cNvSpPr>
            <p:nvPr>
              <p:custDataLst>
                <p:tags r:id="rId5"/>
              </p:custDataLst>
            </p:nvPr>
          </p:nvSpPr>
          <p:spPr>
            <a:xfrm>
              <a:off x="467982" y="152400"/>
              <a:ext cx="8295018" cy="434975"/>
            </a:xfrm>
            <a:prstGeom prst="rect">
              <a:avLst/>
            </a:prstGeom>
          </p:spPr>
          <p:txBody>
            <a:bodyPr vert="horz" lIns="91440" tIns="45720" rIns="91440" bIns="45720" rtlCol="0" anchor="ctr">
              <a:normAutofit/>
            </a:bodyPr>
            <a:lstStyle/>
            <a:p>
              <a:pPr>
                <a:spcBef>
                  <a:spcPct val="0"/>
                </a:spcBef>
                <a:defRPr/>
              </a:pPr>
              <a:r>
                <a:rPr lang="en-US" b="1" dirty="0" smtClean="0">
                  <a:solidFill>
                    <a:prstClr val="black"/>
                  </a:solidFill>
                  <a:latin typeface="Arial" pitchFamily="34" charset="0"/>
                  <a:cs typeface="Arial" pitchFamily="34" charset="0"/>
                </a:rPr>
                <a:t>Stakeholder Analysis – STEP 1</a:t>
              </a:r>
            </a:p>
          </p:txBody>
        </p:sp>
        <p:sp>
          <p:nvSpPr>
            <p:cNvPr id="2" name="Oval 1"/>
            <p:cNvSpPr/>
            <p:nvPr/>
          </p:nvSpPr>
          <p:spPr>
            <a:xfrm>
              <a:off x="239382" y="25558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latin typeface="Arial" pitchFamily="34" charset="0"/>
                  <a:cs typeface="Arial" pitchFamily="34" charset="0"/>
                </a:rPr>
                <a:t>1</a:t>
              </a:r>
              <a:endParaRPr lang="en-US" sz="1200" b="1" dirty="0">
                <a:solidFill>
                  <a:prstClr val="white"/>
                </a:solidFill>
                <a:latin typeface="Arial" pitchFamily="34" charset="0"/>
                <a:cs typeface="Arial" pitchFamily="34" charset="0"/>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6662" y="76200"/>
              <a:ext cx="1227826" cy="315189"/>
            </a:xfrm>
            <a:prstGeom prst="rect">
              <a:avLst/>
            </a:prstGeom>
          </p:spPr>
        </p:pic>
        <p:sp>
          <p:nvSpPr>
            <p:cNvPr id="4" name="TextBox 3"/>
            <p:cNvSpPr txBox="1"/>
            <p:nvPr/>
          </p:nvSpPr>
          <p:spPr>
            <a:xfrm>
              <a:off x="7458384" y="332862"/>
              <a:ext cx="1609416" cy="215444"/>
            </a:xfrm>
            <a:prstGeom prst="rect">
              <a:avLst/>
            </a:prstGeom>
            <a:noFill/>
          </p:spPr>
          <p:txBody>
            <a:bodyPr wrap="square" rtlCol="0">
              <a:spAutoFit/>
            </a:bodyPr>
            <a:lstStyle/>
            <a:p>
              <a:pPr algn="ctr"/>
              <a:r>
                <a:rPr lang="en-US" sz="800" b="1" dirty="0" smtClean="0">
                  <a:solidFill>
                    <a:prstClr val="black"/>
                  </a:solidFill>
                  <a:latin typeface="Calibri"/>
                </a:rPr>
                <a:t>www.ChangeAccelerator.com</a:t>
              </a:r>
              <a:endParaRPr lang="en-US" sz="800" b="1" dirty="0">
                <a:solidFill>
                  <a:prstClr val="black"/>
                </a:solidFill>
                <a:latin typeface="Calibri"/>
              </a:endParaRPr>
            </a:p>
          </p:txBody>
        </p:sp>
      </p:grpSp>
    </p:spTree>
    <p:extLst>
      <p:ext uri="{BB962C8B-B14F-4D97-AF65-F5344CB8AC3E}">
        <p14:creationId xmlns:p14="http://schemas.microsoft.com/office/powerpoint/2010/main" val="33002889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0"/>
            <a:ext cx="7772400" cy="676275"/>
          </a:xfrm>
        </p:spPr>
        <p:txBody>
          <a:bodyPr>
            <a:noAutofit/>
          </a:bodyPr>
          <a:lstStyle/>
          <a:p>
            <a:pPr algn="ctr"/>
            <a:r>
              <a:rPr lang="en-US" sz="2000" cap="none" dirty="0" smtClean="0">
                <a:solidFill>
                  <a:srgbClr val="E46C0A"/>
                </a:solidFill>
              </a:rPr>
              <a:t>- Louis </a:t>
            </a:r>
            <a:r>
              <a:rPr lang="en-US" sz="2000" cap="none" dirty="0">
                <a:solidFill>
                  <a:srgbClr val="E46C0A"/>
                </a:solidFill>
              </a:rPr>
              <a:t>A</a:t>
            </a:r>
            <a:r>
              <a:rPr lang="en-US" sz="2000" cap="none" dirty="0" smtClean="0">
                <a:solidFill>
                  <a:srgbClr val="E46C0A"/>
                </a:solidFill>
              </a:rPr>
              <a:t>gassiz, 1807-1873</a:t>
            </a:r>
            <a:endParaRPr lang="en-US" sz="2000" cap="none" dirty="0">
              <a:solidFill>
                <a:srgbClr val="E46C0A"/>
              </a:solidFill>
            </a:endParaRPr>
          </a:p>
        </p:txBody>
      </p:sp>
      <p:pic>
        <p:nvPicPr>
          <p:cNvPr id="4" name="Picture 3" descr="Louis_Agassiz_H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905000"/>
            <a:ext cx="3060700" cy="3934301"/>
          </a:xfrm>
          <a:prstGeom prst="rect">
            <a:avLst/>
          </a:prstGeom>
        </p:spPr>
      </p:pic>
      <p:sp>
        <p:nvSpPr>
          <p:cNvPr id="5" name="TextBox 4"/>
          <p:cNvSpPr txBox="1"/>
          <p:nvPr/>
        </p:nvSpPr>
        <p:spPr>
          <a:xfrm>
            <a:off x="1143000" y="533400"/>
            <a:ext cx="6629400" cy="646331"/>
          </a:xfrm>
          <a:prstGeom prst="rect">
            <a:avLst/>
          </a:prstGeom>
          <a:noFill/>
        </p:spPr>
        <p:txBody>
          <a:bodyPr wrap="square" rtlCol="0">
            <a:spAutoFit/>
          </a:bodyPr>
          <a:lstStyle/>
          <a:p>
            <a:pPr algn="ctr"/>
            <a:r>
              <a:rPr lang="en-US" sz="3600" dirty="0" smtClean="0"/>
              <a:t>Additional Challenges</a:t>
            </a:r>
            <a:endParaRPr lang="en-US" sz="3600" dirty="0"/>
          </a:p>
        </p:txBody>
      </p:sp>
    </p:spTree>
    <p:extLst>
      <p:ext uri="{BB962C8B-B14F-4D97-AF65-F5344CB8AC3E}">
        <p14:creationId xmlns:p14="http://schemas.microsoft.com/office/powerpoint/2010/main" val="29771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no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533400"/>
            <a:ext cx="4914900" cy="5422900"/>
          </a:xfrm>
          <a:prstGeom prst="rect">
            <a:avLst/>
          </a:prstGeom>
        </p:spPr>
      </p:pic>
      <p:sp>
        <p:nvSpPr>
          <p:cNvPr id="2" name="TextBox 1"/>
          <p:cNvSpPr txBox="1"/>
          <p:nvPr/>
        </p:nvSpPr>
        <p:spPr>
          <a:xfrm>
            <a:off x="4724400" y="6248401"/>
            <a:ext cx="3901014" cy="246221"/>
          </a:xfrm>
          <a:prstGeom prst="rect">
            <a:avLst/>
          </a:prstGeom>
          <a:noFill/>
        </p:spPr>
        <p:txBody>
          <a:bodyPr wrap="square" rtlCol="0">
            <a:spAutoFit/>
          </a:bodyPr>
          <a:lstStyle/>
          <a:p>
            <a:r>
              <a:rPr lang="en-US" sz="1000" dirty="0" smtClean="0"/>
              <a:t>Source: Stop Being Such a Scientist!</a:t>
            </a:r>
            <a:endParaRPr lang="en-US" sz="1000" dirty="0"/>
          </a:p>
        </p:txBody>
      </p:sp>
    </p:spTree>
    <p:extLst>
      <p:ext uri="{BB962C8B-B14F-4D97-AF65-F5344CB8AC3E}">
        <p14:creationId xmlns:p14="http://schemas.microsoft.com/office/powerpoint/2010/main" val="3069453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158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533400"/>
            <a:ext cx="4419600" cy="5821412"/>
          </a:xfrm>
          <a:prstGeom prst="rect">
            <a:avLst/>
          </a:prstGeom>
        </p:spPr>
      </p:pic>
    </p:spTree>
    <p:extLst>
      <p:ext uri="{BB962C8B-B14F-4D97-AF65-F5344CB8AC3E}">
        <p14:creationId xmlns:p14="http://schemas.microsoft.com/office/powerpoint/2010/main" val="717894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95600" y="2743200"/>
            <a:ext cx="21336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1295400" y="2971800"/>
            <a:ext cx="1676400" cy="1143000"/>
          </a:xfrm>
          <a:prstGeom prst="right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rot="463213">
            <a:off x="5061766" y="2099666"/>
            <a:ext cx="1804647" cy="606614"/>
            <a:chOff x="5209842" y="1908543"/>
            <a:chExt cx="1804647" cy="606614"/>
          </a:xfrm>
        </p:grpSpPr>
        <p:sp>
          <p:nvSpPr>
            <p:cNvPr id="8" name="Right Arrow 7"/>
            <p:cNvSpPr/>
            <p:nvPr/>
          </p:nvSpPr>
          <p:spPr>
            <a:xfrm rot="19755414">
              <a:off x="5209842" y="1908543"/>
              <a:ext cx="1804647" cy="60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9835140">
              <a:off x="5315961" y="1995413"/>
              <a:ext cx="1628746" cy="400110"/>
            </a:xfrm>
            <a:prstGeom prst="rect">
              <a:avLst/>
            </a:prstGeom>
            <a:noFill/>
          </p:spPr>
          <p:txBody>
            <a:bodyPr wrap="none" rtlCol="0">
              <a:spAutoFit/>
            </a:bodyPr>
            <a:lstStyle/>
            <a:p>
              <a:r>
                <a:rPr lang="en-US" sz="2000" dirty="0" smtClean="0"/>
                <a:t>Policy Makers</a:t>
              </a:r>
            </a:p>
          </p:txBody>
        </p:sp>
      </p:grpSp>
      <p:grpSp>
        <p:nvGrpSpPr>
          <p:cNvPr id="16" name="Group 15"/>
          <p:cNvGrpSpPr/>
          <p:nvPr/>
        </p:nvGrpSpPr>
        <p:grpSpPr>
          <a:xfrm rot="1807299">
            <a:off x="5377094" y="3226593"/>
            <a:ext cx="1804647" cy="606614"/>
            <a:chOff x="5209842" y="1908543"/>
            <a:chExt cx="1804647" cy="606614"/>
          </a:xfrm>
        </p:grpSpPr>
        <p:sp>
          <p:nvSpPr>
            <p:cNvPr id="17" name="Right Arrow 16"/>
            <p:cNvSpPr/>
            <p:nvPr/>
          </p:nvSpPr>
          <p:spPr>
            <a:xfrm rot="19755414">
              <a:off x="5209842" y="1908543"/>
              <a:ext cx="1804647" cy="60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rot="19835140">
              <a:off x="5706317" y="1995413"/>
              <a:ext cx="848034" cy="400110"/>
            </a:xfrm>
            <a:prstGeom prst="rect">
              <a:avLst/>
            </a:prstGeom>
            <a:noFill/>
          </p:spPr>
          <p:txBody>
            <a:bodyPr wrap="none" rtlCol="0">
              <a:spAutoFit/>
            </a:bodyPr>
            <a:lstStyle/>
            <a:p>
              <a:r>
                <a:rPr lang="en-US" sz="2000" dirty="0" smtClean="0"/>
                <a:t>Media</a:t>
              </a:r>
            </a:p>
          </p:txBody>
        </p:sp>
      </p:grpSp>
      <p:grpSp>
        <p:nvGrpSpPr>
          <p:cNvPr id="19" name="Group 18"/>
          <p:cNvGrpSpPr/>
          <p:nvPr/>
        </p:nvGrpSpPr>
        <p:grpSpPr>
          <a:xfrm rot="1157341">
            <a:off x="5307340" y="2643242"/>
            <a:ext cx="1804647" cy="606614"/>
            <a:chOff x="5209842" y="1908543"/>
            <a:chExt cx="1804647" cy="606614"/>
          </a:xfrm>
        </p:grpSpPr>
        <p:sp>
          <p:nvSpPr>
            <p:cNvPr id="20" name="Right Arrow 19"/>
            <p:cNvSpPr/>
            <p:nvPr/>
          </p:nvSpPr>
          <p:spPr>
            <a:xfrm rot="19755414">
              <a:off x="5209842" y="1908543"/>
              <a:ext cx="1804647" cy="60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rot="19835140">
              <a:off x="5549527" y="1995413"/>
              <a:ext cx="1161621" cy="400110"/>
            </a:xfrm>
            <a:prstGeom prst="rect">
              <a:avLst/>
            </a:prstGeom>
            <a:noFill/>
          </p:spPr>
          <p:txBody>
            <a:bodyPr wrap="none" rtlCol="0">
              <a:spAutoFit/>
            </a:bodyPr>
            <a:lstStyle/>
            <a:p>
              <a:r>
                <a:rPr lang="en-US" sz="2000" dirty="0" smtClean="0"/>
                <a:t>Scientists</a:t>
              </a:r>
            </a:p>
          </p:txBody>
        </p:sp>
      </p:grpSp>
      <p:grpSp>
        <p:nvGrpSpPr>
          <p:cNvPr id="22" name="Group 21"/>
          <p:cNvGrpSpPr/>
          <p:nvPr/>
        </p:nvGrpSpPr>
        <p:grpSpPr>
          <a:xfrm rot="3527513">
            <a:off x="4930030" y="4435599"/>
            <a:ext cx="1804647" cy="606614"/>
            <a:chOff x="5209842" y="1908543"/>
            <a:chExt cx="1804647" cy="606614"/>
          </a:xfrm>
        </p:grpSpPr>
        <p:sp>
          <p:nvSpPr>
            <p:cNvPr id="23" name="Right Arrow 22"/>
            <p:cNvSpPr/>
            <p:nvPr/>
          </p:nvSpPr>
          <p:spPr>
            <a:xfrm rot="19755414">
              <a:off x="5209842" y="1908543"/>
              <a:ext cx="1804647" cy="60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rot="19835140">
              <a:off x="5723814" y="1995413"/>
              <a:ext cx="813043" cy="400110"/>
            </a:xfrm>
            <a:prstGeom prst="rect">
              <a:avLst/>
            </a:prstGeom>
            <a:noFill/>
          </p:spPr>
          <p:txBody>
            <a:bodyPr wrap="none" rtlCol="0">
              <a:spAutoFit/>
            </a:bodyPr>
            <a:lstStyle/>
            <a:p>
              <a:r>
                <a:rPr lang="en-US" sz="2000" dirty="0" smtClean="0"/>
                <a:t>Public</a:t>
              </a:r>
            </a:p>
          </p:txBody>
        </p:sp>
      </p:grpSp>
      <p:grpSp>
        <p:nvGrpSpPr>
          <p:cNvPr id="25" name="Group 24"/>
          <p:cNvGrpSpPr/>
          <p:nvPr/>
        </p:nvGrpSpPr>
        <p:grpSpPr>
          <a:xfrm rot="2799737">
            <a:off x="5195339" y="3913931"/>
            <a:ext cx="1804647" cy="606614"/>
            <a:chOff x="5209842" y="1908543"/>
            <a:chExt cx="1804647" cy="606614"/>
          </a:xfrm>
        </p:grpSpPr>
        <p:sp>
          <p:nvSpPr>
            <p:cNvPr id="26" name="Right Arrow 25"/>
            <p:cNvSpPr/>
            <p:nvPr/>
          </p:nvSpPr>
          <p:spPr>
            <a:xfrm rot="19755414">
              <a:off x="5209842" y="1908543"/>
              <a:ext cx="1804647" cy="60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rot="19835140">
              <a:off x="5739255" y="1995413"/>
              <a:ext cx="782160" cy="400110"/>
            </a:xfrm>
            <a:prstGeom prst="rect">
              <a:avLst/>
            </a:prstGeom>
            <a:noFill/>
          </p:spPr>
          <p:txBody>
            <a:bodyPr wrap="none" rtlCol="0">
              <a:spAutoFit/>
            </a:bodyPr>
            <a:lstStyle/>
            <a:p>
              <a:r>
                <a:rPr lang="en-US" sz="2000" dirty="0" smtClean="0"/>
                <a:t>NGOs</a:t>
              </a:r>
            </a:p>
          </p:txBody>
        </p:sp>
      </p:grpSp>
      <p:grpSp>
        <p:nvGrpSpPr>
          <p:cNvPr id="28" name="Group 27"/>
          <p:cNvGrpSpPr/>
          <p:nvPr/>
        </p:nvGrpSpPr>
        <p:grpSpPr>
          <a:xfrm rot="21293424">
            <a:off x="4800600" y="1600200"/>
            <a:ext cx="1804647" cy="606614"/>
            <a:chOff x="6048042" y="2171234"/>
            <a:chExt cx="1804647" cy="606614"/>
          </a:xfrm>
        </p:grpSpPr>
        <p:sp>
          <p:nvSpPr>
            <p:cNvPr id="29" name="Right Arrow 28"/>
            <p:cNvSpPr/>
            <p:nvPr/>
          </p:nvSpPr>
          <p:spPr>
            <a:xfrm rot="19755414">
              <a:off x="6048042" y="2171234"/>
              <a:ext cx="1804647" cy="6066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rot="19835140">
              <a:off x="6153557" y="2357206"/>
              <a:ext cx="1222485" cy="400110"/>
            </a:xfrm>
            <a:prstGeom prst="rect">
              <a:avLst/>
            </a:prstGeom>
            <a:noFill/>
          </p:spPr>
          <p:txBody>
            <a:bodyPr wrap="none" rtlCol="0">
              <a:spAutoFit/>
            </a:bodyPr>
            <a:lstStyle/>
            <a:p>
              <a:r>
                <a:rPr lang="en-US" sz="2000" dirty="0" smtClean="0"/>
                <a:t>Managers</a:t>
              </a:r>
            </a:p>
          </p:txBody>
        </p:sp>
      </p:grpSp>
      <p:sp>
        <p:nvSpPr>
          <p:cNvPr id="31" name="TextBox 30"/>
          <p:cNvSpPr txBox="1"/>
          <p:nvPr/>
        </p:nvSpPr>
        <p:spPr>
          <a:xfrm>
            <a:off x="3124200" y="3200400"/>
            <a:ext cx="1605352" cy="523220"/>
          </a:xfrm>
          <a:prstGeom prst="rect">
            <a:avLst/>
          </a:prstGeom>
          <a:noFill/>
        </p:spPr>
        <p:txBody>
          <a:bodyPr wrap="none" rtlCol="0">
            <a:spAutoFit/>
          </a:bodyPr>
          <a:lstStyle/>
          <a:p>
            <a:r>
              <a:rPr lang="en-US" sz="2800" dirty="0" smtClean="0"/>
              <a:t>So  what? </a:t>
            </a:r>
            <a:endParaRPr lang="en-US" sz="2800" dirty="0"/>
          </a:p>
        </p:txBody>
      </p:sp>
      <p:sp>
        <p:nvSpPr>
          <p:cNvPr id="32" name="TextBox 31"/>
          <p:cNvSpPr txBox="1"/>
          <p:nvPr/>
        </p:nvSpPr>
        <p:spPr>
          <a:xfrm>
            <a:off x="1371600" y="3276600"/>
            <a:ext cx="1287131" cy="461665"/>
          </a:xfrm>
          <a:prstGeom prst="rect">
            <a:avLst/>
          </a:prstGeom>
          <a:noFill/>
        </p:spPr>
        <p:txBody>
          <a:bodyPr wrap="none" rtlCol="0">
            <a:spAutoFit/>
          </a:bodyPr>
          <a:lstStyle/>
          <a:p>
            <a:r>
              <a:rPr lang="en-US" sz="2400" dirty="0" smtClean="0">
                <a:solidFill>
                  <a:srgbClr val="000090"/>
                </a:solidFill>
              </a:rPr>
              <a:t>Message</a:t>
            </a:r>
            <a:endParaRPr lang="en-US" sz="2400" dirty="0">
              <a:solidFill>
                <a:srgbClr val="000090"/>
              </a:solidFill>
            </a:endParaRPr>
          </a:p>
        </p:txBody>
      </p:sp>
      <p:sp>
        <p:nvSpPr>
          <p:cNvPr id="33" name="TextBox 32"/>
          <p:cNvSpPr txBox="1"/>
          <p:nvPr/>
        </p:nvSpPr>
        <p:spPr>
          <a:xfrm>
            <a:off x="2209800" y="381000"/>
            <a:ext cx="3589043" cy="584776"/>
          </a:xfrm>
          <a:prstGeom prst="rect">
            <a:avLst/>
          </a:prstGeom>
          <a:noFill/>
        </p:spPr>
        <p:txBody>
          <a:bodyPr wrap="none" rtlCol="0">
            <a:spAutoFit/>
          </a:bodyPr>
          <a:lstStyle/>
          <a:p>
            <a:r>
              <a:rPr lang="en-US" sz="3200" dirty="0" smtClean="0"/>
              <a:t>Know your audience</a:t>
            </a:r>
            <a:endParaRPr lang="en-US" sz="3200" dirty="0"/>
          </a:p>
        </p:txBody>
      </p:sp>
      <p:sp>
        <p:nvSpPr>
          <p:cNvPr id="34" name="TextBox 33"/>
          <p:cNvSpPr txBox="1"/>
          <p:nvPr/>
        </p:nvSpPr>
        <p:spPr>
          <a:xfrm>
            <a:off x="47244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Tree>
    <p:extLst>
      <p:ext uri="{BB962C8B-B14F-4D97-AF65-F5344CB8AC3E}">
        <p14:creationId xmlns:p14="http://schemas.microsoft.com/office/powerpoint/2010/main" val="18525777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485900" y="1879600"/>
            <a:ext cx="1484338" cy="2308324"/>
          </a:xfrm>
          <a:prstGeom prst="rect">
            <a:avLst/>
          </a:prstGeom>
          <a:noFill/>
        </p:spPr>
        <p:txBody>
          <a:bodyPr wrap="none" rtlCol="0">
            <a:spAutoFit/>
          </a:bodyPr>
          <a:lstStyle/>
          <a:p>
            <a:r>
              <a:rPr lang="en-US" dirty="0" smtClean="0"/>
              <a:t>SO WHAT</a:t>
            </a:r>
          </a:p>
          <a:p>
            <a:endParaRPr lang="en-US" dirty="0"/>
          </a:p>
          <a:p>
            <a:r>
              <a:rPr lang="en-US" dirty="0" smtClean="0"/>
              <a:t>Managers</a:t>
            </a:r>
          </a:p>
          <a:p>
            <a:r>
              <a:rPr lang="en-US" dirty="0" smtClean="0"/>
              <a:t>Policy Makers</a:t>
            </a:r>
          </a:p>
          <a:p>
            <a:r>
              <a:rPr lang="en-US" dirty="0" smtClean="0"/>
              <a:t>NGOs</a:t>
            </a:r>
          </a:p>
          <a:p>
            <a:r>
              <a:rPr lang="en-US" dirty="0" smtClean="0"/>
              <a:t>Scientists</a:t>
            </a:r>
          </a:p>
          <a:p>
            <a:r>
              <a:rPr lang="en-US" dirty="0" smtClean="0"/>
              <a:t>Media </a:t>
            </a:r>
          </a:p>
          <a:p>
            <a:r>
              <a:rPr lang="en-US" dirty="0" smtClean="0"/>
              <a:t>Public</a:t>
            </a:r>
          </a:p>
        </p:txBody>
      </p:sp>
      <p:graphicFrame>
        <p:nvGraphicFramePr>
          <p:cNvPr id="25" name="Table 24"/>
          <p:cNvGraphicFramePr>
            <a:graphicFrameLocks noGrp="1"/>
          </p:cNvGraphicFramePr>
          <p:nvPr>
            <p:extLst>
              <p:ext uri="{D42A27DB-BD31-4B8C-83A1-F6EECF244321}">
                <p14:modId xmlns:p14="http://schemas.microsoft.com/office/powerpoint/2010/main" val="1435818483"/>
              </p:ext>
            </p:extLst>
          </p:nvPr>
        </p:nvGraphicFramePr>
        <p:xfrm>
          <a:off x="914400" y="1295400"/>
          <a:ext cx="7086600" cy="4441532"/>
        </p:xfrm>
        <a:graphic>
          <a:graphicData uri="http://schemas.openxmlformats.org/drawingml/2006/table">
            <a:tbl>
              <a:tblPr bandRow="1">
                <a:tableStyleId>{3C2FFA5D-87B4-456A-9821-1D502468CF0F}</a:tableStyleId>
              </a:tblPr>
              <a:tblGrid>
                <a:gridCol w="2057400"/>
                <a:gridCol w="5029200"/>
              </a:tblGrid>
              <a:tr h="76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Manager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Will it solve problems on the</a:t>
                      </a:r>
                      <a:r>
                        <a:rPr lang="en-US" sz="2000" baseline="0" dirty="0" smtClean="0"/>
                        <a:t> ground? </a:t>
                      </a:r>
                      <a:endParaRPr lang="en-US" sz="2000" dirty="0" smtClean="0"/>
                    </a:p>
                  </a:txBody>
                  <a:tcPr/>
                </a:tc>
              </a:tr>
              <a:tr h="744623">
                <a:tc>
                  <a:txBody>
                    <a:bodyPr/>
                    <a:lstStyle/>
                    <a:p>
                      <a:r>
                        <a:rPr lang="en-US" sz="2000" dirty="0" smtClean="0"/>
                        <a:t>Policy makers</a:t>
                      </a:r>
                      <a:endParaRPr lang="en-US" sz="2000" dirty="0"/>
                    </a:p>
                  </a:txBody>
                  <a:tcPr/>
                </a:tc>
                <a:tc>
                  <a:txBody>
                    <a:bodyPr/>
                    <a:lstStyle/>
                    <a:p>
                      <a:r>
                        <a:rPr lang="en-US" sz="2000" dirty="0" smtClean="0"/>
                        <a:t>Does this support/refute</a:t>
                      </a:r>
                      <a:r>
                        <a:rPr lang="en-US" sz="2000" baseline="0" dirty="0" smtClean="0"/>
                        <a:t> my legislation?</a:t>
                      </a:r>
                    </a:p>
                  </a:txBody>
                  <a:tcPr/>
                </a:tc>
              </a:tr>
              <a:tr h="744623">
                <a:tc>
                  <a:txBody>
                    <a:bodyPr/>
                    <a:lstStyle/>
                    <a:p>
                      <a:r>
                        <a:rPr lang="en-US" sz="2000" dirty="0" smtClean="0"/>
                        <a:t>NGOs</a:t>
                      </a:r>
                      <a:endParaRPr lang="en-US" sz="2000" dirty="0"/>
                    </a:p>
                  </a:txBody>
                  <a:tcPr/>
                </a:tc>
                <a:tc>
                  <a:txBody>
                    <a:bodyPr/>
                    <a:lstStyle/>
                    <a:p>
                      <a:r>
                        <a:rPr lang="en-US" sz="2000" dirty="0" smtClean="0"/>
                        <a:t>How does this fit in our agenda?</a:t>
                      </a:r>
                      <a:endParaRPr lang="en-US" sz="2000" dirty="0"/>
                    </a:p>
                  </a:txBody>
                  <a:tcPr/>
                </a:tc>
              </a:tr>
              <a:tr h="744623">
                <a:tc>
                  <a:txBody>
                    <a:bodyPr/>
                    <a:lstStyle/>
                    <a:p>
                      <a:r>
                        <a:rPr lang="en-US" sz="2000" dirty="0" smtClean="0"/>
                        <a:t>Scientists</a:t>
                      </a:r>
                      <a:endParaRPr lang="en-US" sz="2000" dirty="0"/>
                    </a:p>
                  </a:txBody>
                  <a:tcPr/>
                </a:tc>
                <a:tc>
                  <a:txBody>
                    <a:bodyPr/>
                    <a:lstStyle/>
                    <a:p>
                      <a:r>
                        <a:rPr lang="en-US" sz="2000" dirty="0" smtClean="0"/>
                        <a:t>How does</a:t>
                      </a:r>
                      <a:r>
                        <a:rPr lang="en-US" sz="2000" baseline="0" dirty="0" smtClean="0"/>
                        <a:t> this relate to my work – is it groundbreaking? </a:t>
                      </a:r>
                      <a:endParaRPr lang="en-US" sz="2000" dirty="0"/>
                    </a:p>
                  </a:txBody>
                  <a:tcPr/>
                </a:tc>
              </a:tr>
              <a:tr h="744623">
                <a:tc>
                  <a:txBody>
                    <a:bodyPr/>
                    <a:lstStyle/>
                    <a:p>
                      <a:r>
                        <a:rPr lang="en-US" sz="2000" dirty="0" smtClean="0"/>
                        <a:t>Media</a:t>
                      </a:r>
                      <a:endParaRPr lang="en-US" sz="2000" dirty="0"/>
                    </a:p>
                  </a:txBody>
                  <a:tcPr/>
                </a:tc>
                <a:tc>
                  <a:txBody>
                    <a:bodyPr/>
                    <a:lstStyle/>
                    <a:p>
                      <a:r>
                        <a:rPr lang="en-US" sz="2000" dirty="0" smtClean="0"/>
                        <a:t>Is</a:t>
                      </a:r>
                      <a:r>
                        <a:rPr lang="en-US" sz="2000" baseline="0" dirty="0" smtClean="0"/>
                        <a:t> this news/ Will it sell? </a:t>
                      </a:r>
                    </a:p>
                  </a:txBody>
                  <a:tcPr/>
                </a:tc>
              </a:tr>
              <a:tr h="431409">
                <a:tc>
                  <a:txBody>
                    <a:bodyPr/>
                    <a:lstStyle/>
                    <a:p>
                      <a:r>
                        <a:rPr lang="en-US" sz="2000" dirty="0" smtClean="0"/>
                        <a:t>Public</a:t>
                      </a:r>
                      <a:endParaRPr lang="en-US" sz="2000" dirty="0"/>
                    </a:p>
                  </a:txBody>
                  <a:tcPr/>
                </a:tc>
                <a:tc>
                  <a:txBody>
                    <a:bodyPr/>
                    <a:lstStyle/>
                    <a:p>
                      <a:r>
                        <a:rPr lang="en-US" sz="2000" dirty="0" smtClean="0"/>
                        <a:t>Why does this</a:t>
                      </a:r>
                      <a:r>
                        <a:rPr lang="en-US" sz="2000" baseline="0" dirty="0" smtClean="0"/>
                        <a:t> matter to me?</a:t>
                      </a:r>
                    </a:p>
                    <a:p>
                      <a:r>
                        <a:rPr lang="en-US" sz="2000" baseline="0" dirty="0" smtClean="0"/>
                        <a:t> </a:t>
                      </a:r>
                    </a:p>
                  </a:txBody>
                  <a:tcPr/>
                </a:tc>
              </a:tr>
            </a:tbl>
          </a:graphicData>
        </a:graphic>
      </p:graphicFrame>
      <p:sp>
        <p:nvSpPr>
          <p:cNvPr id="27" name="TextBox 26"/>
          <p:cNvSpPr txBox="1"/>
          <p:nvPr/>
        </p:nvSpPr>
        <p:spPr>
          <a:xfrm>
            <a:off x="3505200" y="304800"/>
            <a:ext cx="1986040" cy="584776"/>
          </a:xfrm>
          <a:prstGeom prst="rect">
            <a:avLst/>
          </a:prstGeom>
          <a:noFill/>
        </p:spPr>
        <p:txBody>
          <a:bodyPr wrap="none" rtlCol="0">
            <a:spAutoFit/>
          </a:bodyPr>
          <a:lstStyle/>
          <a:p>
            <a:r>
              <a:rPr lang="en-US" sz="3200" dirty="0" smtClean="0"/>
              <a:t>SO WHAT? </a:t>
            </a:r>
            <a:endParaRPr lang="en-US" sz="3200" dirty="0"/>
          </a:p>
        </p:txBody>
      </p:sp>
      <p:sp>
        <p:nvSpPr>
          <p:cNvPr id="5" name="TextBox 4"/>
          <p:cNvSpPr txBox="1"/>
          <p:nvPr/>
        </p:nvSpPr>
        <p:spPr>
          <a:xfrm>
            <a:off x="47244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Tree>
    <p:extLst>
      <p:ext uri="{BB962C8B-B14F-4D97-AF65-F5344CB8AC3E}">
        <p14:creationId xmlns:p14="http://schemas.microsoft.com/office/powerpoint/2010/main" val="2132260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19600" y="2895600"/>
            <a:ext cx="4114800" cy="26381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88644" y="3342485"/>
              <a:ext cx="1251045" cy="771070"/>
            </a:xfrm>
            <a:prstGeom prst="rect">
              <a:avLst/>
            </a:prstGeom>
            <a:noFill/>
          </p:spPr>
          <p:txBody>
            <a:bodyPr wrap="none" rtlCol="0">
              <a:spAutoFit/>
            </a:bodyPr>
            <a:lstStyle/>
            <a:p>
              <a:pPr algn="ctr"/>
              <a:r>
                <a:rPr lang="en-US" sz="3200" dirty="0" smtClean="0">
                  <a:solidFill>
                    <a:srgbClr val="99FF66"/>
                  </a:solidFill>
                </a:rPr>
                <a:t>Issue</a:t>
              </a:r>
              <a:endParaRPr lang="en-US" sz="3200" dirty="0">
                <a:solidFill>
                  <a:srgbClr val="99FF66"/>
                </a:solidFill>
              </a:endParaRPr>
            </a:p>
          </p:txBody>
        </p:sp>
        <p:sp>
          <p:nvSpPr>
            <p:cNvPr id="12" name="TextBox 11"/>
            <p:cNvSpPr txBox="1"/>
            <p:nvPr/>
          </p:nvSpPr>
          <p:spPr>
            <a:xfrm>
              <a:off x="3109754" y="1873391"/>
              <a:ext cx="2780120" cy="890065"/>
            </a:xfrm>
            <a:prstGeom prst="rect">
              <a:avLst/>
            </a:prstGeom>
            <a:noFill/>
          </p:spPr>
          <p:txBody>
            <a:bodyPr wrap="none" rtlCol="0">
              <a:spAutoFit/>
            </a:bodyPr>
            <a:lstStyle/>
            <a:p>
              <a:pPr algn="ctr"/>
              <a:r>
                <a:rPr lang="en-US" sz="2400" dirty="0" smtClean="0"/>
                <a:t>Problem?</a:t>
              </a:r>
              <a:endParaRPr lang="en-US" sz="2400" dirty="0"/>
            </a:p>
          </p:txBody>
        </p:sp>
        <p:sp>
          <p:nvSpPr>
            <p:cNvPr id="13" name="TextBox 12"/>
            <p:cNvSpPr txBox="1"/>
            <p:nvPr/>
          </p:nvSpPr>
          <p:spPr>
            <a:xfrm>
              <a:off x="3657630" y="4960704"/>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6003968" y="3535251"/>
              <a:ext cx="1828357" cy="561369"/>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999666" y="3328555"/>
              <a:ext cx="2368812" cy="925221"/>
            </a:xfrm>
            <a:prstGeom prst="rect">
              <a:avLst/>
            </a:prstGeom>
            <a:noFill/>
          </p:spPr>
          <p:txBody>
            <a:bodyPr wrap="none" rtlCol="0">
              <a:spAutoFit/>
            </a:bodyPr>
            <a:lstStyle/>
            <a:p>
              <a:pPr algn="ctr"/>
              <a:r>
                <a:rPr lang="en-US" sz="2400" dirty="0" smtClean="0"/>
                <a:t>Benefit</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1066800" y="2057400"/>
            <a:ext cx="6712094" cy="523220"/>
          </a:xfrm>
          <a:prstGeom prst="rect">
            <a:avLst/>
          </a:prstGeom>
          <a:noFill/>
        </p:spPr>
        <p:txBody>
          <a:bodyPr wrap="none" rtlCol="0">
            <a:spAutoFit/>
          </a:bodyPr>
          <a:lstStyle/>
          <a:p>
            <a:r>
              <a:rPr lang="en-US" sz="2800" dirty="0" smtClean="0">
                <a:solidFill>
                  <a:schemeClr val="accent1">
                    <a:lumMod val="40000"/>
                    <a:lumOff val="60000"/>
                  </a:schemeClr>
                </a:solidFill>
              </a:rPr>
              <a:t>Science  				Message Box</a:t>
            </a:r>
            <a:endParaRPr lang="en-US" sz="2800" dirty="0">
              <a:solidFill>
                <a:schemeClr val="accent1">
                  <a:lumMod val="40000"/>
                  <a:lumOff val="60000"/>
                </a:schemeClr>
              </a:solidFill>
            </a:endParaRPr>
          </a:p>
        </p:txBody>
      </p:sp>
      <p:sp>
        <p:nvSpPr>
          <p:cNvPr id="20" name="Rectangle 19"/>
          <p:cNvSpPr/>
          <p:nvPr/>
        </p:nvSpPr>
        <p:spPr>
          <a:xfrm>
            <a:off x="838200" y="2895600"/>
            <a:ext cx="1905000" cy="2667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143000" y="3048000"/>
            <a:ext cx="1421733" cy="2298065"/>
          </a:xfrm>
          <a:prstGeom prst="rect">
            <a:avLst/>
          </a:prstGeom>
          <a:noFill/>
        </p:spPr>
        <p:txBody>
          <a:bodyPr wrap="none" rtlCol="0">
            <a:spAutoFit/>
          </a:bodyPr>
          <a:lstStyle/>
          <a:p>
            <a:pPr>
              <a:lnSpc>
                <a:spcPct val="120000"/>
              </a:lnSpc>
            </a:pPr>
            <a:r>
              <a:rPr lang="en-US" sz="2000" dirty="0" smtClean="0">
                <a:solidFill>
                  <a:srgbClr val="000090"/>
                </a:solidFill>
              </a:rPr>
              <a:t>Abstract</a:t>
            </a:r>
          </a:p>
          <a:p>
            <a:pPr>
              <a:lnSpc>
                <a:spcPct val="120000"/>
              </a:lnSpc>
            </a:pPr>
            <a:r>
              <a:rPr lang="en-US" sz="2000" dirty="0" smtClean="0">
                <a:solidFill>
                  <a:srgbClr val="000090"/>
                </a:solidFill>
              </a:rPr>
              <a:t>Background</a:t>
            </a:r>
          </a:p>
          <a:p>
            <a:pPr>
              <a:lnSpc>
                <a:spcPct val="120000"/>
              </a:lnSpc>
            </a:pPr>
            <a:r>
              <a:rPr lang="en-US" sz="2000" dirty="0" smtClean="0">
                <a:solidFill>
                  <a:srgbClr val="000090"/>
                </a:solidFill>
              </a:rPr>
              <a:t>Methods</a:t>
            </a:r>
          </a:p>
          <a:p>
            <a:pPr>
              <a:lnSpc>
                <a:spcPct val="120000"/>
              </a:lnSpc>
            </a:pPr>
            <a:r>
              <a:rPr lang="en-US" sz="2000" dirty="0" smtClean="0">
                <a:solidFill>
                  <a:srgbClr val="000090"/>
                </a:solidFill>
              </a:rPr>
              <a:t>Results</a:t>
            </a:r>
          </a:p>
          <a:p>
            <a:pPr>
              <a:lnSpc>
                <a:spcPct val="120000"/>
              </a:lnSpc>
            </a:pPr>
            <a:r>
              <a:rPr lang="en-US" sz="2000" dirty="0" smtClean="0">
                <a:solidFill>
                  <a:srgbClr val="000090"/>
                </a:solidFill>
              </a:rPr>
              <a:t>Discussion</a:t>
            </a:r>
          </a:p>
          <a:p>
            <a:pPr>
              <a:lnSpc>
                <a:spcPct val="120000"/>
              </a:lnSpc>
            </a:pPr>
            <a:r>
              <a:rPr lang="en-US" sz="2000" dirty="0" smtClean="0">
                <a:solidFill>
                  <a:srgbClr val="000090"/>
                </a:solidFill>
              </a:rPr>
              <a:t>Conclusion</a:t>
            </a:r>
            <a:endParaRPr lang="en-US" sz="2000" dirty="0">
              <a:solidFill>
                <a:srgbClr val="000090"/>
              </a:solidFill>
            </a:endParaRPr>
          </a:p>
        </p:txBody>
      </p:sp>
      <p:sp>
        <p:nvSpPr>
          <p:cNvPr id="22" name="Right Arrow 21"/>
          <p:cNvSpPr/>
          <p:nvPr/>
        </p:nvSpPr>
        <p:spPr>
          <a:xfrm>
            <a:off x="2895600" y="3810000"/>
            <a:ext cx="13716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895600" y="3886200"/>
            <a:ext cx="1159868" cy="400110"/>
          </a:xfrm>
          <a:prstGeom prst="rect">
            <a:avLst/>
          </a:prstGeom>
          <a:noFill/>
        </p:spPr>
        <p:txBody>
          <a:bodyPr wrap="none" rtlCol="0">
            <a:spAutoFit/>
          </a:bodyPr>
          <a:lstStyle/>
          <a:p>
            <a:r>
              <a:rPr lang="en-US" sz="2000" dirty="0" smtClean="0"/>
              <a:t>Audience</a:t>
            </a:r>
            <a:endParaRPr lang="en-US" sz="2000" dirty="0"/>
          </a:p>
        </p:txBody>
      </p:sp>
      <p:sp>
        <p:nvSpPr>
          <p:cNvPr id="24" name="TextBox 23"/>
          <p:cNvSpPr txBox="1"/>
          <p:nvPr/>
        </p:nvSpPr>
        <p:spPr>
          <a:xfrm>
            <a:off x="46482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
        <p:nvSpPr>
          <p:cNvPr id="25" name="TextBox 24"/>
          <p:cNvSpPr txBox="1"/>
          <p:nvPr/>
        </p:nvSpPr>
        <p:spPr>
          <a:xfrm>
            <a:off x="1752600" y="685800"/>
            <a:ext cx="6400800" cy="584776"/>
          </a:xfrm>
          <a:prstGeom prst="rect">
            <a:avLst/>
          </a:prstGeom>
          <a:noFill/>
        </p:spPr>
        <p:txBody>
          <a:bodyPr wrap="square" rtlCol="0">
            <a:spAutoFit/>
          </a:bodyPr>
          <a:lstStyle/>
          <a:p>
            <a:r>
              <a:rPr lang="en-US" sz="3200" dirty="0" smtClean="0"/>
              <a:t>FROM SCIENTIST TO AUDIENCE</a:t>
            </a:r>
            <a:endParaRPr lang="en-US" sz="3200" dirty="0"/>
          </a:p>
        </p:txBody>
      </p:sp>
    </p:spTree>
    <p:extLst>
      <p:ext uri="{BB962C8B-B14F-4D97-AF65-F5344CB8AC3E}">
        <p14:creationId xmlns:p14="http://schemas.microsoft.com/office/powerpoint/2010/main" val="404569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97223" y="3395735"/>
              <a:ext cx="1251046" cy="771070"/>
            </a:xfrm>
            <a:prstGeom prst="rect">
              <a:avLst/>
            </a:prstGeom>
            <a:noFill/>
          </p:spPr>
          <p:txBody>
            <a:bodyPr wrap="none" rtlCol="0">
              <a:spAutoFit/>
            </a:bodyPr>
            <a:lstStyle/>
            <a:p>
              <a:pPr algn="ctr"/>
              <a:r>
                <a:rPr lang="en-US" sz="3200" dirty="0" smtClean="0">
                  <a:solidFill>
                    <a:srgbClr val="99FF66"/>
                  </a:solidFill>
                </a:rPr>
                <a:t>Issue</a:t>
              </a:r>
              <a:endParaRPr lang="en-US" sz="3200" dirty="0">
                <a:solidFill>
                  <a:srgbClr val="99FF66"/>
                </a:solidFill>
              </a:endParaRPr>
            </a:p>
          </p:txBody>
        </p:sp>
        <p:sp>
          <p:nvSpPr>
            <p:cNvPr id="12" name="TextBox 11"/>
            <p:cNvSpPr txBox="1"/>
            <p:nvPr/>
          </p:nvSpPr>
          <p:spPr>
            <a:xfrm>
              <a:off x="3714956" y="2089556"/>
              <a:ext cx="1686815" cy="608739"/>
            </a:xfrm>
            <a:prstGeom prst="rect">
              <a:avLst/>
            </a:prstGeom>
            <a:noFill/>
          </p:spPr>
          <p:txBody>
            <a:bodyPr wrap="none" rtlCol="0">
              <a:spAutoFit/>
            </a:bodyPr>
            <a:lstStyle/>
            <a:p>
              <a:pPr algn="ctr"/>
              <a:r>
                <a:rPr lang="en-US" sz="2400" dirty="0" smtClean="0"/>
                <a:t>Problem?</a:t>
              </a:r>
              <a:endParaRPr lang="en-US" sz="2400" dirty="0"/>
            </a:p>
          </p:txBody>
        </p:sp>
      </p:grpSp>
      <p:sp>
        <p:nvSpPr>
          <p:cNvPr id="16" name="TextBox 15"/>
          <p:cNvSpPr txBox="1"/>
          <p:nvPr/>
        </p:nvSpPr>
        <p:spPr>
          <a:xfrm>
            <a:off x="3352800" y="7620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18" name="TextBox 17"/>
          <p:cNvSpPr txBox="1"/>
          <p:nvPr/>
        </p:nvSpPr>
        <p:spPr>
          <a:xfrm>
            <a:off x="3200400" y="2590800"/>
            <a:ext cx="3524823" cy="461665"/>
          </a:xfrm>
          <a:prstGeom prst="rect">
            <a:avLst/>
          </a:prstGeom>
          <a:noFill/>
        </p:spPr>
        <p:txBody>
          <a:bodyPr wrap="none" rtlCol="0">
            <a:spAutoFit/>
          </a:bodyPr>
          <a:lstStyle/>
          <a:p>
            <a:r>
              <a:rPr lang="en-US" sz="2400" dirty="0">
                <a:solidFill>
                  <a:schemeClr val="accent2">
                    <a:lumMod val="60000"/>
                    <a:lumOff val="40000"/>
                  </a:schemeClr>
                </a:solidFill>
              </a:rPr>
              <a:t>S</a:t>
            </a:r>
            <a:r>
              <a:rPr lang="en-US" sz="2400" dirty="0" smtClean="0">
                <a:solidFill>
                  <a:schemeClr val="accent2">
                    <a:lumMod val="60000"/>
                    <a:lumOff val="40000"/>
                  </a:schemeClr>
                </a:solidFill>
              </a:rPr>
              <a:t>pecific piece of the issue? </a:t>
            </a:r>
            <a:endParaRPr lang="en-US" sz="2400" dirty="0">
              <a:solidFill>
                <a:schemeClr val="accent2">
                  <a:lumMod val="60000"/>
                  <a:lumOff val="40000"/>
                </a:schemeClr>
              </a:solidFill>
            </a:endParaRPr>
          </a:p>
        </p:txBody>
      </p:sp>
      <p:sp>
        <p:nvSpPr>
          <p:cNvPr id="14" name="TextBox 13"/>
          <p:cNvSpPr txBox="1"/>
          <p:nvPr/>
        </p:nvSpPr>
        <p:spPr>
          <a:xfrm>
            <a:off x="46482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Tree>
    <p:extLst>
      <p:ext uri="{BB962C8B-B14F-4D97-AF65-F5344CB8AC3E}">
        <p14:creationId xmlns:p14="http://schemas.microsoft.com/office/powerpoint/2010/main" val="679962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97223" y="3395735"/>
              <a:ext cx="1251046" cy="771070"/>
            </a:xfrm>
            <a:prstGeom prst="rect">
              <a:avLst/>
            </a:prstGeom>
            <a:noFill/>
          </p:spPr>
          <p:txBody>
            <a:bodyPr wrap="none" rtlCol="0">
              <a:spAutoFit/>
            </a:bodyPr>
            <a:lstStyle/>
            <a:p>
              <a:pPr algn="ctr"/>
              <a:r>
                <a:rPr lang="en-US" sz="3200" dirty="0" smtClean="0">
                  <a:solidFill>
                    <a:srgbClr val="99FF66"/>
                  </a:solidFill>
                </a:rPr>
                <a:t>Issue</a:t>
              </a:r>
              <a:endParaRPr lang="en-US" sz="3200" dirty="0">
                <a:solidFill>
                  <a:srgbClr val="99FF66"/>
                </a:solidFill>
              </a:endParaRPr>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grpSp>
      <p:sp>
        <p:nvSpPr>
          <p:cNvPr id="16" name="TextBox 15"/>
          <p:cNvSpPr txBox="1"/>
          <p:nvPr/>
        </p:nvSpPr>
        <p:spPr>
          <a:xfrm>
            <a:off x="3352800" y="7620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18" name="TextBox 17"/>
          <p:cNvSpPr txBox="1"/>
          <p:nvPr/>
        </p:nvSpPr>
        <p:spPr>
          <a:xfrm>
            <a:off x="6629400" y="3505200"/>
            <a:ext cx="1524000" cy="1569660"/>
          </a:xfrm>
          <a:prstGeom prst="rect">
            <a:avLst/>
          </a:prstGeom>
          <a:noFill/>
        </p:spPr>
        <p:txBody>
          <a:bodyPr wrap="square" rtlCol="0">
            <a:spAutoFit/>
          </a:bodyPr>
          <a:lstStyle/>
          <a:p>
            <a:r>
              <a:rPr lang="en-US" sz="2400" dirty="0" smtClean="0">
                <a:solidFill>
                  <a:schemeClr val="accent2">
                    <a:lumMod val="60000"/>
                    <a:lumOff val="40000"/>
                  </a:schemeClr>
                </a:solidFill>
              </a:rPr>
              <a:t>What does it matter</a:t>
            </a:r>
          </a:p>
          <a:p>
            <a:r>
              <a:rPr lang="en-US" sz="2400" dirty="0" smtClean="0">
                <a:solidFill>
                  <a:schemeClr val="accent2">
                    <a:lumMod val="60000"/>
                    <a:lumOff val="40000"/>
                  </a:schemeClr>
                </a:solidFill>
              </a:rPr>
              <a:t>to my audience?</a:t>
            </a:r>
            <a:r>
              <a:rPr lang="en-US" sz="2000" dirty="0" smtClean="0">
                <a:solidFill>
                  <a:schemeClr val="accent2">
                    <a:lumMod val="60000"/>
                    <a:lumOff val="40000"/>
                  </a:schemeClr>
                </a:solidFill>
              </a:rPr>
              <a:t> </a:t>
            </a:r>
            <a:endParaRPr lang="en-US" dirty="0">
              <a:solidFill>
                <a:schemeClr val="accent2">
                  <a:lumMod val="60000"/>
                  <a:lumOff val="40000"/>
                </a:schemeClr>
              </a:solidFill>
            </a:endParaRPr>
          </a:p>
        </p:txBody>
      </p:sp>
      <p:sp>
        <p:nvSpPr>
          <p:cNvPr id="15" name="TextBox 14"/>
          <p:cNvSpPr txBox="1"/>
          <p:nvPr/>
        </p:nvSpPr>
        <p:spPr>
          <a:xfrm>
            <a:off x="46482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Tree>
    <p:extLst>
      <p:ext uri="{BB962C8B-B14F-4D97-AF65-F5344CB8AC3E}">
        <p14:creationId xmlns:p14="http://schemas.microsoft.com/office/powerpoint/2010/main" val="2971607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97223" y="3395735"/>
              <a:ext cx="1251046" cy="771070"/>
            </a:xfrm>
            <a:prstGeom prst="rect">
              <a:avLst/>
            </a:prstGeom>
            <a:noFill/>
          </p:spPr>
          <p:txBody>
            <a:bodyPr wrap="none" rtlCol="0">
              <a:spAutoFit/>
            </a:bodyPr>
            <a:lstStyle/>
            <a:p>
              <a:pPr algn="ctr"/>
              <a:r>
                <a:rPr lang="en-US" sz="3200" dirty="0" smtClean="0">
                  <a:solidFill>
                    <a:srgbClr val="99FF66"/>
                  </a:solidFill>
                </a:rPr>
                <a:t>Issue</a:t>
              </a:r>
              <a:endParaRPr lang="en-US" sz="3200" dirty="0">
                <a:solidFill>
                  <a:srgbClr val="99FF66"/>
                </a:solidFill>
              </a:endParaRPr>
            </a:p>
          </p:txBody>
        </p:sp>
        <p:sp>
          <p:nvSpPr>
            <p:cNvPr id="13" name="TextBox 12"/>
            <p:cNvSpPr txBox="1"/>
            <p:nvPr/>
          </p:nvSpPr>
          <p:spPr>
            <a:xfrm>
              <a:off x="3657630" y="4960704"/>
              <a:ext cx="1798650" cy="608739"/>
            </a:xfrm>
            <a:prstGeom prst="rect">
              <a:avLst/>
            </a:prstGeom>
            <a:noFill/>
          </p:spPr>
          <p:txBody>
            <a:bodyPr wrap="none" rtlCol="0">
              <a:spAutoFit/>
            </a:bodyPr>
            <a:lstStyle/>
            <a:p>
              <a:pPr algn="ctr"/>
              <a:r>
                <a:rPr lang="en-US" sz="2400" dirty="0" smtClean="0"/>
                <a:t>Solutions?</a:t>
              </a:r>
              <a:endParaRPr lang="en-US" sz="2400" dirty="0"/>
            </a:p>
          </p:txBody>
        </p:sp>
      </p:grpSp>
      <p:sp>
        <p:nvSpPr>
          <p:cNvPr id="16" name="TextBox 15"/>
          <p:cNvSpPr txBox="1"/>
          <p:nvPr/>
        </p:nvSpPr>
        <p:spPr>
          <a:xfrm>
            <a:off x="3352800" y="7620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18" name="TextBox 17"/>
          <p:cNvSpPr txBox="1"/>
          <p:nvPr/>
        </p:nvSpPr>
        <p:spPr>
          <a:xfrm>
            <a:off x="3124200" y="5715000"/>
            <a:ext cx="3892262" cy="461665"/>
          </a:xfrm>
          <a:prstGeom prst="rect">
            <a:avLst/>
          </a:prstGeom>
          <a:noFill/>
        </p:spPr>
        <p:txBody>
          <a:bodyPr wrap="none" rtlCol="0">
            <a:spAutoFit/>
          </a:bodyPr>
          <a:lstStyle/>
          <a:p>
            <a:r>
              <a:rPr lang="en-US" sz="2400" dirty="0" smtClean="0">
                <a:solidFill>
                  <a:schemeClr val="accent2">
                    <a:lumMod val="60000"/>
                    <a:lumOff val="40000"/>
                  </a:schemeClr>
                </a:solidFill>
              </a:rPr>
              <a:t>What are potential solutions? </a:t>
            </a:r>
            <a:endParaRPr lang="en-US" sz="2400" dirty="0">
              <a:solidFill>
                <a:schemeClr val="accent2">
                  <a:lumMod val="60000"/>
                  <a:lumOff val="40000"/>
                </a:schemeClr>
              </a:solidFill>
            </a:endParaRPr>
          </a:p>
        </p:txBody>
      </p:sp>
      <p:sp>
        <p:nvSpPr>
          <p:cNvPr id="14" name="TextBox 13"/>
          <p:cNvSpPr txBox="1"/>
          <p:nvPr/>
        </p:nvSpPr>
        <p:spPr>
          <a:xfrm>
            <a:off x="46482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Tree>
    <p:extLst>
      <p:ext uri="{BB962C8B-B14F-4D97-AF65-F5344CB8AC3E}">
        <p14:creationId xmlns:p14="http://schemas.microsoft.com/office/powerpoint/2010/main" val="318975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Rectangle 2" hidden="1"/>
          <p:cNvGraphicFramePr>
            <a:graphicFrameLocks/>
          </p:cNvGraphicFramePr>
          <p:nvPr>
            <p:custDataLst>
              <p:tags r:id="rId2"/>
            </p:custDataLst>
            <p:extLst>
              <p:ext uri="{D42A27DB-BD31-4B8C-83A1-F6EECF244321}">
                <p14:modId xmlns:p14="http://schemas.microsoft.com/office/powerpoint/2010/main" val="986376203"/>
              </p:ext>
            </p:ext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2769" name="think-cell Slide" r:id="rId25" imgW="0" imgH="0" progId="TCLayout.ActiveDocument.1">
                  <p:embed/>
                </p:oleObj>
              </mc:Choice>
              <mc:Fallback>
                <p:oleObj name="think-cell Slide" r:id="rId2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p:nvPr>
            <p:custDataLst>
              <p:tags r:id="rId3"/>
            </p:custDataLst>
          </p:nvPr>
        </p:nvSpPr>
        <p:spPr>
          <a:xfrm>
            <a:off x="684056" y="6121311"/>
            <a:ext cx="6250144" cy="584289"/>
          </a:xfrm>
          <a:prstGeom prst="rect">
            <a:avLst/>
          </a:prstGeom>
          <a:solidFill>
            <a:schemeClr val="tx2">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Calibri"/>
            </a:endParaRPr>
          </a:p>
        </p:txBody>
      </p:sp>
      <p:graphicFrame>
        <p:nvGraphicFramePr>
          <p:cNvPr id="46" name="Table 45"/>
          <p:cNvGraphicFramePr>
            <a:graphicFrameLocks noGrp="1"/>
          </p:cNvGraphicFramePr>
          <p:nvPr>
            <p:custDataLst>
              <p:tags r:id="rId4"/>
            </p:custDataLst>
            <p:extLst>
              <p:ext uri="{D42A27DB-BD31-4B8C-83A1-F6EECF244321}">
                <p14:modId xmlns:p14="http://schemas.microsoft.com/office/powerpoint/2010/main" val="1463016386"/>
              </p:ext>
            </p:extLst>
          </p:nvPr>
        </p:nvGraphicFramePr>
        <p:xfrm>
          <a:off x="1380226" y="843083"/>
          <a:ext cx="7062586" cy="4394575"/>
        </p:xfrm>
        <a:graphic>
          <a:graphicData uri="http://schemas.openxmlformats.org/drawingml/2006/table">
            <a:tbl>
              <a:tblPr firstRow="1" bandRow="1">
                <a:tableStyleId>{5C22544A-7EE6-4342-B048-85BDC9FD1C3A}</a:tableStyleId>
              </a:tblPr>
              <a:tblGrid>
                <a:gridCol w="1362422"/>
                <a:gridCol w="1425041"/>
                <a:gridCol w="1425041"/>
                <a:gridCol w="1425041"/>
                <a:gridCol w="1425041"/>
              </a:tblGrid>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9" name="Table 48"/>
          <p:cNvGraphicFramePr>
            <a:graphicFrameLocks noGrp="1"/>
          </p:cNvGraphicFramePr>
          <p:nvPr>
            <p:custDataLst>
              <p:tags r:id="rId5"/>
            </p:custDataLst>
            <p:extLst>
              <p:ext uri="{D42A27DB-BD31-4B8C-83A1-F6EECF244321}">
                <p14:modId xmlns:p14="http://schemas.microsoft.com/office/powerpoint/2010/main" val="3307533654"/>
              </p:ext>
            </p:extLst>
          </p:nvPr>
        </p:nvGraphicFramePr>
        <p:xfrm>
          <a:off x="533400" y="838200"/>
          <a:ext cx="7907133" cy="5164869"/>
        </p:xfrm>
        <a:graphic>
          <a:graphicData uri="http://schemas.openxmlformats.org/drawingml/2006/table">
            <a:tbl>
              <a:tblPr firstRow="1" bandRow="1">
                <a:tableStyleId>{5C22544A-7EE6-4342-B048-85BDC9FD1C3A}</a:tableStyleId>
              </a:tblPr>
              <a:tblGrid>
                <a:gridCol w="433183"/>
                <a:gridCol w="405017"/>
                <a:gridCol w="3534613"/>
                <a:gridCol w="3534320"/>
              </a:tblGrid>
              <a:tr h="2275059">
                <a:tc rowSpan="4">
                  <a:txBody>
                    <a:bodyPr/>
                    <a:lstStyle/>
                    <a:p>
                      <a:endParaRPr lang="en-US" sz="2100" dirty="0">
                        <a:solidFill>
                          <a:schemeClr val="bg1"/>
                        </a:solidFill>
                      </a:endParaRPr>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endParaRPr lang="en-US" sz="14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2191">
                <a:tc vMerge="1">
                  <a:txBody>
                    <a:bodyPr/>
                    <a:lstStyle/>
                    <a:p>
                      <a:endParaRPr lang="en-US" dirty="0"/>
                    </a:p>
                  </a:txBody>
                  <a:tcPr>
                    <a:noFill/>
                  </a:tcPr>
                </a:tc>
                <a:tc vMerge="1">
                  <a:txBody>
                    <a:bodyPr/>
                    <a:lstStyle/>
                    <a:p>
                      <a:endParaRPr lang="en-US" sz="1400" dirty="0"/>
                    </a:p>
                  </a:txBody>
                  <a:tcPr marL="107089" marR="107089" marT="53555" marB="5355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00B0F0"/>
                    </a:solid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7150">
                <a:tc vMerge="1">
                  <a:txBody>
                    <a:bodyPr/>
                    <a:lstStyle/>
                    <a:p>
                      <a:endParaRPr lang="en-US" dirty="0"/>
                    </a:p>
                  </a:txBody>
                  <a:tcPr>
                    <a:lnB w="12700" cap="flat" cmpd="sng" algn="ctr">
                      <a:solidFill>
                        <a:schemeClr val="tx1"/>
                      </a:solidFill>
                      <a:prstDash val="solid"/>
                      <a:round/>
                      <a:headEnd type="none" w="med" len="med"/>
                      <a:tailEnd type="none" w="med" len="med"/>
                    </a:lnB>
                    <a:solidFill>
                      <a:srgbClr val="DCDCDC"/>
                    </a:solidFill>
                  </a:tcPr>
                </a:tc>
                <a:tc gridSpan="3">
                  <a:txBody>
                    <a:bodyPr/>
                    <a:lstStyle/>
                    <a:p>
                      <a:endParaRPr lang="en-US" sz="1400" dirty="0">
                        <a:solidFill>
                          <a:schemeClr val="tx1"/>
                        </a:solidFill>
                      </a:endParaRPr>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dirty="0"/>
                    </a:p>
                  </a:txBody>
                  <a:tcPr>
                    <a:lnT w="12700" cap="flat" cmpd="sng" algn="ctr">
                      <a:solidFill>
                        <a:schemeClr val="tx1"/>
                      </a:solidFill>
                      <a:prstDash val="solid"/>
                      <a:round/>
                      <a:headEnd type="none" w="med" len="med"/>
                      <a:tailEnd type="none" w="med" len="med"/>
                    </a:lnT>
                    <a:solidFill>
                      <a:srgbClr val="066BB0"/>
                    </a:solidFill>
                  </a:tcPr>
                </a:tc>
                <a:tc hMerge="1">
                  <a:txBody>
                    <a:bodyPr/>
                    <a:lstStyle/>
                    <a:p>
                      <a:endParaRPr lang="en-US" sz="1400" dirty="0"/>
                    </a:p>
                  </a:txBody>
                  <a:tcPr marL="107089" marR="107089" marT="53555" marB="53555">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01000">
                <a:tc vMerge="1">
                  <a:txBody>
                    <a:bodyPr/>
                    <a:lstStyle/>
                    <a:p>
                      <a:endParaRPr lang="en-US" sz="2100" dirty="0">
                        <a:solidFill>
                          <a:schemeClr val="bg1"/>
                        </a:solidFill>
                      </a:endParaRPr>
                    </a:p>
                  </a:txBody>
                  <a:tcPr marL="107089" marR="107089" marT="53555" marB="53555">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3">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solidFill>
                      <a:srgbClr val="DCDCDC"/>
                    </a:solidFill>
                  </a:tcPr>
                </a:tc>
                <a:tc hMerge="1">
                  <a:txBody>
                    <a:bodyPr/>
                    <a:lstStyle/>
                    <a:p>
                      <a:endParaRPr lang="en-US" dirty="0"/>
                    </a:p>
                  </a:txBody>
                  <a:tcPr>
                    <a:noFill/>
                  </a:tcPr>
                </a:tc>
              </a:tr>
            </a:tbl>
          </a:graphicData>
        </a:graphic>
      </p:graphicFrame>
      <p:sp>
        <p:nvSpPr>
          <p:cNvPr id="55" name="Rectangle 14"/>
          <p:cNvSpPr>
            <a:spLocks noChangeArrowheads="1"/>
          </p:cNvSpPr>
          <p:nvPr>
            <p:custDataLst>
              <p:tags r:id="rId6"/>
            </p:custDataLst>
          </p:nvPr>
        </p:nvSpPr>
        <p:spPr bwMode="gray">
          <a:xfrm>
            <a:off x="7469187" y="5295272"/>
            <a:ext cx="38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High</a:t>
            </a:r>
            <a:endParaRPr lang="en-US" sz="1600" dirty="0">
              <a:solidFill>
                <a:prstClr val="black"/>
              </a:solidFill>
              <a:latin typeface="Times New Roman" pitchFamily="18" charset="0"/>
            </a:endParaRPr>
          </a:p>
        </p:txBody>
      </p:sp>
      <p:sp>
        <p:nvSpPr>
          <p:cNvPr id="56" name="Rectangle 15"/>
          <p:cNvSpPr>
            <a:spLocks noChangeArrowheads="1"/>
          </p:cNvSpPr>
          <p:nvPr>
            <p:custDataLst>
              <p:tags r:id="rId7"/>
            </p:custDataLst>
          </p:nvPr>
        </p:nvSpPr>
        <p:spPr bwMode="gray">
          <a:xfrm rot="16200000">
            <a:off x="997833" y="4729878"/>
            <a:ext cx="349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Low</a:t>
            </a:r>
            <a:endParaRPr lang="en-US" sz="1600" dirty="0">
              <a:solidFill>
                <a:prstClr val="black"/>
              </a:solidFill>
              <a:latin typeface="Times New Roman" pitchFamily="18" charset="0"/>
            </a:endParaRPr>
          </a:p>
        </p:txBody>
      </p:sp>
      <p:sp>
        <p:nvSpPr>
          <p:cNvPr id="57" name="Rectangle 16"/>
          <p:cNvSpPr>
            <a:spLocks noChangeArrowheads="1"/>
          </p:cNvSpPr>
          <p:nvPr>
            <p:custDataLst>
              <p:tags r:id="rId8"/>
            </p:custDataLst>
          </p:nvPr>
        </p:nvSpPr>
        <p:spPr bwMode="gray">
          <a:xfrm>
            <a:off x="2679758" y="5605931"/>
            <a:ext cx="4449936" cy="461665"/>
          </a:xfrm>
          <a:prstGeom prst="rect">
            <a:avLst/>
          </a:prstGeom>
          <a:solidFill>
            <a:schemeClr val="accent1"/>
          </a:solidFill>
          <a:ln>
            <a:noFill/>
          </a:ln>
          <a:extLst/>
        </p:spPr>
        <p:txBody>
          <a:bodyPr wrap="none" lIns="0" tIns="0" rIns="0" bIns="0">
            <a:spAutoFit/>
          </a:bodyPr>
          <a:lstStyle/>
          <a:p>
            <a:pPr algn="ctr"/>
            <a:r>
              <a:rPr lang="en-US" b="1" dirty="0" smtClean="0">
                <a:solidFill>
                  <a:prstClr val="white"/>
                </a:solidFill>
                <a:latin typeface="Calibri"/>
              </a:rPr>
              <a:t>INFLUENCE</a:t>
            </a:r>
            <a:r>
              <a:rPr lang="en-US" dirty="0" smtClean="0">
                <a:solidFill>
                  <a:prstClr val="white"/>
                </a:solidFill>
                <a:latin typeface="Calibri"/>
              </a:rPr>
              <a:t/>
            </a:r>
            <a:br>
              <a:rPr lang="en-US" dirty="0" smtClean="0">
                <a:solidFill>
                  <a:prstClr val="white"/>
                </a:solidFill>
                <a:latin typeface="Calibri"/>
              </a:rPr>
            </a:br>
            <a:r>
              <a:rPr lang="en-US" sz="1200" dirty="0" smtClean="0">
                <a:solidFill>
                  <a:prstClr val="white"/>
                </a:solidFill>
                <a:latin typeface="Calibri"/>
              </a:rPr>
              <a:t>Extent </a:t>
            </a:r>
            <a:r>
              <a:rPr lang="en-US" sz="1200" dirty="0">
                <a:solidFill>
                  <a:prstClr val="white"/>
                </a:solidFill>
                <a:latin typeface="Calibri"/>
              </a:rPr>
              <a:t>to which stakeholder group can </a:t>
            </a:r>
            <a:r>
              <a:rPr lang="en-US" sz="1200" u="sng" dirty="0">
                <a:solidFill>
                  <a:prstClr val="white"/>
                </a:solidFill>
                <a:latin typeface="Calibri"/>
              </a:rPr>
              <a:t>influence</a:t>
            </a:r>
            <a:r>
              <a:rPr lang="en-US" sz="1200" dirty="0">
                <a:solidFill>
                  <a:prstClr val="white"/>
                </a:solidFill>
                <a:latin typeface="Calibri"/>
              </a:rPr>
              <a:t> the initiative’s success</a:t>
            </a:r>
          </a:p>
        </p:txBody>
      </p:sp>
      <p:sp>
        <p:nvSpPr>
          <p:cNvPr id="58" name="Rectangle 19"/>
          <p:cNvSpPr>
            <a:spLocks noChangeArrowheads="1"/>
          </p:cNvSpPr>
          <p:nvPr>
            <p:custDataLst>
              <p:tags r:id="rId9"/>
            </p:custDataLst>
          </p:nvPr>
        </p:nvSpPr>
        <p:spPr bwMode="gray">
          <a:xfrm rot="16200000">
            <a:off x="-1014675" y="3074117"/>
            <a:ext cx="3513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dirty="0" smtClean="0">
                <a:solidFill>
                  <a:prstClr val="white"/>
                </a:solidFill>
                <a:latin typeface="Calibri"/>
              </a:rPr>
              <a:t>IMPACT</a:t>
            </a:r>
            <a:endParaRPr lang="en-US" b="1" dirty="0">
              <a:solidFill>
                <a:prstClr val="white"/>
              </a:solidFill>
              <a:latin typeface="Calibri"/>
            </a:endParaRPr>
          </a:p>
          <a:p>
            <a:pPr algn="ctr"/>
            <a:r>
              <a:rPr lang="en-US" sz="1200" dirty="0" smtClean="0">
                <a:solidFill>
                  <a:prstClr val="white"/>
                </a:solidFill>
                <a:latin typeface="Calibri"/>
              </a:rPr>
              <a:t>Extent to which stakeholder is </a:t>
            </a:r>
            <a:r>
              <a:rPr lang="en-US" sz="1200" u="sng" dirty="0" smtClean="0">
                <a:solidFill>
                  <a:prstClr val="white"/>
                </a:solidFill>
                <a:latin typeface="Calibri"/>
              </a:rPr>
              <a:t>impacted</a:t>
            </a:r>
            <a:r>
              <a:rPr lang="en-US" sz="1200" dirty="0" smtClean="0">
                <a:solidFill>
                  <a:prstClr val="white"/>
                </a:solidFill>
                <a:latin typeface="Calibri"/>
              </a:rPr>
              <a:t> by the Initiative</a:t>
            </a:r>
            <a:endParaRPr lang="en-US" sz="1200" dirty="0">
              <a:solidFill>
                <a:prstClr val="white"/>
              </a:solidFill>
              <a:latin typeface="Times New Roman" pitchFamily="18" charset="0"/>
            </a:endParaRPr>
          </a:p>
        </p:txBody>
      </p:sp>
      <p:sp>
        <p:nvSpPr>
          <p:cNvPr id="59" name="Rectangle 20"/>
          <p:cNvSpPr>
            <a:spLocks noChangeArrowheads="1"/>
          </p:cNvSpPr>
          <p:nvPr>
            <p:custDataLst>
              <p:tags r:id="rId10"/>
            </p:custDataLst>
          </p:nvPr>
        </p:nvSpPr>
        <p:spPr bwMode="gray">
          <a:xfrm rot="16200000">
            <a:off x="967772" y="1170703"/>
            <a:ext cx="38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High</a:t>
            </a:r>
            <a:endParaRPr lang="en-US" sz="1600" dirty="0">
              <a:solidFill>
                <a:prstClr val="black"/>
              </a:solidFill>
              <a:latin typeface="Times New Roman" pitchFamily="18" charset="0"/>
            </a:endParaRPr>
          </a:p>
        </p:txBody>
      </p:sp>
      <p:sp>
        <p:nvSpPr>
          <p:cNvPr id="60" name="Rectangle 21"/>
          <p:cNvSpPr>
            <a:spLocks noChangeArrowheads="1"/>
          </p:cNvSpPr>
          <p:nvPr>
            <p:custDataLst>
              <p:tags r:id="rId11"/>
            </p:custDataLst>
          </p:nvPr>
        </p:nvSpPr>
        <p:spPr bwMode="gray">
          <a:xfrm>
            <a:off x="1828800" y="5295272"/>
            <a:ext cx="349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Low</a:t>
            </a:r>
            <a:endParaRPr lang="en-US" sz="1600" dirty="0">
              <a:solidFill>
                <a:prstClr val="black"/>
              </a:solidFill>
              <a:latin typeface="Times New Roman" pitchFamily="18" charset="0"/>
            </a:endParaRPr>
          </a:p>
        </p:txBody>
      </p:sp>
      <p:sp>
        <p:nvSpPr>
          <p:cNvPr id="68" name="Rectangle 33"/>
          <p:cNvSpPr>
            <a:spLocks noChangeArrowheads="1"/>
          </p:cNvSpPr>
          <p:nvPr>
            <p:custDataLst>
              <p:tags r:id="rId12"/>
            </p:custDataLst>
          </p:nvPr>
        </p:nvSpPr>
        <p:spPr bwMode="gray">
          <a:xfrm>
            <a:off x="5653181" y="849914"/>
            <a:ext cx="2697163" cy="276999"/>
          </a:xfrm>
          <a:prstGeom prst="rect">
            <a:avLst/>
          </a:prstGeom>
          <a:solidFill>
            <a:schemeClr val="bg1"/>
          </a:solidFill>
          <a:ln>
            <a:noFill/>
          </a:ln>
        </p:spPr>
        <p:txBody>
          <a:bodyPr lIns="0" tIns="0" rIns="0" bIns="0">
            <a:spAutoFit/>
          </a:bodyPr>
          <a:lstStyle/>
          <a:p>
            <a:pPr algn="ctr"/>
            <a:r>
              <a:rPr lang="en-US" b="1" dirty="0">
                <a:solidFill>
                  <a:prstClr val="white">
                    <a:lumMod val="65000"/>
                  </a:prstClr>
                </a:solidFill>
                <a:latin typeface="Calibri"/>
              </a:rPr>
              <a:t>Involve Extensively</a:t>
            </a:r>
          </a:p>
        </p:txBody>
      </p:sp>
      <p:sp>
        <p:nvSpPr>
          <p:cNvPr id="69" name="Rectangle 34"/>
          <p:cNvSpPr>
            <a:spLocks noChangeArrowheads="1"/>
          </p:cNvSpPr>
          <p:nvPr>
            <p:custDataLst>
              <p:tags r:id="rId13"/>
            </p:custDataLst>
          </p:nvPr>
        </p:nvSpPr>
        <p:spPr bwMode="gray">
          <a:xfrm>
            <a:off x="1428270" y="849914"/>
            <a:ext cx="2697163" cy="276999"/>
          </a:xfrm>
          <a:prstGeom prst="rect">
            <a:avLst/>
          </a:prstGeom>
          <a:solidFill>
            <a:schemeClr val="bg1"/>
          </a:solidFill>
          <a:ln>
            <a:noFill/>
          </a:ln>
        </p:spPr>
        <p:txBody>
          <a:bodyPr lIns="0" tIns="0" rIns="0" bIns="0">
            <a:spAutoFit/>
          </a:bodyPr>
          <a:lstStyle/>
          <a:p>
            <a:pPr algn="ctr"/>
            <a:r>
              <a:rPr lang="en-US" b="1" dirty="0">
                <a:solidFill>
                  <a:prstClr val="white">
                    <a:lumMod val="65000"/>
                  </a:prstClr>
                </a:solidFill>
                <a:latin typeface="Calibri"/>
              </a:rPr>
              <a:t>Address Concerns</a:t>
            </a:r>
          </a:p>
        </p:txBody>
      </p:sp>
      <p:sp>
        <p:nvSpPr>
          <p:cNvPr id="70" name="Rectangle 24"/>
          <p:cNvSpPr>
            <a:spLocks noChangeArrowheads="1"/>
          </p:cNvSpPr>
          <p:nvPr>
            <p:custDataLst>
              <p:tags r:id="rId14"/>
            </p:custDataLst>
          </p:nvPr>
        </p:nvSpPr>
        <p:spPr bwMode="gray">
          <a:xfrm>
            <a:off x="5638800" y="4953000"/>
            <a:ext cx="2777624" cy="276999"/>
          </a:xfrm>
          <a:prstGeom prst="rect">
            <a:avLst/>
          </a:prstGeom>
          <a:solidFill>
            <a:schemeClr val="bg1"/>
          </a:solidFill>
          <a:ln>
            <a:noFill/>
          </a:ln>
        </p:spPr>
        <p:txBody>
          <a:bodyPr wrap="square" lIns="0" tIns="0" rIns="0" bIns="0">
            <a:spAutoFit/>
          </a:bodyPr>
          <a:lstStyle/>
          <a:p>
            <a:pPr algn="ctr"/>
            <a:r>
              <a:rPr lang="en-US" b="1" dirty="0">
                <a:solidFill>
                  <a:prstClr val="white">
                    <a:lumMod val="65000"/>
                  </a:prstClr>
                </a:solidFill>
                <a:latin typeface="Calibri"/>
              </a:rPr>
              <a:t>Enlist as Needed</a:t>
            </a:r>
          </a:p>
        </p:txBody>
      </p:sp>
      <p:sp>
        <p:nvSpPr>
          <p:cNvPr id="71" name="Rectangle 32"/>
          <p:cNvSpPr>
            <a:spLocks noChangeArrowheads="1"/>
          </p:cNvSpPr>
          <p:nvPr>
            <p:custDataLst>
              <p:tags r:id="rId15"/>
            </p:custDataLst>
          </p:nvPr>
        </p:nvSpPr>
        <p:spPr bwMode="gray">
          <a:xfrm>
            <a:off x="1524000" y="4876800"/>
            <a:ext cx="2468563" cy="276999"/>
          </a:xfrm>
          <a:prstGeom prst="rect">
            <a:avLst/>
          </a:prstGeom>
          <a:solidFill>
            <a:schemeClr val="bg1"/>
          </a:solidFill>
          <a:ln>
            <a:noFill/>
          </a:ln>
        </p:spPr>
        <p:txBody>
          <a:bodyPr wrap="square" lIns="0" tIns="0" rIns="0" bIns="0">
            <a:spAutoFit/>
          </a:bodyPr>
          <a:lstStyle/>
          <a:p>
            <a:pPr algn="ctr"/>
            <a:r>
              <a:rPr lang="en-US" b="1" dirty="0">
                <a:solidFill>
                  <a:prstClr val="white">
                    <a:lumMod val="65000"/>
                  </a:prstClr>
                </a:solidFill>
                <a:latin typeface="Calibri"/>
              </a:rPr>
              <a:t>Keep Informed</a:t>
            </a:r>
          </a:p>
        </p:txBody>
      </p:sp>
      <p:sp>
        <p:nvSpPr>
          <p:cNvPr id="156" name="TextBox 155"/>
          <p:cNvSpPr txBox="1"/>
          <p:nvPr>
            <p:custDataLst>
              <p:tags r:id="rId16"/>
            </p:custDataLst>
          </p:nvPr>
        </p:nvSpPr>
        <p:spPr>
          <a:xfrm>
            <a:off x="228600" y="6248400"/>
            <a:ext cx="6172200" cy="338554"/>
          </a:xfrm>
          <a:prstGeom prst="rect">
            <a:avLst/>
          </a:prstGeom>
          <a:noFill/>
        </p:spPr>
        <p:txBody>
          <a:bodyPr wrap="square" rtlCol="0">
            <a:spAutoFit/>
          </a:bodyPr>
          <a:lstStyle/>
          <a:p>
            <a:r>
              <a:rPr lang="en-US" sz="800" dirty="0" smtClean="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 1-10 Stakeholders</a:t>
            </a:r>
            <a:r>
              <a:rPr lang="en-US" sz="800" dirty="0" smtClean="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 = 11-50</a:t>
            </a:r>
            <a:r>
              <a:rPr lang="en-US" sz="800" dirty="0" smtClean="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 100+</a:t>
            </a:r>
            <a:endParaRPr lang="en-US" sz="1600" dirty="0">
              <a:solidFill>
                <a:prstClr val="black"/>
              </a:solidFill>
              <a:latin typeface="Calibri"/>
            </a:endParaRPr>
          </a:p>
        </p:txBody>
      </p:sp>
      <p:sp>
        <p:nvSpPr>
          <p:cNvPr id="157" name="Oval 2"/>
          <p:cNvSpPr>
            <a:spLocks noChangeArrowheads="1"/>
          </p:cNvSpPr>
          <p:nvPr>
            <p:custDataLst>
              <p:tags r:id="rId17"/>
            </p:custDataLst>
          </p:nvPr>
        </p:nvSpPr>
        <p:spPr bwMode="auto">
          <a:xfrm>
            <a:off x="2971800" y="63246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158" name="Oval 2"/>
          <p:cNvSpPr>
            <a:spLocks noChangeArrowheads="1"/>
          </p:cNvSpPr>
          <p:nvPr>
            <p:custDataLst>
              <p:tags r:id="rId18"/>
            </p:custDataLst>
          </p:nvPr>
        </p:nvSpPr>
        <p:spPr bwMode="auto">
          <a:xfrm>
            <a:off x="810329" y="6312991"/>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159" name="Oval 2"/>
          <p:cNvSpPr>
            <a:spLocks noChangeArrowheads="1"/>
          </p:cNvSpPr>
          <p:nvPr>
            <p:custDataLst>
              <p:tags r:id="rId19"/>
            </p:custDataLst>
          </p:nvPr>
        </p:nvSpPr>
        <p:spPr bwMode="auto">
          <a:xfrm>
            <a:off x="4191000" y="6248400"/>
            <a:ext cx="344470" cy="33885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4" name="Rectangle 3"/>
          <p:cNvSpPr/>
          <p:nvPr>
            <p:custDataLst>
              <p:tags r:id="rId20"/>
            </p:custDataLst>
          </p:nvPr>
        </p:nvSpPr>
        <p:spPr>
          <a:xfrm rot="16200000">
            <a:off x="327137" y="6246602"/>
            <a:ext cx="550151" cy="215444"/>
          </a:xfrm>
          <a:prstGeom prst="rect">
            <a:avLst/>
          </a:prstGeom>
        </p:spPr>
        <p:txBody>
          <a:bodyPr wrap="none">
            <a:spAutoFit/>
          </a:bodyPr>
          <a:lstStyle/>
          <a:p>
            <a:r>
              <a:rPr lang="en-US" sz="800" b="1" dirty="0">
                <a:solidFill>
                  <a:prstClr val="black"/>
                </a:solidFill>
                <a:latin typeface="Arial" pitchFamily="34" charset="0"/>
                <a:cs typeface="Arial" pitchFamily="34" charset="0"/>
              </a:rPr>
              <a:t>Legend</a:t>
            </a:r>
            <a:endParaRPr lang="en-US" sz="800" dirty="0">
              <a:solidFill>
                <a:prstClr val="black"/>
              </a:solidFill>
              <a:latin typeface="Calibri"/>
            </a:endParaRPr>
          </a:p>
        </p:txBody>
      </p:sp>
      <p:sp>
        <p:nvSpPr>
          <p:cNvPr id="72" name="Slide Number Placeholder 5"/>
          <p:cNvSpPr>
            <a:spLocks noGrp="1"/>
          </p:cNvSpPr>
          <p:nvPr>
            <p:ph type="sldNum" sz="quarter" idx="12"/>
          </p:nvPr>
        </p:nvSpPr>
        <p:spPr>
          <a:xfrm>
            <a:off x="6858000" y="6481000"/>
            <a:ext cx="2133600" cy="365125"/>
          </a:xfrm>
        </p:spPr>
        <p:txBody>
          <a:bodyPr/>
          <a:lstStyle/>
          <a:p>
            <a:fld id="{43FC438C-2128-4168-B68F-D64764C6A344}" type="slidenum">
              <a:rPr lang="en-US" b="1" smtClean="0">
                <a:solidFill>
                  <a:prstClr val="black"/>
                </a:solidFill>
                <a:latin typeface="Calibri"/>
              </a:rPr>
              <a:pPr/>
              <a:t>5</a:t>
            </a:fld>
            <a:endParaRPr lang="en-US" b="1" dirty="0">
              <a:solidFill>
                <a:prstClr val="black"/>
              </a:solidFill>
              <a:latin typeface="Calibri"/>
            </a:endParaRPr>
          </a:p>
        </p:txBody>
      </p:sp>
      <p:grpSp>
        <p:nvGrpSpPr>
          <p:cNvPr id="2" name="Group 1"/>
          <p:cNvGrpSpPr/>
          <p:nvPr/>
        </p:nvGrpSpPr>
        <p:grpSpPr>
          <a:xfrm>
            <a:off x="239382" y="76200"/>
            <a:ext cx="8828418" cy="511175"/>
            <a:chOff x="239382" y="76200"/>
            <a:chExt cx="8828418" cy="511175"/>
          </a:xfrm>
        </p:grpSpPr>
        <p:sp>
          <p:nvSpPr>
            <p:cNvPr id="45" name="Rectangle 2"/>
            <p:cNvSpPr txBox="1">
              <a:spLocks noChangeArrowheads="1"/>
            </p:cNvSpPr>
            <p:nvPr>
              <p:custDataLst>
                <p:tags r:id="rId22"/>
              </p:custDataLst>
            </p:nvPr>
          </p:nvSpPr>
          <p:spPr>
            <a:xfrm>
              <a:off x="457200" y="152400"/>
              <a:ext cx="8305800" cy="434975"/>
            </a:xfrm>
            <a:prstGeom prst="rect">
              <a:avLst/>
            </a:prstGeom>
          </p:spPr>
          <p:txBody>
            <a:bodyPr vert="horz" lIns="91440" tIns="45720" rIns="91440" bIns="45720" rtlCol="0" anchor="ctr">
              <a:normAutofit/>
            </a:bodyPr>
            <a:lstStyle/>
            <a:p>
              <a:pPr>
                <a:spcBef>
                  <a:spcPct val="0"/>
                </a:spcBef>
                <a:defRPr/>
              </a:pPr>
              <a:r>
                <a:rPr lang="en-US" b="1" dirty="0" smtClean="0">
                  <a:solidFill>
                    <a:prstClr val="black"/>
                  </a:solidFill>
                  <a:latin typeface="Arial" pitchFamily="34" charset="0"/>
                  <a:cs typeface="Arial" pitchFamily="34" charset="0"/>
                </a:rPr>
                <a:t>Stakeholder Prioritization Map – STEP 2</a:t>
              </a:r>
            </a:p>
          </p:txBody>
        </p:sp>
        <p:sp>
          <p:nvSpPr>
            <p:cNvPr id="79" name="Oval 78"/>
            <p:cNvSpPr/>
            <p:nvPr/>
          </p:nvSpPr>
          <p:spPr>
            <a:xfrm>
              <a:off x="239382" y="25558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latin typeface="Arial" pitchFamily="34" charset="0"/>
                  <a:cs typeface="Arial" pitchFamily="34" charset="0"/>
                </a:rPr>
                <a:t>2</a:t>
              </a:r>
              <a:endParaRPr lang="en-US" sz="1200" b="1" dirty="0">
                <a:solidFill>
                  <a:prstClr val="white"/>
                </a:solidFill>
                <a:latin typeface="Arial" pitchFamily="34" charset="0"/>
                <a:cs typeface="Arial" pitchFamily="34" charset="0"/>
              </a:endParaRPr>
            </a:p>
          </p:txBody>
        </p:sp>
        <p:pic>
          <p:nvPicPr>
            <p:cNvPr id="82" name="Picture 8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636662" y="76200"/>
              <a:ext cx="1227826" cy="315189"/>
            </a:xfrm>
            <a:prstGeom prst="rect">
              <a:avLst/>
            </a:prstGeom>
          </p:spPr>
        </p:pic>
        <p:sp>
          <p:nvSpPr>
            <p:cNvPr id="83" name="TextBox 82"/>
            <p:cNvSpPr txBox="1"/>
            <p:nvPr/>
          </p:nvSpPr>
          <p:spPr>
            <a:xfrm>
              <a:off x="7458384" y="332862"/>
              <a:ext cx="1609416" cy="215444"/>
            </a:xfrm>
            <a:prstGeom prst="rect">
              <a:avLst/>
            </a:prstGeom>
            <a:noFill/>
          </p:spPr>
          <p:txBody>
            <a:bodyPr wrap="square" rtlCol="0">
              <a:spAutoFit/>
            </a:bodyPr>
            <a:lstStyle/>
            <a:p>
              <a:pPr algn="ctr"/>
              <a:r>
                <a:rPr lang="en-US" sz="800" b="1" dirty="0" smtClean="0">
                  <a:solidFill>
                    <a:prstClr val="black"/>
                  </a:solidFill>
                  <a:latin typeface="Calibri"/>
                </a:rPr>
                <a:t>www.ChangeAccelerator.com</a:t>
              </a:r>
              <a:endParaRPr lang="en-US" sz="800" b="1" dirty="0">
                <a:solidFill>
                  <a:prstClr val="black"/>
                </a:solidFill>
                <a:latin typeface="Calibri"/>
              </a:endParaRPr>
            </a:p>
          </p:txBody>
        </p:sp>
      </p:grpSp>
      <p:sp>
        <p:nvSpPr>
          <p:cNvPr id="27" name="Oval 2"/>
          <p:cNvSpPr>
            <a:spLocks noChangeArrowheads="1"/>
          </p:cNvSpPr>
          <p:nvPr>
            <p:custDataLst>
              <p:tags r:id="rId21"/>
            </p:custDataLst>
          </p:nvPr>
        </p:nvSpPr>
        <p:spPr bwMode="auto">
          <a:xfrm>
            <a:off x="6206131" y="19812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3" name="TextBox 2"/>
          <p:cNvSpPr txBox="1"/>
          <p:nvPr/>
        </p:nvSpPr>
        <p:spPr>
          <a:xfrm>
            <a:off x="6325787" y="1954054"/>
            <a:ext cx="2015728" cy="246221"/>
          </a:xfrm>
          <a:prstGeom prst="rect">
            <a:avLst/>
          </a:prstGeom>
          <a:noFill/>
        </p:spPr>
        <p:txBody>
          <a:bodyPr wrap="square" rtlCol="0">
            <a:spAutoFit/>
          </a:bodyPr>
          <a:lstStyle/>
          <a:p>
            <a:r>
              <a:rPr lang="en-US" sz="1000" dirty="0" smtClean="0">
                <a:solidFill>
                  <a:prstClr val="black"/>
                </a:solidFill>
                <a:latin typeface="Calibri"/>
              </a:rPr>
              <a:t>Marketing Team - West (EXAMPLE)</a:t>
            </a:r>
            <a:endParaRPr lang="en-US" sz="1000" dirty="0">
              <a:solidFill>
                <a:prstClr val="black"/>
              </a:solidFill>
              <a:latin typeface="Calibri"/>
            </a:endParaRPr>
          </a:p>
        </p:txBody>
      </p:sp>
    </p:spTree>
    <p:extLst>
      <p:ext uri="{BB962C8B-B14F-4D97-AF65-F5344CB8AC3E}">
        <p14:creationId xmlns:p14="http://schemas.microsoft.com/office/powerpoint/2010/main" val="32627358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97223" y="3395735"/>
              <a:ext cx="1251046" cy="771070"/>
            </a:xfrm>
            <a:prstGeom prst="rect">
              <a:avLst/>
            </a:prstGeom>
            <a:noFill/>
          </p:spPr>
          <p:txBody>
            <a:bodyPr wrap="none" rtlCol="0">
              <a:spAutoFit/>
            </a:bodyPr>
            <a:lstStyle/>
            <a:p>
              <a:pPr algn="ctr"/>
              <a:r>
                <a:rPr lang="en-US" sz="3200" dirty="0" smtClean="0">
                  <a:solidFill>
                    <a:srgbClr val="99FF66"/>
                  </a:solidFill>
                </a:rPr>
                <a:t>Issue</a:t>
              </a:r>
              <a:endParaRPr lang="en-US" sz="3200" dirty="0">
                <a:solidFill>
                  <a:srgbClr val="99FF66"/>
                </a:solidFill>
              </a:endParaRPr>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352800" y="7620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18" name="TextBox 17"/>
          <p:cNvSpPr txBox="1"/>
          <p:nvPr/>
        </p:nvSpPr>
        <p:spPr>
          <a:xfrm>
            <a:off x="1295400" y="3048000"/>
            <a:ext cx="1371600" cy="2308324"/>
          </a:xfrm>
          <a:prstGeom prst="rect">
            <a:avLst/>
          </a:prstGeom>
          <a:noFill/>
        </p:spPr>
        <p:txBody>
          <a:bodyPr wrap="square" rtlCol="0">
            <a:spAutoFit/>
          </a:bodyPr>
          <a:lstStyle/>
          <a:p>
            <a:r>
              <a:rPr lang="en-US" sz="2400" dirty="0" smtClean="0">
                <a:solidFill>
                  <a:schemeClr val="accent2">
                    <a:lumMod val="60000"/>
                    <a:lumOff val="40000"/>
                  </a:schemeClr>
                </a:solidFill>
              </a:rPr>
              <a:t>Potenti</a:t>
            </a:r>
            <a:r>
              <a:rPr lang="en-US" sz="2400" dirty="0">
                <a:solidFill>
                  <a:schemeClr val="accent2">
                    <a:lumMod val="60000"/>
                    <a:lumOff val="40000"/>
                  </a:schemeClr>
                </a:solidFill>
              </a:rPr>
              <a:t>a</a:t>
            </a:r>
            <a:r>
              <a:rPr lang="en-US" sz="2400" dirty="0" smtClean="0">
                <a:solidFill>
                  <a:schemeClr val="accent2">
                    <a:lumMod val="60000"/>
                    <a:lumOff val="40000"/>
                  </a:schemeClr>
                </a:solidFill>
              </a:rPr>
              <a:t>l benefits of resolving the problem? </a:t>
            </a:r>
            <a:endParaRPr lang="en-US" sz="2400" dirty="0">
              <a:solidFill>
                <a:schemeClr val="accent2">
                  <a:lumMod val="60000"/>
                  <a:lumOff val="40000"/>
                </a:schemeClr>
              </a:solidFill>
            </a:endParaRPr>
          </a:p>
        </p:txBody>
      </p:sp>
      <p:sp>
        <p:nvSpPr>
          <p:cNvPr id="14" name="TextBox 13"/>
          <p:cNvSpPr txBox="1"/>
          <p:nvPr/>
        </p:nvSpPr>
        <p:spPr>
          <a:xfrm>
            <a:off x="46482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Tree>
    <p:extLst>
      <p:ext uri="{BB962C8B-B14F-4D97-AF65-F5344CB8AC3E}">
        <p14:creationId xmlns:p14="http://schemas.microsoft.com/office/powerpoint/2010/main" val="106028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901234"/>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810000" y="1295400"/>
            <a:ext cx="1197764" cy="400110"/>
          </a:xfrm>
          <a:prstGeom prst="rect">
            <a:avLst/>
          </a:prstGeom>
          <a:noFill/>
        </p:spPr>
        <p:txBody>
          <a:bodyPr wrap="none" rtlCol="0">
            <a:spAutoFit/>
          </a:bodyPr>
          <a:lstStyle/>
          <a:p>
            <a:r>
              <a:rPr lang="en-US" sz="2000" dirty="0" smtClean="0">
                <a:solidFill>
                  <a:srgbClr val="FFFF00"/>
                </a:solidFill>
              </a:rPr>
              <a:t>Legislator</a:t>
            </a:r>
            <a:endParaRPr lang="en-US" sz="2000" dirty="0">
              <a:solidFill>
                <a:srgbClr val="FFFF00"/>
              </a:solidFill>
            </a:endParaRPr>
          </a:p>
        </p:txBody>
      </p:sp>
      <p:sp>
        <p:nvSpPr>
          <p:cNvPr id="19" name="TextBox 18"/>
          <p:cNvSpPr txBox="1"/>
          <p:nvPr/>
        </p:nvSpPr>
        <p:spPr>
          <a:xfrm>
            <a:off x="2286000" y="2438400"/>
            <a:ext cx="4826962" cy="923330"/>
          </a:xfrm>
          <a:prstGeom prst="rect">
            <a:avLst/>
          </a:prstGeom>
          <a:noFill/>
        </p:spPr>
        <p:txBody>
          <a:bodyPr wrap="none" rtlCol="0">
            <a:spAutoFit/>
          </a:bodyPr>
          <a:lstStyle/>
          <a:p>
            <a:pPr marL="342900" indent="-342900">
              <a:buFont typeface="Arial"/>
              <a:buChar char="•"/>
            </a:pPr>
            <a:r>
              <a:rPr lang="en-US" dirty="0" smtClean="0">
                <a:solidFill>
                  <a:srgbClr val="CCFFCC"/>
                </a:solidFill>
              </a:rPr>
              <a:t>People don’t know what it is – gooey, sinks</a:t>
            </a:r>
          </a:p>
          <a:p>
            <a:pPr marL="342900" indent="-342900">
              <a:buFont typeface="Arial"/>
              <a:buChar char="•"/>
            </a:pPr>
            <a:r>
              <a:rPr lang="en-US" dirty="0" smtClean="0">
                <a:solidFill>
                  <a:srgbClr val="CCFFCC"/>
                </a:solidFill>
              </a:rPr>
              <a:t>Could harm shellfish and fish habitat, beaches</a:t>
            </a:r>
          </a:p>
          <a:p>
            <a:endParaRPr lang="en-US" dirty="0"/>
          </a:p>
        </p:txBody>
      </p:sp>
    </p:spTree>
    <p:extLst>
      <p:ext uri="{BB962C8B-B14F-4D97-AF65-F5344CB8AC3E}">
        <p14:creationId xmlns:p14="http://schemas.microsoft.com/office/powerpoint/2010/main" val="2810582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901234"/>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810000" y="1295400"/>
            <a:ext cx="1197764" cy="400110"/>
          </a:xfrm>
          <a:prstGeom prst="rect">
            <a:avLst/>
          </a:prstGeom>
          <a:noFill/>
        </p:spPr>
        <p:txBody>
          <a:bodyPr wrap="none" rtlCol="0">
            <a:spAutoFit/>
          </a:bodyPr>
          <a:lstStyle/>
          <a:p>
            <a:r>
              <a:rPr lang="en-US" sz="2000" dirty="0" smtClean="0">
                <a:solidFill>
                  <a:srgbClr val="FFFF00"/>
                </a:solidFill>
              </a:rPr>
              <a:t>Legislator</a:t>
            </a:r>
            <a:endParaRPr lang="en-US" sz="2000" dirty="0">
              <a:solidFill>
                <a:srgbClr val="FFFF00"/>
              </a:solidFill>
            </a:endParaRPr>
          </a:p>
        </p:txBody>
      </p:sp>
      <p:sp>
        <p:nvSpPr>
          <p:cNvPr id="20" name="Rectangle 19"/>
          <p:cNvSpPr/>
          <p:nvPr/>
        </p:nvSpPr>
        <p:spPr>
          <a:xfrm>
            <a:off x="6477000" y="3352800"/>
            <a:ext cx="1707961" cy="1754327"/>
          </a:xfrm>
          <a:prstGeom prst="rect">
            <a:avLst/>
          </a:prstGeom>
        </p:spPr>
        <p:txBody>
          <a:bodyPr wrap="square">
            <a:spAutoFit/>
          </a:bodyPr>
          <a:lstStyle/>
          <a:p>
            <a:pPr marL="285750" indent="-285750">
              <a:buFont typeface="Arial"/>
              <a:buChar char="•"/>
            </a:pPr>
            <a:r>
              <a:rPr lang="en-US" dirty="0" smtClean="0">
                <a:solidFill>
                  <a:srgbClr val="CCFFCC"/>
                </a:solidFill>
              </a:rPr>
              <a:t>Aquaculture </a:t>
            </a:r>
            <a:br>
              <a:rPr lang="en-US" dirty="0" smtClean="0">
                <a:solidFill>
                  <a:srgbClr val="CCFFCC"/>
                </a:solidFill>
              </a:rPr>
            </a:br>
            <a:endParaRPr lang="en-US" dirty="0" smtClean="0">
              <a:solidFill>
                <a:srgbClr val="CCFFCC"/>
              </a:solidFill>
            </a:endParaRPr>
          </a:p>
          <a:p>
            <a:pPr marL="285750" indent="-285750">
              <a:buFont typeface="Arial"/>
              <a:buChar char="•"/>
            </a:pPr>
            <a:r>
              <a:rPr lang="en-US" dirty="0" smtClean="0">
                <a:solidFill>
                  <a:srgbClr val="CCFFCC"/>
                </a:solidFill>
              </a:rPr>
              <a:t>Risk to shellfish-growing areas</a:t>
            </a:r>
          </a:p>
        </p:txBody>
      </p:sp>
    </p:spTree>
    <p:extLst>
      <p:ext uri="{BB962C8B-B14F-4D97-AF65-F5344CB8AC3E}">
        <p14:creationId xmlns:p14="http://schemas.microsoft.com/office/powerpoint/2010/main" val="147887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901234"/>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810000" y="1295400"/>
            <a:ext cx="1197764" cy="400110"/>
          </a:xfrm>
          <a:prstGeom prst="rect">
            <a:avLst/>
          </a:prstGeom>
          <a:noFill/>
        </p:spPr>
        <p:txBody>
          <a:bodyPr wrap="none" rtlCol="0">
            <a:spAutoFit/>
          </a:bodyPr>
          <a:lstStyle/>
          <a:p>
            <a:r>
              <a:rPr lang="en-US" sz="2000" dirty="0" smtClean="0">
                <a:solidFill>
                  <a:srgbClr val="FFFF00"/>
                </a:solidFill>
              </a:rPr>
              <a:t>Legislator</a:t>
            </a:r>
            <a:endParaRPr lang="en-US" sz="2000" dirty="0">
              <a:solidFill>
                <a:srgbClr val="FFFF00"/>
              </a:solidFill>
            </a:endParaRPr>
          </a:p>
        </p:txBody>
      </p:sp>
      <p:sp>
        <p:nvSpPr>
          <p:cNvPr id="21" name="TextBox 20"/>
          <p:cNvSpPr txBox="1"/>
          <p:nvPr/>
        </p:nvSpPr>
        <p:spPr>
          <a:xfrm>
            <a:off x="2514600" y="5562600"/>
            <a:ext cx="4301177" cy="646331"/>
          </a:xfrm>
          <a:prstGeom prst="rect">
            <a:avLst/>
          </a:prstGeom>
          <a:noFill/>
        </p:spPr>
        <p:txBody>
          <a:bodyPr wrap="none" rtlCol="0">
            <a:spAutoFit/>
          </a:bodyPr>
          <a:lstStyle/>
          <a:p>
            <a:pPr marL="285750" indent="-285750">
              <a:buFont typeface="Arial"/>
              <a:buChar char="•"/>
            </a:pPr>
            <a:r>
              <a:rPr lang="en-US" dirty="0" smtClean="0">
                <a:solidFill>
                  <a:srgbClr val="CCFFCC"/>
                </a:solidFill>
              </a:rPr>
              <a:t>Require planning to address </a:t>
            </a:r>
            <a:r>
              <a:rPr lang="en-US" dirty="0" err="1" smtClean="0">
                <a:solidFill>
                  <a:srgbClr val="CCFFCC"/>
                </a:solidFill>
              </a:rPr>
              <a:t>Bakken</a:t>
            </a:r>
            <a:endParaRPr lang="en-US" dirty="0" smtClean="0">
              <a:solidFill>
                <a:srgbClr val="CCFFCC"/>
              </a:solidFill>
            </a:endParaRPr>
          </a:p>
          <a:p>
            <a:pPr marL="285750" indent="-285750">
              <a:buFont typeface="Arial"/>
              <a:buChar char="•"/>
            </a:pPr>
            <a:r>
              <a:rPr lang="en-US" dirty="0" smtClean="0">
                <a:solidFill>
                  <a:srgbClr val="CCFFCC"/>
                </a:solidFill>
              </a:rPr>
              <a:t>Laws to improve </a:t>
            </a:r>
            <a:r>
              <a:rPr lang="en-US" dirty="0" err="1" smtClean="0">
                <a:solidFill>
                  <a:srgbClr val="CCFFCC"/>
                </a:solidFill>
              </a:rPr>
              <a:t>Bakken</a:t>
            </a:r>
            <a:r>
              <a:rPr lang="en-US" dirty="0" smtClean="0">
                <a:solidFill>
                  <a:srgbClr val="CCFFCC"/>
                </a:solidFill>
              </a:rPr>
              <a:t> transport safety</a:t>
            </a:r>
          </a:p>
        </p:txBody>
      </p:sp>
    </p:spTree>
    <p:extLst>
      <p:ext uri="{BB962C8B-B14F-4D97-AF65-F5344CB8AC3E}">
        <p14:creationId xmlns:p14="http://schemas.microsoft.com/office/powerpoint/2010/main" val="2013502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901234"/>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810000" y="1295400"/>
            <a:ext cx="1197764" cy="400110"/>
          </a:xfrm>
          <a:prstGeom prst="rect">
            <a:avLst/>
          </a:prstGeom>
          <a:noFill/>
        </p:spPr>
        <p:txBody>
          <a:bodyPr wrap="none" rtlCol="0">
            <a:spAutoFit/>
          </a:bodyPr>
          <a:lstStyle/>
          <a:p>
            <a:r>
              <a:rPr lang="en-US" sz="2000" dirty="0" smtClean="0">
                <a:solidFill>
                  <a:srgbClr val="FFFF00"/>
                </a:solidFill>
              </a:rPr>
              <a:t>Legislator</a:t>
            </a:r>
            <a:endParaRPr lang="en-US" sz="2000" dirty="0">
              <a:solidFill>
                <a:srgbClr val="FFFF00"/>
              </a:solidFill>
            </a:endParaRPr>
          </a:p>
        </p:txBody>
      </p:sp>
      <p:sp>
        <p:nvSpPr>
          <p:cNvPr id="25" name="TextBox 24"/>
          <p:cNvSpPr txBox="1"/>
          <p:nvPr/>
        </p:nvSpPr>
        <p:spPr>
          <a:xfrm>
            <a:off x="1295400" y="2895600"/>
            <a:ext cx="1535059" cy="2585323"/>
          </a:xfrm>
          <a:prstGeom prst="rect">
            <a:avLst/>
          </a:prstGeom>
          <a:noFill/>
        </p:spPr>
        <p:txBody>
          <a:bodyPr wrap="square" rtlCol="0">
            <a:spAutoFit/>
          </a:bodyPr>
          <a:lstStyle/>
          <a:p>
            <a:r>
              <a:rPr lang="en-US" dirty="0" smtClean="0">
                <a:solidFill>
                  <a:srgbClr val="CCFFCC"/>
                </a:solidFill>
              </a:rPr>
              <a:t/>
            </a:r>
            <a:br>
              <a:rPr lang="en-US" dirty="0" smtClean="0">
                <a:solidFill>
                  <a:srgbClr val="CCFFCC"/>
                </a:solidFill>
              </a:rPr>
            </a:br>
            <a:endParaRPr lang="en-US" dirty="0" smtClean="0">
              <a:solidFill>
                <a:srgbClr val="CCFFCC"/>
              </a:solidFill>
            </a:endParaRPr>
          </a:p>
          <a:p>
            <a:pPr marL="285750" indent="-285750">
              <a:buFont typeface="Arial"/>
              <a:buChar char="•"/>
            </a:pPr>
            <a:r>
              <a:rPr lang="en-US" dirty="0" smtClean="0">
                <a:solidFill>
                  <a:srgbClr val="CCFFCC"/>
                </a:solidFill>
              </a:rPr>
              <a:t>Public feels safe</a:t>
            </a:r>
            <a:br>
              <a:rPr lang="en-US" dirty="0" smtClean="0">
                <a:solidFill>
                  <a:srgbClr val="CCFFCC"/>
                </a:solidFill>
              </a:rPr>
            </a:br>
            <a:endParaRPr lang="en-US" dirty="0" smtClean="0">
              <a:solidFill>
                <a:srgbClr val="CCFFCC"/>
              </a:solidFill>
            </a:endParaRPr>
          </a:p>
          <a:p>
            <a:pPr marL="285750" indent="-285750">
              <a:buFont typeface="Arial"/>
              <a:buChar char="•"/>
            </a:pPr>
            <a:r>
              <a:rPr lang="en-US" dirty="0" smtClean="0">
                <a:solidFill>
                  <a:srgbClr val="CCFFCC"/>
                </a:solidFill>
              </a:rPr>
              <a:t>Shellfish </a:t>
            </a:r>
            <a:br>
              <a:rPr lang="en-US" dirty="0" smtClean="0">
                <a:solidFill>
                  <a:srgbClr val="CCFFCC"/>
                </a:solidFill>
              </a:rPr>
            </a:br>
            <a:r>
              <a:rPr lang="en-US" dirty="0" smtClean="0">
                <a:solidFill>
                  <a:srgbClr val="CCFFCC"/>
                </a:solidFill>
              </a:rPr>
              <a:t>industry protected</a:t>
            </a:r>
          </a:p>
          <a:p>
            <a:pPr marL="285750" indent="-285750">
              <a:buFont typeface="Arial"/>
              <a:buChar char="•"/>
            </a:pPr>
            <a:endParaRPr lang="en-US" dirty="0"/>
          </a:p>
        </p:txBody>
      </p:sp>
    </p:spTree>
    <p:extLst>
      <p:ext uri="{BB962C8B-B14F-4D97-AF65-F5344CB8AC3E}">
        <p14:creationId xmlns:p14="http://schemas.microsoft.com/office/powerpoint/2010/main" val="3476458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895830"/>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081729" y="1295400"/>
            <a:ext cx="3595856" cy="400110"/>
          </a:xfrm>
          <a:prstGeom prst="rect">
            <a:avLst/>
          </a:prstGeom>
          <a:noFill/>
        </p:spPr>
        <p:txBody>
          <a:bodyPr wrap="none" rtlCol="0">
            <a:spAutoFit/>
          </a:bodyPr>
          <a:lstStyle/>
          <a:p>
            <a:r>
              <a:rPr lang="en-US" sz="2000" dirty="0" smtClean="0">
                <a:solidFill>
                  <a:srgbClr val="FFFF00"/>
                </a:solidFill>
              </a:rPr>
              <a:t>General public – shellfish grower</a:t>
            </a:r>
            <a:endParaRPr lang="en-US" sz="2000" dirty="0">
              <a:solidFill>
                <a:srgbClr val="FFFF00"/>
              </a:solidFill>
            </a:endParaRPr>
          </a:p>
        </p:txBody>
      </p:sp>
      <p:sp>
        <p:nvSpPr>
          <p:cNvPr id="3" name="TextBox 2"/>
          <p:cNvSpPr txBox="1"/>
          <p:nvPr/>
        </p:nvSpPr>
        <p:spPr>
          <a:xfrm>
            <a:off x="2073500" y="2401669"/>
            <a:ext cx="2749471" cy="646331"/>
          </a:xfrm>
          <a:prstGeom prst="rect">
            <a:avLst/>
          </a:prstGeom>
          <a:noFill/>
        </p:spPr>
        <p:txBody>
          <a:bodyPr wrap="none" rtlCol="0">
            <a:spAutoFit/>
          </a:bodyPr>
          <a:lstStyle/>
          <a:p>
            <a:pPr marL="285750" indent="-285750">
              <a:buFont typeface="Arial"/>
              <a:buChar char="•"/>
            </a:pPr>
            <a:r>
              <a:rPr lang="en-US" dirty="0" smtClean="0">
                <a:solidFill>
                  <a:srgbClr val="CCFFCC"/>
                </a:solidFill>
              </a:rPr>
              <a:t>High PAH content (toxic)</a:t>
            </a:r>
          </a:p>
          <a:p>
            <a:pPr marL="285750" indent="-285750">
              <a:buFont typeface="Arial"/>
              <a:buChar char="•"/>
            </a:pPr>
            <a:r>
              <a:rPr lang="en-US" dirty="0" smtClean="0">
                <a:solidFill>
                  <a:srgbClr val="CCFFCC"/>
                </a:solidFill>
              </a:rPr>
              <a:t>Sinks and coats seafloor </a:t>
            </a:r>
            <a:endParaRPr lang="en-US" dirty="0">
              <a:solidFill>
                <a:srgbClr val="CCFFCC"/>
              </a:solidFill>
            </a:endParaRPr>
          </a:p>
        </p:txBody>
      </p:sp>
      <p:sp>
        <p:nvSpPr>
          <p:cNvPr id="18" name="TextBox 17"/>
          <p:cNvSpPr txBox="1"/>
          <p:nvPr/>
        </p:nvSpPr>
        <p:spPr>
          <a:xfrm>
            <a:off x="4879657" y="2384900"/>
            <a:ext cx="2364750" cy="646331"/>
          </a:xfrm>
          <a:prstGeom prst="rect">
            <a:avLst/>
          </a:prstGeom>
          <a:noFill/>
        </p:spPr>
        <p:txBody>
          <a:bodyPr wrap="none" rtlCol="0">
            <a:spAutoFit/>
          </a:bodyPr>
          <a:lstStyle/>
          <a:p>
            <a:pPr marL="285750" indent="-285750">
              <a:buFont typeface="Arial"/>
              <a:buChar char="•"/>
            </a:pPr>
            <a:r>
              <a:rPr lang="en-US" dirty="0" smtClean="0">
                <a:solidFill>
                  <a:srgbClr val="CCFFCC"/>
                </a:solidFill>
              </a:rPr>
              <a:t>Slow to degrade</a:t>
            </a:r>
          </a:p>
          <a:p>
            <a:pPr marL="285750" indent="-285750">
              <a:buFont typeface="Arial"/>
              <a:buChar char="•"/>
            </a:pPr>
            <a:r>
              <a:rPr lang="en-US" dirty="0" smtClean="0">
                <a:solidFill>
                  <a:srgbClr val="CCFFCC"/>
                </a:solidFill>
              </a:rPr>
              <a:t>Smothers organisms</a:t>
            </a:r>
            <a:endParaRPr lang="en-US" dirty="0">
              <a:solidFill>
                <a:srgbClr val="CCFFCC"/>
              </a:solidFill>
            </a:endParaRPr>
          </a:p>
        </p:txBody>
      </p:sp>
    </p:spTree>
    <p:extLst>
      <p:ext uri="{BB962C8B-B14F-4D97-AF65-F5344CB8AC3E}">
        <p14:creationId xmlns:p14="http://schemas.microsoft.com/office/powerpoint/2010/main" val="2352975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895830"/>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081729" y="1295400"/>
            <a:ext cx="3595856" cy="400110"/>
          </a:xfrm>
          <a:prstGeom prst="rect">
            <a:avLst/>
          </a:prstGeom>
          <a:noFill/>
        </p:spPr>
        <p:txBody>
          <a:bodyPr wrap="none" rtlCol="0">
            <a:spAutoFit/>
          </a:bodyPr>
          <a:lstStyle/>
          <a:p>
            <a:r>
              <a:rPr lang="en-US" sz="2000" dirty="0" smtClean="0">
                <a:solidFill>
                  <a:srgbClr val="FFFF00"/>
                </a:solidFill>
              </a:rPr>
              <a:t>General public – shellfish grower</a:t>
            </a:r>
            <a:endParaRPr lang="en-US" sz="2000" dirty="0">
              <a:solidFill>
                <a:srgbClr val="FFFF00"/>
              </a:solidFill>
            </a:endParaRPr>
          </a:p>
        </p:txBody>
      </p:sp>
      <p:sp>
        <p:nvSpPr>
          <p:cNvPr id="19" name="Rectangle 18"/>
          <p:cNvSpPr/>
          <p:nvPr/>
        </p:nvSpPr>
        <p:spPr>
          <a:xfrm>
            <a:off x="6553200" y="3485780"/>
            <a:ext cx="1524000" cy="2031325"/>
          </a:xfrm>
          <a:prstGeom prst="rect">
            <a:avLst/>
          </a:prstGeom>
        </p:spPr>
        <p:txBody>
          <a:bodyPr wrap="square">
            <a:spAutoFit/>
          </a:bodyPr>
          <a:lstStyle/>
          <a:p>
            <a:pPr marL="285750" indent="-285750">
              <a:buFont typeface="Arial"/>
              <a:buChar char="•"/>
            </a:pPr>
            <a:r>
              <a:rPr lang="en-US" dirty="0" smtClean="0">
                <a:solidFill>
                  <a:srgbClr val="CCFFCC"/>
                </a:solidFill>
              </a:rPr>
              <a:t>Shellfish mortality</a:t>
            </a:r>
            <a:br>
              <a:rPr lang="en-US" dirty="0" smtClean="0">
                <a:solidFill>
                  <a:srgbClr val="CCFFCC"/>
                </a:solidFill>
              </a:rPr>
            </a:br>
            <a:endParaRPr lang="en-US" dirty="0" smtClean="0">
              <a:solidFill>
                <a:srgbClr val="CCFFCC"/>
              </a:solidFill>
            </a:endParaRPr>
          </a:p>
          <a:p>
            <a:pPr marL="285750" indent="-285750">
              <a:buFont typeface="Arial"/>
              <a:buChar char="•"/>
            </a:pPr>
            <a:r>
              <a:rPr lang="en-US" dirty="0" smtClean="0">
                <a:solidFill>
                  <a:srgbClr val="CCFFCC"/>
                </a:solidFill>
              </a:rPr>
              <a:t>Loss of harvest and $</a:t>
            </a:r>
          </a:p>
          <a:p>
            <a:pPr marL="285750" indent="-285750">
              <a:buFont typeface="Arial"/>
              <a:buChar char="•"/>
            </a:pPr>
            <a:endParaRPr lang="en-US" dirty="0">
              <a:solidFill>
                <a:srgbClr val="CCFFCC"/>
              </a:solidFill>
            </a:endParaRPr>
          </a:p>
        </p:txBody>
      </p:sp>
    </p:spTree>
    <p:extLst>
      <p:ext uri="{BB962C8B-B14F-4D97-AF65-F5344CB8AC3E}">
        <p14:creationId xmlns:p14="http://schemas.microsoft.com/office/powerpoint/2010/main" val="749986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895830"/>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081729" y="1295400"/>
            <a:ext cx="3595856" cy="400110"/>
          </a:xfrm>
          <a:prstGeom prst="rect">
            <a:avLst/>
          </a:prstGeom>
          <a:noFill/>
        </p:spPr>
        <p:txBody>
          <a:bodyPr wrap="none" rtlCol="0">
            <a:spAutoFit/>
          </a:bodyPr>
          <a:lstStyle/>
          <a:p>
            <a:r>
              <a:rPr lang="en-US" sz="2000" dirty="0" smtClean="0">
                <a:solidFill>
                  <a:srgbClr val="FFFF00"/>
                </a:solidFill>
              </a:rPr>
              <a:t>General public – shellfish grower</a:t>
            </a:r>
            <a:endParaRPr lang="en-US" sz="2000" dirty="0">
              <a:solidFill>
                <a:srgbClr val="FFFF00"/>
              </a:solidFill>
            </a:endParaRPr>
          </a:p>
        </p:txBody>
      </p:sp>
      <p:sp>
        <p:nvSpPr>
          <p:cNvPr id="20" name="TextBox 19"/>
          <p:cNvSpPr txBox="1"/>
          <p:nvPr/>
        </p:nvSpPr>
        <p:spPr>
          <a:xfrm>
            <a:off x="2915016" y="5637930"/>
            <a:ext cx="4224233" cy="1200329"/>
          </a:xfrm>
          <a:prstGeom prst="rect">
            <a:avLst/>
          </a:prstGeom>
          <a:noFill/>
        </p:spPr>
        <p:txBody>
          <a:bodyPr wrap="none" rtlCol="0">
            <a:spAutoFit/>
          </a:bodyPr>
          <a:lstStyle/>
          <a:p>
            <a:pPr marL="285750" indent="-285750">
              <a:buFont typeface="Arial"/>
              <a:buChar char="•"/>
            </a:pPr>
            <a:r>
              <a:rPr lang="en-US" dirty="0" smtClean="0">
                <a:solidFill>
                  <a:srgbClr val="CCFFCC"/>
                </a:solidFill>
              </a:rPr>
              <a:t>Shellfish toxicity studies</a:t>
            </a:r>
          </a:p>
          <a:p>
            <a:pPr marL="285750" indent="-285750">
              <a:buFont typeface="Arial"/>
              <a:buChar char="•"/>
            </a:pPr>
            <a:r>
              <a:rPr lang="en-US" dirty="0" smtClean="0">
                <a:solidFill>
                  <a:srgbClr val="CCFFCC"/>
                </a:solidFill>
              </a:rPr>
              <a:t>Equipment for protecting shellfish areas</a:t>
            </a:r>
          </a:p>
          <a:p>
            <a:pPr marL="285750" indent="-285750">
              <a:buFont typeface="Arial"/>
              <a:buChar char="•"/>
            </a:pPr>
            <a:endParaRPr lang="en-US" dirty="0" smtClean="0">
              <a:solidFill>
                <a:srgbClr val="CCFFCC"/>
              </a:solidFill>
            </a:endParaRPr>
          </a:p>
          <a:p>
            <a:endParaRPr lang="en-US" dirty="0"/>
          </a:p>
        </p:txBody>
      </p:sp>
    </p:spTree>
    <p:extLst>
      <p:ext uri="{BB962C8B-B14F-4D97-AF65-F5344CB8AC3E}">
        <p14:creationId xmlns:p14="http://schemas.microsoft.com/office/powerpoint/2010/main" val="34465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895830"/>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081729" y="1295400"/>
            <a:ext cx="3595856" cy="400110"/>
          </a:xfrm>
          <a:prstGeom prst="rect">
            <a:avLst/>
          </a:prstGeom>
          <a:noFill/>
        </p:spPr>
        <p:txBody>
          <a:bodyPr wrap="none" rtlCol="0">
            <a:spAutoFit/>
          </a:bodyPr>
          <a:lstStyle/>
          <a:p>
            <a:r>
              <a:rPr lang="en-US" sz="2000" dirty="0" smtClean="0">
                <a:solidFill>
                  <a:srgbClr val="FFFF00"/>
                </a:solidFill>
              </a:rPr>
              <a:t>General public – shellfish grower</a:t>
            </a:r>
            <a:endParaRPr lang="en-US" sz="2000" dirty="0">
              <a:solidFill>
                <a:srgbClr val="FFFF00"/>
              </a:solidFill>
            </a:endParaRPr>
          </a:p>
        </p:txBody>
      </p:sp>
      <p:sp>
        <p:nvSpPr>
          <p:cNvPr id="21" name="Rectangle 20"/>
          <p:cNvSpPr/>
          <p:nvPr/>
        </p:nvSpPr>
        <p:spPr>
          <a:xfrm>
            <a:off x="1295400" y="3385281"/>
            <a:ext cx="1619616" cy="1754327"/>
          </a:xfrm>
          <a:prstGeom prst="rect">
            <a:avLst/>
          </a:prstGeom>
        </p:spPr>
        <p:txBody>
          <a:bodyPr wrap="square">
            <a:spAutoFit/>
          </a:bodyPr>
          <a:lstStyle/>
          <a:p>
            <a:pPr marL="285750" indent="-285750">
              <a:buFont typeface="Arial"/>
              <a:buChar char="•"/>
            </a:pPr>
            <a:r>
              <a:rPr lang="en-US" dirty="0" smtClean="0">
                <a:solidFill>
                  <a:srgbClr val="CCFFCC"/>
                </a:solidFill>
              </a:rPr>
              <a:t>Protect local economy and community resources</a:t>
            </a:r>
          </a:p>
        </p:txBody>
      </p:sp>
    </p:spTree>
    <p:extLst>
      <p:ext uri="{BB962C8B-B14F-4D97-AF65-F5344CB8AC3E}">
        <p14:creationId xmlns:p14="http://schemas.microsoft.com/office/powerpoint/2010/main" val="990243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55969" y="2993834"/>
              <a:ext cx="2872361" cy="2069713"/>
            </a:xfrm>
            <a:prstGeom prst="rect">
              <a:avLst/>
            </a:prstGeom>
            <a:noFill/>
          </p:spPr>
          <p:txBody>
            <a:bodyPr wrap="square" rtlCol="0">
              <a:spAutoFit/>
            </a:bodyPr>
            <a:lstStyle/>
            <a:p>
              <a:r>
                <a:rPr lang="en-US" sz="2400" dirty="0" err="1" smtClean="0">
                  <a:solidFill>
                    <a:srgbClr val="99FF66"/>
                  </a:solidFill>
                </a:rPr>
                <a:t>Bakkan</a:t>
              </a:r>
              <a:r>
                <a:rPr lang="en-US" sz="2400" dirty="0" smtClean="0">
                  <a:solidFill>
                    <a:srgbClr val="99FF66"/>
                  </a:solidFill>
                </a:rPr>
                <a:t> crude oil is harmful to aquatic systems</a:t>
              </a:r>
              <a:br>
                <a:rPr lang="en-US" sz="2400" dirty="0" smtClean="0">
                  <a:solidFill>
                    <a:srgbClr val="99FF66"/>
                  </a:solidFill>
                </a:rPr>
              </a:br>
              <a:endParaRPr lang="en-US" sz="2400" dirty="0">
                <a:solidFill>
                  <a:srgbClr val="99FF66"/>
                </a:solidFill>
              </a:endParaRPr>
            </a:p>
          </p:txBody>
        </p:sp>
        <p:sp>
          <p:nvSpPr>
            <p:cNvPr id="12" name="TextBox 11"/>
            <p:cNvSpPr txBox="1"/>
            <p:nvPr/>
          </p:nvSpPr>
          <p:spPr>
            <a:xfrm>
              <a:off x="3641770" y="2089556"/>
              <a:ext cx="1833187" cy="608739"/>
            </a:xfrm>
            <a:prstGeom prst="rect">
              <a:avLst/>
            </a:prstGeom>
            <a:noFill/>
          </p:spPr>
          <p:txBody>
            <a:bodyPr wrap="none" rtlCol="0">
              <a:spAutoFit/>
            </a:bodyPr>
            <a:lstStyle/>
            <a:p>
              <a:pPr algn="ctr"/>
              <a:r>
                <a:rPr lang="en-US" sz="2400" dirty="0" smtClean="0"/>
                <a:t>Problems?</a:t>
              </a:r>
              <a:endParaRPr lang="en-US" sz="2400" dirty="0"/>
            </a:p>
          </p:txBody>
        </p:sp>
        <p:sp>
          <p:nvSpPr>
            <p:cNvPr id="13" name="TextBox 12"/>
            <p:cNvSpPr txBox="1"/>
            <p:nvPr/>
          </p:nvSpPr>
          <p:spPr>
            <a:xfrm>
              <a:off x="3641770" y="4895830"/>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663481" y="3488148"/>
              <a:ext cx="1778818" cy="561370"/>
            </a:xfrm>
            <a:prstGeom prst="rect">
              <a:avLst/>
            </a:prstGeom>
            <a:noFill/>
          </p:spPr>
          <p:txBody>
            <a:bodyPr wrap="none" rtlCol="0">
              <a:spAutoFit/>
            </a:bodyPr>
            <a:lstStyle/>
            <a:p>
              <a:pPr algn="ctr"/>
              <a:r>
                <a:rPr lang="en-US" sz="2400" dirty="0" smtClean="0"/>
                <a:t>Benefits</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429000" y="6096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461665"/>
          </a:xfrm>
          <a:prstGeom prst="rect">
            <a:avLst/>
          </a:prstGeom>
          <a:noFill/>
        </p:spPr>
        <p:txBody>
          <a:bodyPr wrap="square" rtlCol="0">
            <a:spAutoFit/>
          </a:bodyPr>
          <a:lstStyle/>
          <a:p>
            <a:pPr algn="ctr"/>
            <a:r>
              <a:rPr lang="en-US" sz="1600" dirty="0" smtClean="0"/>
              <a:t>Audience: </a:t>
            </a:r>
            <a:r>
              <a:rPr lang="en-US" sz="2400" dirty="0" smtClean="0"/>
              <a:t>_________________________</a:t>
            </a:r>
            <a:endParaRPr lang="en-US" sz="2400" dirty="0"/>
          </a:p>
        </p:txBody>
      </p:sp>
      <p:sp>
        <p:nvSpPr>
          <p:cNvPr id="2" name="TextBox 1"/>
          <p:cNvSpPr txBox="1"/>
          <p:nvPr/>
        </p:nvSpPr>
        <p:spPr>
          <a:xfrm>
            <a:off x="3081729" y="1295400"/>
            <a:ext cx="3595856" cy="400110"/>
          </a:xfrm>
          <a:prstGeom prst="rect">
            <a:avLst/>
          </a:prstGeom>
          <a:noFill/>
        </p:spPr>
        <p:txBody>
          <a:bodyPr wrap="none" rtlCol="0">
            <a:spAutoFit/>
          </a:bodyPr>
          <a:lstStyle/>
          <a:p>
            <a:r>
              <a:rPr lang="en-US" sz="2000" dirty="0" smtClean="0">
                <a:solidFill>
                  <a:srgbClr val="FFFF00"/>
                </a:solidFill>
              </a:rPr>
              <a:t>General public – shellfish grower</a:t>
            </a:r>
            <a:endParaRPr lang="en-US" sz="2000" dirty="0">
              <a:solidFill>
                <a:srgbClr val="FFFF00"/>
              </a:solidFill>
            </a:endParaRPr>
          </a:p>
        </p:txBody>
      </p:sp>
      <p:sp>
        <p:nvSpPr>
          <p:cNvPr id="3" name="TextBox 2"/>
          <p:cNvSpPr txBox="1"/>
          <p:nvPr/>
        </p:nvSpPr>
        <p:spPr>
          <a:xfrm>
            <a:off x="2073500" y="2401669"/>
            <a:ext cx="2749471" cy="646331"/>
          </a:xfrm>
          <a:prstGeom prst="rect">
            <a:avLst/>
          </a:prstGeom>
          <a:noFill/>
        </p:spPr>
        <p:txBody>
          <a:bodyPr wrap="none" rtlCol="0">
            <a:spAutoFit/>
          </a:bodyPr>
          <a:lstStyle/>
          <a:p>
            <a:pPr marL="285750" indent="-285750">
              <a:buFont typeface="Arial"/>
              <a:buChar char="•"/>
            </a:pPr>
            <a:r>
              <a:rPr lang="en-US" dirty="0" smtClean="0">
                <a:solidFill>
                  <a:srgbClr val="CCFFCC"/>
                </a:solidFill>
              </a:rPr>
              <a:t>High PAH content (toxic)</a:t>
            </a:r>
          </a:p>
          <a:p>
            <a:pPr marL="285750" indent="-285750">
              <a:buFont typeface="Arial"/>
              <a:buChar char="•"/>
            </a:pPr>
            <a:r>
              <a:rPr lang="en-US" dirty="0" smtClean="0">
                <a:solidFill>
                  <a:srgbClr val="CCFFCC"/>
                </a:solidFill>
              </a:rPr>
              <a:t>Sinks and coats seafloor </a:t>
            </a:r>
            <a:endParaRPr lang="en-US" dirty="0">
              <a:solidFill>
                <a:srgbClr val="CCFFCC"/>
              </a:solidFill>
            </a:endParaRPr>
          </a:p>
        </p:txBody>
      </p:sp>
      <p:sp>
        <p:nvSpPr>
          <p:cNvPr id="18" name="TextBox 17"/>
          <p:cNvSpPr txBox="1"/>
          <p:nvPr/>
        </p:nvSpPr>
        <p:spPr>
          <a:xfrm>
            <a:off x="4879657" y="2384900"/>
            <a:ext cx="2364750" cy="646331"/>
          </a:xfrm>
          <a:prstGeom prst="rect">
            <a:avLst/>
          </a:prstGeom>
          <a:noFill/>
        </p:spPr>
        <p:txBody>
          <a:bodyPr wrap="none" rtlCol="0">
            <a:spAutoFit/>
          </a:bodyPr>
          <a:lstStyle/>
          <a:p>
            <a:pPr marL="285750" indent="-285750">
              <a:buFont typeface="Arial"/>
              <a:buChar char="•"/>
            </a:pPr>
            <a:r>
              <a:rPr lang="en-US" dirty="0" smtClean="0">
                <a:solidFill>
                  <a:srgbClr val="CCFFCC"/>
                </a:solidFill>
              </a:rPr>
              <a:t>Slow to degrade</a:t>
            </a:r>
          </a:p>
          <a:p>
            <a:pPr marL="285750" indent="-285750">
              <a:buFont typeface="Arial"/>
              <a:buChar char="•"/>
            </a:pPr>
            <a:r>
              <a:rPr lang="en-US" dirty="0" smtClean="0">
                <a:solidFill>
                  <a:srgbClr val="CCFFCC"/>
                </a:solidFill>
              </a:rPr>
              <a:t>Smothers organisms</a:t>
            </a:r>
            <a:endParaRPr lang="en-US" dirty="0">
              <a:solidFill>
                <a:srgbClr val="CCFFCC"/>
              </a:solidFill>
            </a:endParaRPr>
          </a:p>
        </p:txBody>
      </p:sp>
      <p:sp>
        <p:nvSpPr>
          <p:cNvPr id="19" name="Rectangle 18"/>
          <p:cNvSpPr/>
          <p:nvPr/>
        </p:nvSpPr>
        <p:spPr>
          <a:xfrm>
            <a:off x="6553200" y="3485780"/>
            <a:ext cx="1524000" cy="2308324"/>
          </a:xfrm>
          <a:prstGeom prst="rect">
            <a:avLst/>
          </a:prstGeom>
        </p:spPr>
        <p:txBody>
          <a:bodyPr wrap="square">
            <a:spAutoFit/>
          </a:bodyPr>
          <a:lstStyle/>
          <a:p>
            <a:pPr marL="285750" indent="-285750">
              <a:buFont typeface="Arial"/>
              <a:buChar char="•"/>
            </a:pPr>
            <a:r>
              <a:rPr lang="en-US" dirty="0" smtClean="0">
                <a:solidFill>
                  <a:srgbClr val="CCFFCC"/>
                </a:solidFill>
              </a:rPr>
              <a:t>Shellfish mortality</a:t>
            </a:r>
          </a:p>
          <a:p>
            <a:pPr marL="285750" indent="-285750">
              <a:buFont typeface="Arial"/>
              <a:buChar char="•"/>
            </a:pPr>
            <a:r>
              <a:rPr lang="en-US" dirty="0" smtClean="0">
                <a:solidFill>
                  <a:srgbClr val="CCFFCC"/>
                </a:solidFill>
              </a:rPr>
              <a:t>Tissue toxicity</a:t>
            </a:r>
          </a:p>
          <a:p>
            <a:pPr marL="285750" indent="-285750">
              <a:buFont typeface="Arial"/>
              <a:buChar char="•"/>
            </a:pPr>
            <a:r>
              <a:rPr lang="en-US" dirty="0" smtClean="0">
                <a:solidFill>
                  <a:srgbClr val="CCFFCC"/>
                </a:solidFill>
              </a:rPr>
              <a:t>Loss of harvest and $</a:t>
            </a:r>
          </a:p>
          <a:p>
            <a:pPr marL="285750" indent="-285750">
              <a:buFont typeface="Arial"/>
              <a:buChar char="•"/>
            </a:pPr>
            <a:endParaRPr lang="en-US" dirty="0">
              <a:solidFill>
                <a:srgbClr val="CCFFCC"/>
              </a:solidFill>
            </a:endParaRPr>
          </a:p>
        </p:txBody>
      </p:sp>
      <p:sp>
        <p:nvSpPr>
          <p:cNvPr id="20" name="TextBox 19"/>
          <p:cNvSpPr txBox="1"/>
          <p:nvPr/>
        </p:nvSpPr>
        <p:spPr>
          <a:xfrm>
            <a:off x="2915016" y="5637930"/>
            <a:ext cx="4224233" cy="1200329"/>
          </a:xfrm>
          <a:prstGeom prst="rect">
            <a:avLst/>
          </a:prstGeom>
          <a:noFill/>
        </p:spPr>
        <p:txBody>
          <a:bodyPr wrap="none" rtlCol="0">
            <a:spAutoFit/>
          </a:bodyPr>
          <a:lstStyle/>
          <a:p>
            <a:pPr marL="285750" indent="-285750">
              <a:buFont typeface="Arial"/>
              <a:buChar char="•"/>
            </a:pPr>
            <a:r>
              <a:rPr lang="en-US" dirty="0" smtClean="0">
                <a:solidFill>
                  <a:srgbClr val="CCFFCC"/>
                </a:solidFill>
              </a:rPr>
              <a:t>Shellfish bed monitoring </a:t>
            </a:r>
          </a:p>
          <a:p>
            <a:pPr marL="285750" indent="-285750">
              <a:buFont typeface="Arial"/>
              <a:buChar char="•"/>
            </a:pPr>
            <a:r>
              <a:rPr lang="en-US" dirty="0" smtClean="0">
                <a:solidFill>
                  <a:srgbClr val="CCFFCC"/>
                </a:solidFill>
              </a:rPr>
              <a:t>Equipment for protecting shellfish areas</a:t>
            </a:r>
          </a:p>
          <a:p>
            <a:pPr marL="285750" indent="-285750">
              <a:buFont typeface="Arial"/>
              <a:buChar char="•"/>
            </a:pPr>
            <a:endParaRPr lang="en-US" dirty="0" smtClean="0">
              <a:solidFill>
                <a:srgbClr val="CCFFCC"/>
              </a:solidFill>
            </a:endParaRPr>
          </a:p>
          <a:p>
            <a:endParaRPr lang="en-US" dirty="0"/>
          </a:p>
        </p:txBody>
      </p:sp>
      <p:sp>
        <p:nvSpPr>
          <p:cNvPr id="21" name="Rectangle 20"/>
          <p:cNvSpPr/>
          <p:nvPr/>
        </p:nvSpPr>
        <p:spPr>
          <a:xfrm>
            <a:off x="1295400" y="3385281"/>
            <a:ext cx="1619616" cy="1754327"/>
          </a:xfrm>
          <a:prstGeom prst="rect">
            <a:avLst/>
          </a:prstGeom>
        </p:spPr>
        <p:txBody>
          <a:bodyPr wrap="square">
            <a:spAutoFit/>
          </a:bodyPr>
          <a:lstStyle/>
          <a:p>
            <a:pPr marL="285750" indent="-285750">
              <a:buFont typeface="Arial"/>
              <a:buChar char="•"/>
            </a:pPr>
            <a:r>
              <a:rPr lang="en-US" dirty="0" smtClean="0">
                <a:solidFill>
                  <a:srgbClr val="CCFFCC"/>
                </a:solidFill>
              </a:rPr>
              <a:t>Protect local economy and community resources</a:t>
            </a:r>
          </a:p>
        </p:txBody>
      </p:sp>
    </p:spTree>
    <p:extLst>
      <p:ext uri="{BB962C8B-B14F-4D97-AF65-F5344CB8AC3E}">
        <p14:creationId xmlns:p14="http://schemas.microsoft.com/office/powerpoint/2010/main" val="122779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3053149"/>
              </p:ext>
            </p:extLst>
          </p:nvPr>
        </p:nvGraphicFramePr>
        <p:xfrm>
          <a:off x="533400" y="609600"/>
          <a:ext cx="8458200" cy="6056376"/>
        </p:xfrm>
        <a:graphic>
          <a:graphicData uri="http://schemas.openxmlformats.org/drawingml/2006/table">
            <a:tbl>
              <a:tblPr firstRow="1" bandRow="1">
                <a:tableStyleId>{5C22544A-7EE6-4342-B048-85BDC9FD1C3A}</a:tableStyleId>
              </a:tblPr>
              <a:tblGrid>
                <a:gridCol w="1905000"/>
                <a:gridCol w="327660"/>
                <a:gridCol w="327660"/>
                <a:gridCol w="327660"/>
                <a:gridCol w="327660"/>
                <a:gridCol w="327660"/>
                <a:gridCol w="327660"/>
                <a:gridCol w="327660"/>
                <a:gridCol w="327660"/>
                <a:gridCol w="327660"/>
                <a:gridCol w="327660"/>
                <a:gridCol w="327660"/>
                <a:gridCol w="327660"/>
                <a:gridCol w="327660"/>
                <a:gridCol w="327660"/>
                <a:gridCol w="327660"/>
                <a:gridCol w="327660"/>
                <a:gridCol w="327660"/>
                <a:gridCol w="327660"/>
                <a:gridCol w="327660"/>
                <a:gridCol w="327660"/>
              </a:tblGrid>
              <a:tr h="838200">
                <a:tc>
                  <a:txBody>
                    <a:bodyPr/>
                    <a:lstStyle/>
                    <a:p>
                      <a:r>
                        <a:rPr lang="en-US" sz="1000" dirty="0" smtClean="0"/>
                        <a:t>Stakeholder</a:t>
                      </a:r>
                      <a:r>
                        <a:rPr lang="en-US" sz="1000" baseline="0" dirty="0" smtClean="0"/>
                        <a:t> Engagement Methods</a:t>
                      </a:r>
                      <a:endParaRPr lang="en-US" sz="1000" dirty="0"/>
                    </a:p>
                  </a:txBody>
                  <a:tcPr anchor="b">
                    <a:solidFill>
                      <a:schemeClr val="accent1"/>
                    </a:solidFill>
                  </a:tcPr>
                </a:tc>
                <a:tc>
                  <a:txBody>
                    <a:bodyPr/>
                    <a:lstStyle/>
                    <a:p>
                      <a:pPr algn="ctr"/>
                      <a:r>
                        <a:rPr lang="en-US" sz="900" dirty="0" smtClean="0"/>
                        <a:t>Marketing Team - West (EXAMPLE)</a:t>
                      </a: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c>
                  <a:txBody>
                    <a:bodyPr/>
                    <a:lstStyle/>
                    <a:p>
                      <a:pPr algn="ctr"/>
                      <a:endParaRPr lang="en-US" sz="900" dirty="0"/>
                    </a:p>
                  </a:txBody>
                  <a:tcPr marL="0" marR="0" marT="0" marB="0" vert="vert" anchor="ctr">
                    <a:solidFill>
                      <a:schemeClr val="accent1"/>
                    </a:solidFill>
                  </a:tcPr>
                </a:tc>
              </a:tr>
              <a:tr h="501339">
                <a:tc>
                  <a:txBody>
                    <a:bodyPr/>
                    <a:lstStyle/>
                    <a:p>
                      <a:r>
                        <a:rPr lang="en-US" sz="1800" b="1" dirty="0" smtClean="0"/>
                        <a:t>Collaborate</a:t>
                      </a:r>
                      <a:endParaRPr lang="en-US" sz="1800" dirty="0" smtClean="0"/>
                    </a:p>
                    <a:p>
                      <a:r>
                        <a:rPr lang="en-US" sz="800" dirty="0" smtClean="0"/>
                        <a:t>Explicit development of opportunities to work on shared objectives.</a:t>
                      </a:r>
                    </a:p>
                  </a:txBody>
                  <a:tcPr marT="9144" marB="9144"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solidFill>
                          <a:srgbClr val="0070C0"/>
                        </a:solidFill>
                      </a:endParaRPr>
                    </a:p>
                  </a:txBody>
                  <a:tcPr marL="0" marR="0" marT="0" marB="0" anchor="ctr">
                    <a:solidFill>
                      <a:schemeClr val="tx2">
                        <a:lumMod val="20000"/>
                        <a:lumOff val="80000"/>
                      </a:schemeClr>
                    </a:solidFill>
                  </a:tcPr>
                </a:tc>
              </a:tr>
              <a:tr h="742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Engage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Initiating</a:t>
                      </a:r>
                      <a:r>
                        <a:rPr lang="en-US" sz="800" baseline="0" dirty="0" smtClean="0"/>
                        <a:t> or participating in two-way dialog focused on mutual learning and solutions. Requires a commitment to openness, and can have higher expectations for future engagements.</a:t>
                      </a:r>
                      <a:endParaRPr lang="en-US" sz="800" dirty="0" smtClean="0"/>
                    </a:p>
                  </a:txBody>
                  <a:tcPr marT="9144" marB="9144"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rgbClr val="0070C0"/>
                          </a:solidFill>
                          <a:sym typeface="Wingdings 2"/>
                        </a:rPr>
                        <a:t></a:t>
                      </a: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r>
              <a:tr h="622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Consult</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Soliciting</a:t>
                      </a:r>
                      <a:r>
                        <a:rPr lang="en-US" sz="800" baseline="0" dirty="0" smtClean="0"/>
                        <a:t> explicit feedback or input on a project or plan. There are no commitments made regarding action related to the feedback/ input.</a:t>
                      </a:r>
                      <a:endParaRPr lang="en-US" sz="800" dirty="0" smtClean="0"/>
                    </a:p>
                  </a:txBody>
                  <a:tcPr marT="9144" marB="9144"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rgbClr val="0070C0"/>
                          </a:solidFill>
                          <a:sym typeface="Wingdings 2"/>
                        </a:rPr>
                        <a:t></a:t>
                      </a: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smtClean="0">
                        <a:solidFill>
                          <a:srgbClr val="FF000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r>
              <a:tr h="574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Advocate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Enlisting support for a specific effort or position where there is an imbalance or implication of power/ influence affecting the relationship.</a:t>
                      </a:r>
                    </a:p>
                  </a:txBody>
                  <a:tcPr marT="9144" marB="9144"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r>
              <a:tr h="742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Inform</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Targeting messages to important stakeholders </a:t>
                      </a:r>
                      <a:r>
                        <a:rPr lang="en-US" sz="800" baseline="0" dirty="0" smtClean="0"/>
                        <a:t>for the purpose of education. These messages can come through internal publications, meetings, social media, etc.</a:t>
                      </a:r>
                      <a:endParaRPr lang="en-US" sz="800" dirty="0" smtClean="0"/>
                    </a:p>
                  </a:txBody>
                  <a:tcPr marT="9144" marB="9144"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1" i="0" u="none" strike="noStrike" kern="1200" cap="none" normalizeH="0" baseline="0" dirty="0" smtClean="0">
                        <a:ln>
                          <a:noFill/>
                        </a:ln>
                        <a:solidFill>
                          <a:srgbClr val="7030A0"/>
                        </a:solidFill>
                        <a:effectLst/>
                        <a:latin typeface="+mj-lt"/>
                        <a:ea typeface="ＭＳ Ｐゴシック" pitchFamily="-64" charset="-128"/>
                        <a:cs typeface="+mn-cs"/>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tx2">
                        <a:lumMod val="20000"/>
                        <a:lumOff val="80000"/>
                      </a:schemeClr>
                    </a:solidFill>
                  </a:tcPr>
                </a:tc>
              </a:tr>
              <a:tr h="622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Monitor</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Paying attention to the actions.</a:t>
                      </a:r>
                      <a:r>
                        <a:rPr lang="en-US" sz="800" baseline="0" dirty="0" smtClean="0"/>
                        <a:t> This may include dialog with other parties, water cooler chatter, etc.</a:t>
                      </a:r>
                      <a:endParaRPr lang="en-US" sz="800" dirty="0" smtClean="0"/>
                    </a:p>
                  </a:txBody>
                  <a:tcPr marT="9144" marB="9144"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rgbClr val="0070C0"/>
                        </a:solidFill>
                      </a:endParaRPr>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c>
                  <a:txBody>
                    <a:bodyPr/>
                    <a:lstStyle/>
                    <a:p>
                      <a:pPr marL="0" indent="0" algn="ctr">
                        <a:buFont typeface="Arial" pitchFamily="34" charset="0"/>
                        <a:buNone/>
                      </a:pPr>
                      <a:endParaRPr lang="en-US" sz="1400" b="1" dirty="0" smtClean="0"/>
                    </a:p>
                  </a:txBody>
                  <a:tcPr marL="0" marR="0" marT="0" marB="0" anchor="ctr">
                    <a:solidFill>
                      <a:schemeClr val="bg1">
                        <a:lumMod val="95000"/>
                      </a:schemeClr>
                    </a:solidFill>
                  </a:tcPr>
                </a:tc>
              </a:tr>
              <a:tr h="622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Ignore</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Not directing communication or messages</a:t>
                      </a:r>
                      <a:r>
                        <a:rPr lang="en-US" sz="800" baseline="0" dirty="0" smtClean="0"/>
                        <a:t>. Not monitoring or responding to their actions.</a:t>
                      </a:r>
                      <a:endParaRPr lang="en-US" sz="800" dirty="0" smtClean="0"/>
                    </a:p>
                  </a:txBody>
                  <a:tcPr marT="9144" marB="9144"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c>
                  <a:txBody>
                    <a:bodyPr/>
                    <a:lstStyle/>
                    <a:p>
                      <a:pPr marL="0" indent="0" algn="ctr">
                        <a:buFont typeface="Arial" pitchFamily="34" charset="0"/>
                        <a:buNone/>
                      </a:pPr>
                      <a:endParaRPr lang="en-US" sz="1400" b="1" dirty="0"/>
                    </a:p>
                  </a:txBody>
                  <a:tcPr marL="0" marR="0" marT="0" marB="0" anchor="ctr">
                    <a:solidFill>
                      <a:schemeClr val="tx2">
                        <a:lumMod val="20000"/>
                        <a:lumOff val="80000"/>
                      </a:schemeClr>
                    </a:solidFill>
                  </a:tcPr>
                </a:tc>
              </a:tr>
            </a:tbl>
          </a:graphicData>
        </a:graphic>
      </p:graphicFrame>
      <p:sp>
        <p:nvSpPr>
          <p:cNvPr id="8" name="Up-Down Arrow 7"/>
          <p:cNvSpPr/>
          <p:nvPr/>
        </p:nvSpPr>
        <p:spPr>
          <a:xfrm>
            <a:off x="76200" y="1524000"/>
            <a:ext cx="381000" cy="5181600"/>
          </a:xfrm>
          <a:prstGeom prst="upDownArrow">
            <a:avLst>
              <a:gd name="adj1" fmla="val 17714"/>
              <a:gd name="adj2" fmla="val 28212"/>
            </a:avLst>
          </a:prstGeom>
          <a:gradFill>
            <a:gsLst>
              <a:gs pos="100000">
                <a:schemeClr val="bg1">
                  <a:lumMod val="85000"/>
                </a:schemeClr>
              </a:gs>
              <a:gs pos="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TextBox 8"/>
          <p:cNvSpPr txBox="1"/>
          <p:nvPr/>
        </p:nvSpPr>
        <p:spPr>
          <a:xfrm rot="16200000">
            <a:off x="-475535" y="2285993"/>
            <a:ext cx="1698626" cy="230832"/>
          </a:xfrm>
          <a:prstGeom prst="rect">
            <a:avLst/>
          </a:prstGeom>
          <a:noFill/>
        </p:spPr>
        <p:txBody>
          <a:bodyPr wrap="square" rtlCol="0">
            <a:spAutoFit/>
          </a:bodyPr>
          <a:lstStyle/>
          <a:p>
            <a:pPr algn="ctr"/>
            <a:r>
              <a:rPr lang="en-US" sz="900" dirty="0" smtClean="0">
                <a:solidFill>
                  <a:prstClr val="black">
                    <a:lumMod val="65000"/>
                    <a:lumOff val="35000"/>
                  </a:prstClr>
                </a:solidFill>
                <a:latin typeface="Arial" pitchFamily="34" charset="0"/>
                <a:cs typeface="Arial" pitchFamily="34" charset="0"/>
              </a:rPr>
              <a:t>High Engagement</a:t>
            </a:r>
            <a:endParaRPr lang="en-US" sz="900" dirty="0">
              <a:solidFill>
                <a:prstClr val="black">
                  <a:lumMod val="65000"/>
                  <a:lumOff val="35000"/>
                </a:prstClr>
              </a:solidFill>
              <a:latin typeface="Arial" pitchFamily="34" charset="0"/>
              <a:cs typeface="Arial" pitchFamily="34" charset="0"/>
            </a:endParaRPr>
          </a:p>
        </p:txBody>
      </p:sp>
      <p:sp>
        <p:nvSpPr>
          <p:cNvPr id="7" name="TextBox 6"/>
          <p:cNvSpPr txBox="1"/>
          <p:nvPr/>
        </p:nvSpPr>
        <p:spPr>
          <a:xfrm rot="16200000">
            <a:off x="-463934" y="5565460"/>
            <a:ext cx="1698626" cy="230832"/>
          </a:xfrm>
          <a:prstGeom prst="rect">
            <a:avLst/>
          </a:prstGeom>
          <a:noFill/>
        </p:spPr>
        <p:txBody>
          <a:bodyPr wrap="square" rtlCol="0">
            <a:spAutoFit/>
          </a:bodyPr>
          <a:lstStyle/>
          <a:p>
            <a:pPr algn="ctr"/>
            <a:r>
              <a:rPr lang="en-US" sz="900" dirty="0" smtClean="0">
                <a:solidFill>
                  <a:prstClr val="black">
                    <a:lumMod val="65000"/>
                    <a:lumOff val="35000"/>
                  </a:prstClr>
                </a:solidFill>
                <a:latin typeface="Arial" pitchFamily="34" charset="0"/>
                <a:cs typeface="Arial" pitchFamily="34" charset="0"/>
              </a:rPr>
              <a:t>Low Engagement</a:t>
            </a:r>
            <a:endParaRPr lang="en-US" sz="900" dirty="0">
              <a:solidFill>
                <a:prstClr val="black">
                  <a:lumMod val="65000"/>
                  <a:lumOff val="35000"/>
                </a:prstClr>
              </a:solidFill>
              <a:latin typeface="Arial" pitchFamily="34" charset="0"/>
              <a:cs typeface="Arial" pitchFamily="34" charset="0"/>
            </a:endParaRPr>
          </a:p>
        </p:txBody>
      </p:sp>
      <p:sp>
        <p:nvSpPr>
          <p:cNvPr id="10" name="Slide Number Placeholder 5"/>
          <p:cNvSpPr>
            <a:spLocks noGrp="1"/>
          </p:cNvSpPr>
          <p:nvPr>
            <p:ph type="sldNum" sz="quarter" idx="12"/>
          </p:nvPr>
        </p:nvSpPr>
        <p:spPr>
          <a:xfrm>
            <a:off x="6858000" y="6481000"/>
            <a:ext cx="2133600" cy="365125"/>
          </a:xfrm>
        </p:spPr>
        <p:txBody>
          <a:bodyPr/>
          <a:lstStyle/>
          <a:p>
            <a:fld id="{43FC438C-2128-4168-B68F-D64764C6A344}" type="slidenum">
              <a:rPr lang="en-US" b="1" smtClean="0">
                <a:solidFill>
                  <a:prstClr val="black"/>
                </a:solidFill>
                <a:latin typeface="Calibri"/>
              </a:rPr>
              <a:pPr/>
              <a:t>6</a:t>
            </a:fld>
            <a:endParaRPr lang="en-US" b="1" dirty="0">
              <a:solidFill>
                <a:prstClr val="black"/>
              </a:solidFill>
              <a:latin typeface="Calibri"/>
            </a:endParaRPr>
          </a:p>
        </p:txBody>
      </p:sp>
      <p:grpSp>
        <p:nvGrpSpPr>
          <p:cNvPr id="2" name="Group 1"/>
          <p:cNvGrpSpPr/>
          <p:nvPr/>
        </p:nvGrpSpPr>
        <p:grpSpPr>
          <a:xfrm>
            <a:off x="239382" y="76200"/>
            <a:ext cx="8828418" cy="511175"/>
            <a:chOff x="239382" y="76200"/>
            <a:chExt cx="8828418" cy="511175"/>
          </a:xfrm>
        </p:grpSpPr>
        <p:sp>
          <p:nvSpPr>
            <p:cNvPr id="11" name="Rectangle 2"/>
            <p:cNvSpPr txBox="1">
              <a:spLocks noChangeArrowheads="1"/>
            </p:cNvSpPr>
            <p:nvPr>
              <p:custDataLst>
                <p:tags r:id="rId1"/>
              </p:custDataLst>
            </p:nvPr>
          </p:nvSpPr>
          <p:spPr>
            <a:xfrm>
              <a:off x="457200" y="152400"/>
              <a:ext cx="8305800" cy="434975"/>
            </a:xfrm>
            <a:prstGeom prst="rect">
              <a:avLst/>
            </a:prstGeom>
          </p:spPr>
          <p:txBody>
            <a:bodyPr vert="horz" lIns="91440" tIns="45720" rIns="91440" bIns="45720" rtlCol="0" anchor="ctr">
              <a:normAutofit/>
            </a:bodyPr>
            <a:lstStyle/>
            <a:p>
              <a:pPr>
                <a:spcBef>
                  <a:spcPct val="0"/>
                </a:spcBef>
                <a:defRPr/>
              </a:pPr>
              <a:r>
                <a:rPr lang="en-US" b="1" dirty="0" smtClean="0">
                  <a:solidFill>
                    <a:prstClr val="black"/>
                  </a:solidFill>
                  <a:latin typeface="Arial" pitchFamily="34" charset="0"/>
                  <a:cs typeface="Arial" pitchFamily="34" charset="0"/>
                </a:rPr>
                <a:t>Stakeholder Engagement Methods – STEP 3</a:t>
              </a:r>
            </a:p>
          </p:txBody>
        </p:sp>
        <p:sp>
          <p:nvSpPr>
            <p:cNvPr id="12" name="Oval 11"/>
            <p:cNvSpPr/>
            <p:nvPr/>
          </p:nvSpPr>
          <p:spPr>
            <a:xfrm>
              <a:off x="239382" y="25558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Arial" pitchFamily="34" charset="0"/>
                  <a:cs typeface="Arial" pitchFamily="34" charset="0"/>
                </a:rPr>
                <a:t>3</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662" y="76200"/>
              <a:ext cx="1227826" cy="315189"/>
            </a:xfrm>
            <a:prstGeom prst="rect">
              <a:avLst/>
            </a:prstGeom>
          </p:spPr>
        </p:pic>
        <p:sp>
          <p:nvSpPr>
            <p:cNvPr id="16" name="TextBox 15"/>
            <p:cNvSpPr txBox="1"/>
            <p:nvPr/>
          </p:nvSpPr>
          <p:spPr>
            <a:xfrm>
              <a:off x="7458384" y="332862"/>
              <a:ext cx="1609416" cy="215444"/>
            </a:xfrm>
            <a:prstGeom prst="rect">
              <a:avLst/>
            </a:prstGeom>
            <a:noFill/>
          </p:spPr>
          <p:txBody>
            <a:bodyPr wrap="square" rtlCol="0">
              <a:spAutoFit/>
            </a:bodyPr>
            <a:lstStyle/>
            <a:p>
              <a:pPr algn="ctr"/>
              <a:r>
                <a:rPr lang="en-US" sz="800" b="1" dirty="0" smtClean="0">
                  <a:solidFill>
                    <a:prstClr val="black"/>
                  </a:solidFill>
                  <a:latin typeface="Calibri"/>
                </a:rPr>
                <a:t>www.ChangeAccelerator.com</a:t>
              </a:r>
              <a:endParaRPr lang="en-US" sz="800" b="1" dirty="0">
                <a:solidFill>
                  <a:prstClr val="black"/>
                </a:solidFill>
                <a:latin typeface="Calibri"/>
              </a:endParaRPr>
            </a:p>
          </p:txBody>
        </p:sp>
      </p:grpSp>
    </p:spTree>
    <p:extLst>
      <p:ext uri="{BB962C8B-B14F-4D97-AF65-F5344CB8AC3E}">
        <p14:creationId xmlns:p14="http://schemas.microsoft.com/office/powerpoint/2010/main" val="18075101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1143000"/>
            <a:ext cx="3394223" cy="4572000"/>
          </a:xfrm>
          <a:prstGeom prst="rect">
            <a:avLst/>
          </a:prstGeom>
        </p:spPr>
      </p:pic>
      <p:sp>
        <p:nvSpPr>
          <p:cNvPr id="6" name="Title 1"/>
          <p:cNvSpPr>
            <a:spLocks noGrp="1"/>
          </p:cNvSpPr>
          <p:nvPr>
            <p:ph type="title"/>
          </p:nvPr>
        </p:nvSpPr>
        <p:spPr>
          <a:xfrm>
            <a:off x="4953000" y="533400"/>
            <a:ext cx="3886200" cy="3200400"/>
          </a:xfrm>
        </p:spPr>
        <p:txBody>
          <a:bodyPr>
            <a:noAutofit/>
          </a:bodyPr>
          <a:lstStyle/>
          <a:p>
            <a:pPr>
              <a:lnSpc>
                <a:spcPct val="150000"/>
              </a:lnSpc>
              <a:spcBef>
                <a:spcPts val="0"/>
              </a:spcBef>
            </a:pPr>
            <a:r>
              <a:rPr lang="en-US" sz="3200" b="0" cap="none" dirty="0" smtClean="0"/>
              <a:t>To </a:t>
            </a:r>
            <a:r>
              <a:rPr lang="en-US" sz="3200" b="0" cap="none" dirty="0"/>
              <a:t>be successful</a:t>
            </a:r>
            <a:br>
              <a:rPr lang="en-US" sz="3200" b="0" cap="none" dirty="0"/>
            </a:br>
            <a:r>
              <a:rPr lang="en-US" sz="3200" b="0" cap="none" dirty="0"/>
              <a:t>your message must be </a:t>
            </a:r>
            <a:r>
              <a:rPr lang="en-US" sz="3200" b="0" cap="none" dirty="0" smtClean="0"/>
              <a:t>easily understood</a:t>
            </a:r>
            <a:r>
              <a:rPr lang="en-US" sz="3200" b="0" cap="none" dirty="0"/>
              <a:t>, memorable, and, most important,</a:t>
            </a:r>
            <a:br>
              <a:rPr lang="en-US" sz="3200" b="0" cap="none" dirty="0"/>
            </a:br>
            <a:r>
              <a:rPr lang="en-US" sz="3200" b="0" cap="none" dirty="0">
                <a:solidFill>
                  <a:srgbClr val="99FF66"/>
                </a:solidFill>
              </a:rPr>
              <a:t>relevant to your audience</a:t>
            </a:r>
            <a:r>
              <a:rPr lang="en-US" sz="3200" b="0" cap="none" dirty="0"/>
              <a:t>.</a:t>
            </a:r>
            <a:endParaRPr lang="en-US" sz="3200" cap="none" dirty="0"/>
          </a:p>
        </p:txBody>
      </p:sp>
    </p:spTree>
    <p:extLst>
      <p:ext uri="{BB962C8B-B14F-4D97-AF65-F5344CB8AC3E}">
        <p14:creationId xmlns:p14="http://schemas.microsoft.com/office/powerpoint/2010/main" val="1689442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066800"/>
            <a:ext cx="6705600" cy="646331"/>
          </a:xfrm>
          <a:prstGeom prst="rect">
            <a:avLst/>
          </a:prstGeom>
        </p:spPr>
        <p:txBody>
          <a:bodyPr wrap="square">
            <a:spAutoFit/>
          </a:bodyPr>
          <a:lstStyle/>
          <a:p>
            <a:pPr algn="ctr"/>
            <a:r>
              <a:rPr lang="en-US" sz="3600" dirty="0" smtClean="0"/>
              <a:t>Prepare</a:t>
            </a:r>
            <a:endParaRPr lang="en-US" sz="3600" dirty="0"/>
          </a:p>
        </p:txBody>
      </p:sp>
      <p:pic>
        <p:nvPicPr>
          <p:cNvPr id="5" name="Picture 4"/>
          <p:cNvPicPr>
            <a:picLocks noChangeAspect="1"/>
          </p:cNvPicPr>
          <p:nvPr/>
        </p:nvPicPr>
        <p:blipFill>
          <a:blip r:embed="rId3"/>
          <a:stretch>
            <a:fillRect/>
          </a:stretch>
        </p:blipFill>
        <p:spPr>
          <a:xfrm>
            <a:off x="1524000" y="2438400"/>
            <a:ext cx="5918200" cy="3658524"/>
          </a:xfrm>
          <a:prstGeom prst="rect">
            <a:avLst/>
          </a:prstGeom>
        </p:spPr>
      </p:pic>
    </p:spTree>
    <p:extLst>
      <p:ext uri="{BB962C8B-B14F-4D97-AF65-F5344CB8AC3E}">
        <p14:creationId xmlns:p14="http://schemas.microsoft.com/office/powerpoint/2010/main" val="1572434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2438400"/>
            <a:ext cx="6781800" cy="3857337"/>
            <a:chOff x="376265" y="1285753"/>
            <a:chExt cx="8246455" cy="5086184"/>
          </a:xfrm>
        </p:grpSpPr>
        <p:sp>
          <p:nvSpPr>
            <p:cNvPr id="5" name="Rectangle 4"/>
            <p:cNvSpPr/>
            <p:nvPr/>
          </p:nvSpPr>
          <p:spPr>
            <a:xfrm>
              <a:off x="376265" y="1285753"/>
              <a:ext cx="8246455" cy="507086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9108" y="2741137"/>
              <a:ext cx="3246272" cy="217541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6265" y="1285753"/>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9877" y="4901234"/>
              <a:ext cx="2522843"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145380" y="12857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769" y="4916553"/>
              <a:ext cx="2477340" cy="145538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97223" y="3094309"/>
              <a:ext cx="1251046" cy="771070"/>
            </a:xfrm>
            <a:prstGeom prst="rect">
              <a:avLst/>
            </a:prstGeom>
            <a:noFill/>
          </p:spPr>
          <p:txBody>
            <a:bodyPr wrap="none" rtlCol="0">
              <a:spAutoFit/>
            </a:bodyPr>
            <a:lstStyle/>
            <a:p>
              <a:pPr algn="ctr"/>
              <a:r>
                <a:rPr lang="en-US" sz="3200" dirty="0" smtClean="0">
                  <a:solidFill>
                    <a:srgbClr val="99FF66"/>
                  </a:solidFill>
                </a:rPr>
                <a:t>Issue</a:t>
              </a:r>
              <a:endParaRPr lang="en-US" sz="3200" dirty="0">
                <a:solidFill>
                  <a:srgbClr val="99FF66"/>
                </a:solidFill>
              </a:endParaRPr>
            </a:p>
          </p:txBody>
        </p:sp>
        <p:sp>
          <p:nvSpPr>
            <p:cNvPr id="12" name="TextBox 11"/>
            <p:cNvSpPr txBox="1"/>
            <p:nvPr/>
          </p:nvSpPr>
          <p:spPr>
            <a:xfrm>
              <a:off x="3714956" y="2089556"/>
              <a:ext cx="1686815" cy="608739"/>
            </a:xfrm>
            <a:prstGeom prst="rect">
              <a:avLst/>
            </a:prstGeom>
            <a:noFill/>
          </p:spPr>
          <p:txBody>
            <a:bodyPr wrap="none" rtlCol="0">
              <a:spAutoFit/>
            </a:bodyPr>
            <a:lstStyle/>
            <a:p>
              <a:pPr algn="ctr"/>
              <a:r>
                <a:rPr lang="en-US" sz="2400" dirty="0" smtClean="0"/>
                <a:t>Problem?</a:t>
              </a:r>
              <a:endParaRPr lang="en-US" sz="2400" dirty="0"/>
            </a:p>
          </p:txBody>
        </p:sp>
        <p:sp>
          <p:nvSpPr>
            <p:cNvPr id="13" name="TextBox 12"/>
            <p:cNvSpPr txBox="1"/>
            <p:nvPr/>
          </p:nvSpPr>
          <p:spPr>
            <a:xfrm>
              <a:off x="3657630" y="4960704"/>
              <a:ext cx="1798650" cy="608739"/>
            </a:xfrm>
            <a:prstGeom prst="rect">
              <a:avLst/>
            </a:prstGeom>
            <a:noFill/>
          </p:spPr>
          <p:txBody>
            <a:bodyPr wrap="none" rtlCol="0">
              <a:spAutoFit/>
            </a:bodyPr>
            <a:lstStyle/>
            <a:p>
              <a:pPr algn="ctr"/>
              <a:r>
                <a:rPr lang="en-US" sz="2400" dirty="0" smtClean="0"/>
                <a:t>Solutions?</a:t>
              </a:r>
              <a:endParaRPr lang="en-US" sz="2400" dirty="0"/>
            </a:p>
          </p:txBody>
        </p:sp>
        <p:sp>
          <p:nvSpPr>
            <p:cNvPr id="14" name="TextBox 13"/>
            <p:cNvSpPr txBox="1"/>
            <p:nvPr/>
          </p:nvSpPr>
          <p:spPr>
            <a:xfrm rot="5400000">
              <a:off x="5622953" y="3506933"/>
              <a:ext cx="1828358" cy="561370"/>
            </a:xfrm>
            <a:prstGeom prst="rect">
              <a:avLst/>
            </a:prstGeom>
            <a:noFill/>
          </p:spPr>
          <p:txBody>
            <a:bodyPr wrap="none" rtlCol="0">
              <a:spAutoFit/>
            </a:bodyPr>
            <a:lstStyle/>
            <a:p>
              <a:pPr algn="ctr"/>
              <a:r>
                <a:rPr lang="en-US" sz="2400" dirty="0" smtClean="0"/>
                <a:t>So What?</a:t>
              </a:r>
              <a:endParaRPr lang="en-US" sz="2400" dirty="0"/>
            </a:p>
          </p:txBody>
        </p:sp>
        <p:sp>
          <p:nvSpPr>
            <p:cNvPr id="15" name="TextBox 14"/>
            <p:cNvSpPr txBox="1"/>
            <p:nvPr/>
          </p:nvSpPr>
          <p:spPr>
            <a:xfrm rot="16200000">
              <a:off x="1742842" y="3488148"/>
              <a:ext cx="1620095" cy="561370"/>
            </a:xfrm>
            <a:prstGeom prst="rect">
              <a:avLst/>
            </a:prstGeom>
            <a:noFill/>
          </p:spPr>
          <p:txBody>
            <a:bodyPr wrap="none" rtlCol="0">
              <a:spAutoFit/>
            </a:bodyPr>
            <a:lstStyle/>
            <a:p>
              <a:pPr algn="ctr"/>
              <a:r>
                <a:rPr lang="en-US" sz="2400" dirty="0" smtClean="0"/>
                <a:t>Benefit</a:t>
              </a:r>
              <a:r>
                <a:rPr lang="en-US" sz="2400" dirty="0" smtClean="0">
                  <a:solidFill>
                    <a:srgbClr val="B9CDE5"/>
                  </a:solidFill>
                </a:rPr>
                <a:t>?</a:t>
              </a:r>
              <a:endParaRPr lang="en-US" sz="2400" dirty="0">
                <a:solidFill>
                  <a:srgbClr val="B9CDE5"/>
                </a:solidFill>
              </a:endParaRPr>
            </a:p>
          </p:txBody>
        </p:sp>
      </p:grpSp>
      <p:sp>
        <p:nvSpPr>
          <p:cNvPr id="16" name="TextBox 15"/>
          <p:cNvSpPr txBox="1"/>
          <p:nvPr/>
        </p:nvSpPr>
        <p:spPr>
          <a:xfrm>
            <a:off x="3352800" y="762000"/>
            <a:ext cx="2307192" cy="523220"/>
          </a:xfrm>
          <a:prstGeom prst="rect">
            <a:avLst/>
          </a:prstGeom>
          <a:noFill/>
        </p:spPr>
        <p:txBody>
          <a:bodyPr wrap="none" rtlCol="0">
            <a:spAutoFit/>
          </a:bodyPr>
          <a:lstStyle/>
          <a:p>
            <a:r>
              <a:rPr lang="en-US" sz="2800" dirty="0" smtClean="0">
                <a:solidFill>
                  <a:schemeClr val="accent1">
                    <a:lumMod val="40000"/>
                    <a:lumOff val="60000"/>
                  </a:schemeClr>
                </a:solidFill>
              </a:rPr>
              <a:t>MESSAGE BOX </a:t>
            </a:r>
            <a:endParaRPr lang="en-US" sz="2800" dirty="0">
              <a:solidFill>
                <a:schemeClr val="accent1">
                  <a:lumMod val="40000"/>
                  <a:lumOff val="60000"/>
                </a:schemeClr>
              </a:solidFill>
            </a:endParaRPr>
          </a:p>
        </p:txBody>
      </p:sp>
      <p:sp>
        <p:nvSpPr>
          <p:cNvPr id="17" name="TextBox 16"/>
          <p:cNvSpPr txBox="1"/>
          <p:nvPr/>
        </p:nvSpPr>
        <p:spPr>
          <a:xfrm>
            <a:off x="1371600" y="1295400"/>
            <a:ext cx="6239712" cy="707886"/>
          </a:xfrm>
          <a:prstGeom prst="rect">
            <a:avLst/>
          </a:prstGeom>
          <a:noFill/>
        </p:spPr>
        <p:txBody>
          <a:bodyPr wrap="square" rtlCol="0">
            <a:spAutoFit/>
          </a:bodyPr>
          <a:lstStyle/>
          <a:p>
            <a:pPr algn="ctr"/>
            <a:endParaRPr lang="en-US" sz="1600" dirty="0" smtClean="0"/>
          </a:p>
          <a:p>
            <a:pPr algn="ctr"/>
            <a:r>
              <a:rPr lang="en-US" sz="2400" dirty="0" smtClean="0"/>
              <a:t>INGREDIENTS</a:t>
            </a:r>
            <a:endParaRPr lang="en-US" sz="2400" dirty="0"/>
          </a:p>
        </p:txBody>
      </p:sp>
      <p:sp>
        <p:nvSpPr>
          <p:cNvPr id="2" name="TextBox 1"/>
          <p:cNvSpPr txBox="1"/>
          <p:nvPr/>
        </p:nvSpPr>
        <p:spPr>
          <a:xfrm>
            <a:off x="3810000" y="4495800"/>
            <a:ext cx="2086704" cy="400110"/>
          </a:xfrm>
          <a:prstGeom prst="rect">
            <a:avLst/>
          </a:prstGeom>
          <a:noFill/>
        </p:spPr>
        <p:txBody>
          <a:bodyPr wrap="none" rtlCol="0">
            <a:spAutoFit/>
          </a:bodyPr>
          <a:lstStyle/>
          <a:p>
            <a:r>
              <a:rPr lang="en-US" sz="2000" dirty="0" smtClean="0">
                <a:solidFill>
                  <a:schemeClr val="accent2">
                    <a:lumMod val="60000"/>
                    <a:lumOff val="40000"/>
                  </a:schemeClr>
                </a:solidFill>
              </a:rPr>
              <a:t>Over-arching to</a:t>
            </a:r>
            <a:r>
              <a:rPr lang="en-US" dirty="0" smtClean="0">
                <a:solidFill>
                  <a:schemeClr val="accent2">
                    <a:lumMod val="60000"/>
                    <a:lumOff val="40000"/>
                  </a:schemeClr>
                </a:solidFill>
              </a:rPr>
              <a:t>pic</a:t>
            </a:r>
            <a:endParaRPr lang="en-US" dirty="0">
              <a:solidFill>
                <a:schemeClr val="accent2">
                  <a:lumMod val="60000"/>
                  <a:lumOff val="40000"/>
                </a:schemeClr>
              </a:solidFill>
            </a:endParaRPr>
          </a:p>
        </p:txBody>
      </p:sp>
      <p:sp>
        <p:nvSpPr>
          <p:cNvPr id="18" name="TextBox 17"/>
          <p:cNvSpPr txBox="1"/>
          <p:nvPr/>
        </p:nvSpPr>
        <p:spPr>
          <a:xfrm>
            <a:off x="4648200" y="6324600"/>
            <a:ext cx="4297571" cy="338554"/>
          </a:xfrm>
          <a:prstGeom prst="rect">
            <a:avLst/>
          </a:prstGeom>
          <a:noFill/>
        </p:spPr>
        <p:txBody>
          <a:bodyPr wrap="none" rtlCol="0">
            <a:spAutoFit/>
          </a:bodyPr>
          <a:lstStyle/>
          <a:p>
            <a:r>
              <a:rPr lang="en-US" sz="1600" dirty="0" smtClean="0"/>
              <a:t>(From: </a:t>
            </a:r>
            <a:r>
              <a:rPr lang="en-US" sz="1600" i="1" dirty="0" smtClean="0"/>
              <a:t>Escape from the Ivory Tower</a:t>
            </a:r>
            <a:r>
              <a:rPr lang="en-US" sz="1600" dirty="0" smtClean="0"/>
              <a:t>. Baron 2010)</a:t>
            </a:r>
            <a:endParaRPr lang="en-US" sz="1600" dirty="0"/>
          </a:p>
        </p:txBody>
      </p:sp>
      <p:sp>
        <p:nvSpPr>
          <p:cNvPr id="19" name="TextBox 18"/>
          <p:cNvSpPr txBox="1"/>
          <p:nvPr/>
        </p:nvSpPr>
        <p:spPr>
          <a:xfrm>
            <a:off x="3200400" y="2590800"/>
            <a:ext cx="2968130" cy="400110"/>
          </a:xfrm>
          <a:prstGeom prst="rect">
            <a:avLst/>
          </a:prstGeom>
          <a:noFill/>
        </p:spPr>
        <p:txBody>
          <a:bodyPr wrap="none" rtlCol="0">
            <a:spAutoFit/>
          </a:bodyPr>
          <a:lstStyle/>
          <a:p>
            <a:r>
              <a:rPr lang="en-US" sz="2000" dirty="0">
                <a:solidFill>
                  <a:schemeClr val="accent2">
                    <a:lumMod val="60000"/>
                    <a:lumOff val="40000"/>
                  </a:schemeClr>
                </a:solidFill>
              </a:rPr>
              <a:t>S</a:t>
            </a:r>
            <a:r>
              <a:rPr lang="en-US" sz="2000" dirty="0" smtClean="0">
                <a:solidFill>
                  <a:schemeClr val="accent2">
                    <a:lumMod val="60000"/>
                    <a:lumOff val="40000"/>
                  </a:schemeClr>
                </a:solidFill>
              </a:rPr>
              <a:t>pecific piece of the issue? </a:t>
            </a:r>
            <a:endParaRPr lang="en-US" dirty="0">
              <a:solidFill>
                <a:schemeClr val="accent2">
                  <a:lumMod val="60000"/>
                  <a:lumOff val="40000"/>
                </a:schemeClr>
              </a:solidFill>
            </a:endParaRPr>
          </a:p>
        </p:txBody>
      </p:sp>
      <p:sp>
        <p:nvSpPr>
          <p:cNvPr id="20" name="TextBox 19"/>
          <p:cNvSpPr txBox="1"/>
          <p:nvPr/>
        </p:nvSpPr>
        <p:spPr>
          <a:xfrm>
            <a:off x="6629400" y="3581400"/>
            <a:ext cx="1371600" cy="1323439"/>
          </a:xfrm>
          <a:prstGeom prst="rect">
            <a:avLst/>
          </a:prstGeom>
          <a:noFill/>
        </p:spPr>
        <p:txBody>
          <a:bodyPr wrap="square" rtlCol="0">
            <a:spAutoFit/>
          </a:bodyPr>
          <a:lstStyle/>
          <a:p>
            <a:r>
              <a:rPr lang="en-US" sz="2000" dirty="0" smtClean="0">
                <a:solidFill>
                  <a:schemeClr val="accent2">
                    <a:lumMod val="60000"/>
                    <a:lumOff val="40000"/>
                  </a:schemeClr>
                </a:solidFill>
              </a:rPr>
              <a:t>What does it matter</a:t>
            </a:r>
          </a:p>
          <a:p>
            <a:r>
              <a:rPr lang="en-US" sz="2000" dirty="0" smtClean="0">
                <a:solidFill>
                  <a:schemeClr val="accent2">
                    <a:lumMod val="60000"/>
                    <a:lumOff val="40000"/>
                  </a:schemeClr>
                </a:solidFill>
              </a:rPr>
              <a:t>to my audience? </a:t>
            </a:r>
            <a:endParaRPr lang="en-US" dirty="0">
              <a:solidFill>
                <a:schemeClr val="accent2">
                  <a:lumMod val="60000"/>
                  <a:lumOff val="40000"/>
                </a:schemeClr>
              </a:solidFill>
            </a:endParaRPr>
          </a:p>
        </p:txBody>
      </p:sp>
      <p:sp>
        <p:nvSpPr>
          <p:cNvPr id="22" name="TextBox 21"/>
          <p:cNvSpPr txBox="1"/>
          <p:nvPr/>
        </p:nvSpPr>
        <p:spPr>
          <a:xfrm>
            <a:off x="2971800" y="5715000"/>
            <a:ext cx="3680590" cy="400110"/>
          </a:xfrm>
          <a:prstGeom prst="rect">
            <a:avLst/>
          </a:prstGeom>
          <a:noFill/>
        </p:spPr>
        <p:txBody>
          <a:bodyPr wrap="none" rtlCol="0">
            <a:spAutoFit/>
          </a:bodyPr>
          <a:lstStyle/>
          <a:p>
            <a:r>
              <a:rPr lang="en-US" sz="2000" dirty="0" smtClean="0">
                <a:solidFill>
                  <a:schemeClr val="accent2">
                    <a:lumMod val="60000"/>
                    <a:lumOff val="40000"/>
                  </a:schemeClr>
                </a:solidFill>
              </a:rPr>
              <a:t>What are the potential solutions? </a:t>
            </a:r>
            <a:endParaRPr lang="en-US" dirty="0">
              <a:solidFill>
                <a:schemeClr val="accent2">
                  <a:lumMod val="60000"/>
                  <a:lumOff val="40000"/>
                </a:schemeClr>
              </a:solidFill>
            </a:endParaRPr>
          </a:p>
        </p:txBody>
      </p:sp>
      <p:sp>
        <p:nvSpPr>
          <p:cNvPr id="23" name="TextBox 22"/>
          <p:cNvSpPr txBox="1"/>
          <p:nvPr/>
        </p:nvSpPr>
        <p:spPr>
          <a:xfrm>
            <a:off x="1371600" y="3276600"/>
            <a:ext cx="1371600" cy="2246769"/>
          </a:xfrm>
          <a:prstGeom prst="rect">
            <a:avLst/>
          </a:prstGeom>
          <a:noFill/>
        </p:spPr>
        <p:txBody>
          <a:bodyPr wrap="square" rtlCol="0">
            <a:spAutoFit/>
          </a:bodyPr>
          <a:lstStyle/>
          <a:p>
            <a:r>
              <a:rPr lang="en-US" sz="2000" dirty="0" smtClean="0">
                <a:solidFill>
                  <a:schemeClr val="accent2">
                    <a:lumMod val="60000"/>
                    <a:lumOff val="40000"/>
                  </a:schemeClr>
                </a:solidFill>
              </a:rPr>
              <a:t>What are the </a:t>
            </a:r>
            <a:r>
              <a:rPr lang="en-US" sz="2000" dirty="0" err="1" smtClean="0">
                <a:solidFill>
                  <a:schemeClr val="accent2">
                    <a:lumMod val="60000"/>
                    <a:lumOff val="40000"/>
                  </a:schemeClr>
                </a:solidFill>
              </a:rPr>
              <a:t>potentail</a:t>
            </a:r>
            <a:r>
              <a:rPr lang="en-US" sz="2000" dirty="0" smtClean="0">
                <a:solidFill>
                  <a:schemeClr val="accent2">
                    <a:lumMod val="60000"/>
                    <a:lumOff val="40000"/>
                  </a:schemeClr>
                </a:solidFill>
              </a:rPr>
              <a:t> benefits of resolving the problem? </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182849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224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936659"/>
            <a:ext cx="7772400" cy="4715839"/>
          </a:xfrm>
          <a:prstGeom prst="rect">
            <a:avLst/>
          </a:prstGeom>
        </p:spPr>
      </p:pic>
      <p:sp>
        <p:nvSpPr>
          <p:cNvPr id="5" name="TextBox 4"/>
          <p:cNvSpPr txBox="1"/>
          <p:nvPr/>
        </p:nvSpPr>
        <p:spPr>
          <a:xfrm>
            <a:off x="6324600" y="5791200"/>
            <a:ext cx="2028720" cy="338554"/>
          </a:xfrm>
          <a:prstGeom prst="rect">
            <a:avLst/>
          </a:prstGeom>
          <a:noFill/>
        </p:spPr>
        <p:txBody>
          <a:bodyPr wrap="none" rtlCol="0">
            <a:spAutoFit/>
          </a:bodyPr>
          <a:lstStyle/>
          <a:p>
            <a:r>
              <a:rPr lang="en-US" sz="1600" dirty="0" smtClean="0"/>
              <a:t>The New Yorker, 2013</a:t>
            </a:r>
            <a:endParaRPr lang="en-US" sz="1600" dirty="0"/>
          </a:p>
        </p:txBody>
      </p:sp>
    </p:spTree>
    <p:extLst>
      <p:ext uri="{BB962C8B-B14F-4D97-AF65-F5344CB8AC3E}">
        <p14:creationId xmlns:p14="http://schemas.microsoft.com/office/powerpoint/2010/main" val="3480918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767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432746"/>
          </a:xfrm>
        </p:spPr>
        <p:txBody>
          <a:bodyPr>
            <a:normAutofit/>
          </a:bodyPr>
          <a:lstStyle/>
          <a:p>
            <a:pPr marL="0" indent="0" algn="ctr">
              <a:buNone/>
            </a:pPr>
            <a:r>
              <a:rPr lang="en-US" sz="2800" b="0" cap="none" dirty="0" smtClean="0">
                <a:solidFill>
                  <a:schemeClr val="accent1">
                    <a:lumMod val="40000"/>
                    <a:lumOff val="60000"/>
                  </a:schemeClr>
                </a:solidFill>
              </a:rPr>
              <a:t>Pacific States/British Columbia Oil Spill Task Force</a:t>
            </a:r>
            <a:br>
              <a:rPr lang="en-US" sz="2800" b="0" cap="none" dirty="0" smtClean="0">
                <a:solidFill>
                  <a:schemeClr val="accent1">
                    <a:lumMod val="40000"/>
                    <a:lumOff val="60000"/>
                  </a:schemeClr>
                </a:solidFill>
              </a:rPr>
            </a:br>
            <a:r>
              <a:rPr lang="en-US" sz="2800" b="0" cap="none" dirty="0" smtClean="0">
                <a:solidFill>
                  <a:schemeClr val="accent1">
                    <a:lumMod val="40000"/>
                    <a:lumOff val="60000"/>
                  </a:schemeClr>
                </a:solidFill>
              </a:rPr>
              <a:t>www.oilspilltaskforce.org </a:t>
            </a:r>
            <a:endParaRPr lang="en-US" sz="2800" b="0" cap="none" dirty="0">
              <a:solidFill>
                <a:schemeClr val="accent1">
                  <a:lumMod val="40000"/>
                  <a:lumOff val="60000"/>
                </a:schemeClr>
              </a:solidFill>
            </a:endParaRPr>
          </a:p>
        </p:txBody>
      </p:sp>
      <p:pic>
        <p:nvPicPr>
          <p:cNvPr id="3" name="Picture 2"/>
          <p:cNvPicPr>
            <a:picLocks noChangeAspect="1"/>
          </p:cNvPicPr>
          <p:nvPr/>
        </p:nvPicPr>
        <p:blipFill>
          <a:blip r:embed="rId3"/>
          <a:stretch>
            <a:fillRect/>
          </a:stretch>
        </p:blipFill>
        <p:spPr>
          <a:xfrm>
            <a:off x="0" y="1447800"/>
            <a:ext cx="9144000" cy="6858000"/>
          </a:xfrm>
          <a:prstGeom prst="rect">
            <a:avLst/>
          </a:prstGeom>
        </p:spPr>
      </p:pic>
    </p:spTree>
    <p:extLst>
      <p:ext uri="{BB962C8B-B14F-4D97-AF65-F5344CB8AC3E}">
        <p14:creationId xmlns:p14="http://schemas.microsoft.com/office/powerpoint/2010/main" val="252369576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762000"/>
          </a:xfrm>
        </p:spPr>
        <p:txBody>
          <a:bodyPr>
            <a:normAutofit/>
          </a:bodyPr>
          <a:lstStyle/>
          <a:p>
            <a:pPr marL="0" indent="0" algn="ctr">
              <a:buNone/>
            </a:pPr>
            <a:r>
              <a:rPr lang="en-US" sz="2000" b="0" cap="none" dirty="0" smtClean="0">
                <a:solidFill>
                  <a:schemeClr val="accent1">
                    <a:lumMod val="40000"/>
                    <a:lumOff val="60000"/>
                  </a:schemeClr>
                </a:solidFill>
              </a:rPr>
              <a:t>Pacific States/British Columbia Oil Spill Task Force</a:t>
            </a:r>
            <a:endParaRPr lang="en-US" sz="2000" b="0" cap="none" dirty="0">
              <a:solidFill>
                <a:schemeClr val="accent1">
                  <a:lumMod val="40000"/>
                  <a:lumOff val="60000"/>
                </a:schemeClr>
              </a:solidFill>
            </a:endParaRPr>
          </a:p>
        </p:txBody>
      </p:sp>
      <p:sp>
        <p:nvSpPr>
          <p:cNvPr id="3" name="Text Placeholder 4"/>
          <p:cNvSpPr>
            <a:spLocks noGrp="1"/>
          </p:cNvSpPr>
          <p:nvPr>
            <p:ph type="body" idx="1"/>
          </p:nvPr>
        </p:nvSpPr>
        <p:spPr>
          <a:xfrm>
            <a:off x="0" y="381000"/>
            <a:ext cx="9142413" cy="1219200"/>
          </a:xfrm>
        </p:spPr>
        <p:txBody>
          <a:bodyPr>
            <a:normAutofit/>
          </a:bodyPr>
          <a:lstStyle/>
          <a:p>
            <a:pPr algn="ctr"/>
            <a:r>
              <a:rPr lang="en-US" sz="3200" b="1" spc="50" dirty="0" smtClean="0">
                <a:ln w="13500">
                  <a:solidFill>
                    <a:schemeClr val="accent1">
                      <a:shade val="2500"/>
                      <a:alpha val="6500"/>
                    </a:schemeClr>
                  </a:solidFill>
                  <a:prstDash val="solid"/>
                </a:ln>
                <a:solidFill>
                  <a:schemeClr val="tx2"/>
                </a:solidFill>
                <a:effectLst>
                  <a:innerShdw blurRad="50900" dist="38500" dir="13500000">
                    <a:srgbClr val="000000">
                      <a:alpha val="60000"/>
                    </a:srgbClr>
                  </a:innerShdw>
                </a:effectLst>
              </a:rPr>
              <a:t>COMMUNICATION WORKSHOP</a:t>
            </a:r>
          </a:p>
          <a:p>
            <a:endParaRPr lang="en-US" dirty="0">
              <a:solidFill>
                <a:schemeClr val="tx2"/>
              </a:solidFill>
            </a:endParaRPr>
          </a:p>
        </p:txBody>
      </p:sp>
      <p:sp>
        <p:nvSpPr>
          <p:cNvPr id="5" name="Title 3"/>
          <p:cNvSpPr txBox="1">
            <a:spLocks/>
          </p:cNvSpPr>
          <p:nvPr/>
        </p:nvSpPr>
        <p:spPr>
          <a:xfrm>
            <a:off x="914400" y="2286000"/>
            <a:ext cx="7924800" cy="43418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342900" indent="-342900">
              <a:buFont typeface="Arial"/>
              <a:buChar char="•"/>
            </a:pPr>
            <a:r>
              <a:rPr lang="en-US" sz="2400" b="0" cap="none" dirty="0">
                <a:solidFill>
                  <a:schemeClr val="accent1">
                    <a:lumMod val="40000"/>
                    <a:lumOff val="60000"/>
                  </a:schemeClr>
                </a:solidFill>
              </a:rPr>
              <a:t>Alexia </a:t>
            </a:r>
            <a:r>
              <a:rPr lang="en-US" sz="2400" b="0" cap="none" dirty="0" err="1">
                <a:solidFill>
                  <a:schemeClr val="accent1">
                    <a:lumMod val="40000"/>
                    <a:lumOff val="60000"/>
                  </a:schemeClr>
                </a:solidFill>
              </a:rPr>
              <a:t>Retallack</a:t>
            </a:r>
            <a:r>
              <a:rPr lang="en-US" sz="2400" b="0" cap="none" dirty="0">
                <a:solidFill>
                  <a:schemeClr val="accent1">
                    <a:lumMod val="40000"/>
                    <a:lumOff val="60000"/>
                  </a:schemeClr>
                </a:solidFill>
              </a:rPr>
              <a:t>, California </a:t>
            </a:r>
            <a:r>
              <a:rPr lang="en-US" sz="2400" b="0" cap="none" dirty="0" smtClean="0">
                <a:solidFill>
                  <a:schemeClr val="accent1">
                    <a:lumMod val="40000"/>
                    <a:lumOff val="60000"/>
                  </a:schemeClr>
                </a:solidFill>
              </a:rPr>
              <a:t>OSPR</a:t>
            </a:r>
          </a:p>
          <a:p>
            <a:pPr marL="342900" indent="-342900">
              <a:buFont typeface="Arial"/>
              <a:buChar char="•"/>
            </a:pPr>
            <a:r>
              <a:rPr lang="en-US" sz="2400" b="0" cap="none" dirty="0">
                <a:solidFill>
                  <a:schemeClr val="accent1">
                    <a:lumMod val="40000"/>
                    <a:lumOff val="60000"/>
                  </a:schemeClr>
                </a:solidFill>
              </a:rPr>
              <a:t>Suzanne </a:t>
            </a:r>
            <a:r>
              <a:rPr lang="en-US" sz="2400" b="0" cap="none" dirty="0" err="1">
                <a:solidFill>
                  <a:schemeClr val="accent1">
                    <a:lumMod val="40000"/>
                    <a:lumOff val="60000"/>
                  </a:schemeClr>
                </a:solidFill>
              </a:rPr>
              <a:t>Lagoni</a:t>
            </a:r>
            <a:r>
              <a:rPr lang="en-US" sz="2400" b="0" cap="none" dirty="0">
                <a:solidFill>
                  <a:schemeClr val="accent1">
                    <a:lumMod val="40000"/>
                    <a:lumOff val="60000"/>
                  </a:schemeClr>
                </a:solidFill>
              </a:rPr>
              <a:t>, Northwest </a:t>
            </a:r>
            <a:r>
              <a:rPr lang="en-US" sz="2400" b="0" cap="none" dirty="0" smtClean="0">
                <a:solidFill>
                  <a:schemeClr val="accent1">
                    <a:lumMod val="40000"/>
                    <a:lumOff val="60000"/>
                  </a:schemeClr>
                </a:solidFill>
              </a:rPr>
              <a:t>Nexus</a:t>
            </a:r>
            <a:endParaRPr lang="en-US" sz="2400" b="0" cap="none" dirty="0">
              <a:solidFill>
                <a:schemeClr val="accent1">
                  <a:lumMod val="40000"/>
                  <a:lumOff val="60000"/>
                </a:schemeClr>
              </a:solidFill>
            </a:endParaRPr>
          </a:p>
          <a:p>
            <a:pPr marL="342900" indent="-342900">
              <a:buFont typeface="Arial"/>
              <a:buChar char="•"/>
            </a:pPr>
            <a:r>
              <a:rPr lang="en-US" sz="2400" b="0" cap="none" dirty="0" smtClean="0">
                <a:solidFill>
                  <a:schemeClr val="accent1">
                    <a:lumMod val="40000"/>
                    <a:lumOff val="60000"/>
                  </a:schemeClr>
                </a:solidFill>
              </a:rPr>
              <a:t>Mark Dix, NOAA</a:t>
            </a:r>
          </a:p>
          <a:p>
            <a:pPr marL="342900" indent="-342900">
              <a:buFont typeface="Arial"/>
              <a:buChar char="•"/>
            </a:pPr>
            <a:r>
              <a:rPr lang="en-US" sz="2400" b="0" cap="none" dirty="0" smtClean="0">
                <a:solidFill>
                  <a:schemeClr val="accent1">
                    <a:lumMod val="40000"/>
                    <a:lumOff val="60000"/>
                  </a:schemeClr>
                </a:solidFill>
              </a:rPr>
              <a:t>Craig Ogawa, BSEE</a:t>
            </a:r>
          </a:p>
          <a:p>
            <a:pPr marL="342900" indent="-342900">
              <a:buFont typeface="Arial"/>
              <a:buChar char="•"/>
            </a:pPr>
            <a:r>
              <a:rPr lang="en-US" sz="2400" b="0" cap="none" dirty="0" smtClean="0">
                <a:solidFill>
                  <a:schemeClr val="accent1">
                    <a:lumMod val="40000"/>
                    <a:lumOff val="60000"/>
                  </a:schemeClr>
                </a:solidFill>
              </a:rPr>
              <a:t>Scott Wright, WCMRC</a:t>
            </a:r>
          </a:p>
          <a:p>
            <a:pPr marL="342900" indent="-342900">
              <a:buFont typeface="Arial"/>
              <a:buChar char="•"/>
            </a:pPr>
            <a:r>
              <a:rPr lang="en-US" sz="2400" b="0" cap="none" dirty="0" smtClean="0">
                <a:solidFill>
                  <a:schemeClr val="accent1">
                    <a:lumMod val="40000"/>
                    <a:lumOff val="60000"/>
                  </a:schemeClr>
                </a:solidFill>
              </a:rPr>
              <a:t>Tom </a:t>
            </a:r>
            <a:r>
              <a:rPr lang="en-US" sz="2400" b="0" cap="none" dirty="0" err="1" smtClean="0">
                <a:solidFill>
                  <a:schemeClr val="accent1">
                    <a:lumMod val="40000"/>
                    <a:lumOff val="60000"/>
                  </a:schemeClr>
                </a:solidFill>
              </a:rPr>
              <a:t>Coolbaugh</a:t>
            </a:r>
            <a:r>
              <a:rPr lang="en-US" sz="2400" b="0" cap="none" dirty="0" smtClean="0">
                <a:solidFill>
                  <a:schemeClr val="accent1">
                    <a:lumMod val="40000"/>
                    <a:lumOff val="60000"/>
                  </a:schemeClr>
                </a:solidFill>
              </a:rPr>
              <a:t>, ExxonMobil</a:t>
            </a:r>
          </a:p>
          <a:p>
            <a:pPr marL="342900" indent="-342900">
              <a:buFont typeface="Arial"/>
              <a:buChar char="•"/>
            </a:pPr>
            <a:r>
              <a:rPr lang="en-US" sz="2400" b="0" cap="none" dirty="0" smtClean="0">
                <a:solidFill>
                  <a:schemeClr val="accent1">
                    <a:lumMod val="40000"/>
                    <a:lumOff val="60000"/>
                  </a:schemeClr>
                </a:solidFill>
              </a:rPr>
              <a:t>Doug Helton, NOAA</a:t>
            </a:r>
          </a:p>
          <a:p>
            <a:pPr marL="342900" indent="-342900">
              <a:buFont typeface="Arial"/>
              <a:buChar char="•"/>
            </a:pPr>
            <a:r>
              <a:rPr lang="en-US" sz="2400" b="0" cap="none" dirty="0" smtClean="0">
                <a:solidFill>
                  <a:schemeClr val="accent1">
                    <a:lumMod val="40000"/>
                    <a:lumOff val="60000"/>
                  </a:schemeClr>
                </a:solidFill>
              </a:rPr>
              <a:t>Michael Lowry, WCMRC</a:t>
            </a:r>
          </a:p>
          <a:p>
            <a:pPr marL="342900" indent="-342900">
              <a:buFont typeface="Arial"/>
              <a:buChar char="•"/>
            </a:pPr>
            <a:r>
              <a:rPr lang="en-US" sz="2400" b="0" cap="none" dirty="0" smtClean="0">
                <a:solidFill>
                  <a:schemeClr val="accent1">
                    <a:lumMod val="40000"/>
                    <a:lumOff val="60000"/>
                  </a:schemeClr>
                </a:solidFill>
              </a:rPr>
              <a:t>Jennifer </a:t>
            </a:r>
            <a:r>
              <a:rPr lang="en-US" sz="2400" b="0" cap="none" dirty="0" err="1" smtClean="0">
                <a:solidFill>
                  <a:schemeClr val="accent1">
                    <a:lumMod val="40000"/>
                    <a:lumOff val="60000"/>
                  </a:schemeClr>
                </a:solidFill>
              </a:rPr>
              <a:t>Flynt</a:t>
            </a:r>
            <a:r>
              <a:rPr lang="en-US" sz="2400" b="0" cap="none" dirty="0" smtClean="0">
                <a:solidFill>
                  <a:schemeClr val="accent1">
                    <a:lumMod val="40000"/>
                    <a:lumOff val="60000"/>
                  </a:schemeClr>
                </a:solidFill>
              </a:rPr>
              <a:t>, Oregon DEQ</a:t>
            </a:r>
          </a:p>
          <a:p>
            <a:pPr marL="342900" indent="-342900">
              <a:buFont typeface="Arial"/>
              <a:buChar char="•"/>
            </a:pPr>
            <a:r>
              <a:rPr lang="en-US" sz="2400" b="0" cap="none" dirty="0" smtClean="0">
                <a:solidFill>
                  <a:schemeClr val="accent1">
                    <a:lumMod val="40000"/>
                    <a:lumOff val="60000"/>
                  </a:schemeClr>
                </a:solidFill>
              </a:rPr>
              <a:t>Dave Owings, SEAPRO</a:t>
            </a:r>
          </a:p>
          <a:p>
            <a:pPr marL="342900" indent="-342900">
              <a:buFont typeface="Arial"/>
              <a:buChar char="•"/>
            </a:pPr>
            <a:endParaRPr lang="en-US" sz="2000" b="0" cap="none" dirty="0">
              <a:solidFill>
                <a:schemeClr val="accent1">
                  <a:lumMod val="40000"/>
                  <a:lumOff val="60000"/>
                </a:schemeClr>
              </a:solidFill>
            </a:endParaRPr>
          </a:p>
        </p:txBody>
      </p:sp>
      <p:sp>
        <p:nvSpPr>
          <p:cNvPr id="6" name="Title 3"/>
          <p:cNvSpPr txBox="1">
            <a:spLocks/>
          </p:cNvSpPr>
          <p:nvPr/>
        </p:nvSpPr>
        <p:spPr>
          <a:xfrm>
            <a:off x="-1587" y="1447800"/>
            <a:ext cx="9144000" cy="76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3600" cap="none" dirty="0" smtClean="0">
                <a:solidFill>
                  <a:schemeClr val="accent1">
                    <a:lumMod val="40000"/>
                    <a:lumOff val="60000"/>
                  </a:schemeClr>
                </a:solidFill>
              </a:rPr>
              <a:t>Planning Committee</a:t>
            </a:r>
            <a:endParaRPr lang="en-US" sz="3600" cap="none" dirty="0">
              <a:solidFill>
                <a:schemeClr val="accent1">
                  <a:lumMod val="40000"/>
                  <a:lumOff val="60000"/>
                </a:schemeClr>
              </a:solidFill>
            </a:endParaRPr>
          </a:p>
        </p:txBody>
      </p:sp>
    </p:spTree>
    <p:extLst>
      <p:ext uri="{BB962C8B-B14F-4D97-AF65-F5344CB8AC3E}">
        <p14:creationId xmlns:p14="http://schemas.microsoft.com/office/powerpoint/2010/main" val="40181869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21077196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79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8" name="Slide Number Placeholder 5"/>
          <p:cNvSpPr>
            <a:spLocks noGrp="1"/>
          </p:cNvSpPr>
          <p:nvPr>
            <p:ph type="sldNum" sz="quarter" idx="12"/>
            <p:custDataLst>
              <p:tags r:id="rId3"/>
            </p:custDataLst>
          </p:nvPr>
        </p:nvSpPr>
        <p:spPr>
          <a:xfrm>
            <a:off x="6858000" y="6481000"/>
            <a:ext cx="2133600" cy="365125"/>
          </a:xfrm>
        </p:spPr>
        <p:txBody>
          <a:bodyPr/>
          <a:lstStyle/>
          <a:p>
            <a:fld id="{43FC438C-2128-4168-B68F-D64764C6A344}" type="slidenum">
              <a:rPr lang="en-US" b="1" smtClean="0">
                <a:solidFill>
                  <a:prstClr val="black"/>
                </a:solidFill>
                <a:latin typeface="Calibri"/>
              </a:rPr>
              <a:pPr/>
              <a:t>7</a:t>
            </a:fld>
            <a:endParaRPr lang="en-US" b="1" dirty="0">
              <a:solidFill>
                <a:prstClr val="black"/>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2498022379"/>
              </p:ext>
            </p:extLst>
          </p:nvPr>
        </p:nvGraphicFramePr>
        <p:xfrm>
          <a:off x="228600" y="609600"/>
          <a:ext cx="8686800" cy="5867401"/>
        </p:xfrm>
        <a:graphic>
          <a:graphicData uri="http://schemas.openxmlformats.org/drawingml/2006/table">
            <a:tbl>
              <a:tblPr firstRow="1" bandRow="1">
                <a:tableStyleId>{5C22544A-7EE6-4342-B048-85BDC9FD1C3A}</a:tableStyleId>
              </a:tblPr>
              <a:tblGrid>
                <a:gridCol w="1447800"/>
                <a:gridCol w="1295400"/>
                <a:gridCol w="2209800"/>
                <a:gridCol w="1371600"/>
                <a:gridCol w="1219200"/>
                <a:gridCol w="1143000"/>
              </a:tblGrid>
              <a:tr h="1498328">
                <a:tc>
                  <a:txBody>
                    <a:bodyPr/>
                    <a:lstStyle/>
                    <a:p>
                      <a:r>
                        <a:rPr lang="en-US" sz="1600" dirty="0" smtClean="0"/>
                        <a:t>Stakeholder Group</a:t>
                      </a:r>
                      <a:endParaRPr lang="en-US" sz="1600" dirty="0"/>
                    </a:p>
                  </a:txBody>
                  <a:tcPr anchor="b"/>
                </a:tc>
                <a:tc>
                  <a:txBody>
                    <a:bodyPr/>
                    <a:lstStyle/>
                    <a:p>
                      <a:r>
                        <a:rPr lang="en-US" sz="1600" dirty="0" smtClean="0"/>
                        <a:t>Engagement Method(s)</a:t>
                      </a:r>
                      <a:endParaRPr lang="en-US" sz="1600" dirty="0"/>
                    </a:p>
                  </a:txBody>
                  <a:tcPr anchor="b"/>
                </a:tc>
                <a:tc>
                  <a:txBody>
                    <a:bodyPr/>
                    <a:lstStyle/>
                    <a:p>
                      <a:r>
                        <a:rPr lang="en-US" sz="1600" dirty="0" smtClean="0"/>
                        <a:t>Engagement Tactic(s)</a:t>
                      </a:r>
                      <a:endParaRPr lang="en-US" sz="1600" dirty="0"/>
                    </a:p>
                  </a:txBody>
                  <a:tcPr anchor="b"/>
                </a:tc>
                <a:tc>
                  <a:txBody>
                    <a:bodyPr/>
                    <a:lstStyle/>
                    <a:p>
                      <a:r>
                        <a:rPr lang="en-US" sz="1600" dirty="0" smtClean="0"/>
                        <a:t>Desired</a:t>
                      </a:r>
                      <a:r>
                        <a:rPr lang="en-US" sz="1600" baseline="0" dirty="0" smtClean="0"/>
                        <a:t> Outcomes</a:t>
                      </a:r>
                      <a:endParaRPr lang="en-US" sz="1600" dirty="0"/>
                    </a:p>
                  </a:txBody>
                  <a:tcPr anchor="b"/>
                </a:tc>
                <a:tc>
                  <a:txBody>
                    <a:bodyPr/>
                    <a:lstStyle/>
                    <a:p>
                      <a:r>
                        <a:rPr lang="en-US" sz="1600" dirty="0" smtClean="0"/>
                        <a:t>Responsible for Engagement</a:t>
                      </a:r>
                      <a:endParaRPr lang="en-US" sz="1600" dirty="0"/>
                    </a:p>
                  </a:txBody>
                  <a:tcPr anchor="b"/>
                </a:tc>
                <a:tc>
                  <a:txBody>
                    <a:bodyPr/>
                    <a:lstStyle/>
                    <a:p>
                      <a:r>
                        <a:rPr lang="en-US" sz="1600" dirty="0" smtClean="0"/>
                        <a:t>Timing of Engagement Tactic(s)</a:t>
                      </a:r>
                      <a:endParaRPr lang="en-US" sz="1600" dirty="0"/>
                    </a:p>
                  </a:txBody>
                  <a:tcPr anchor="b"/>
                </a:tc>
              </a:tr>
              <a:tr h="642140">
                <a:tc>
                  <a:txBody>
                    <a:bodyPr/>
                    <a:lstStyle/>
                    <a:p>
                      <a:r>
                        <a:rPr lang="en-US" sz="800" dirty="0" smtClean="0"/>
                        <a:t>Marketing</a:t>
                      </a:r>
                      <a:r>
                        <a:rPr lang="en-US" sz="800" baseline="0" dirty="0" smtClean="0"/>
                        <a:t> Team - West (EXAMPLE)</a:t>
                      </a:r>
                      <a:endParaRPr lang="en-US" sz="800" dirty="0"/>
                    </a:p>
                  </a:txBody>
                  <a:tcPr>
                    <a:solidFill>
                      <a:schemeClr val="tx2">
                        <a:lumMod val="20000"/>
                        <a:lumOff val="80000"/>
                      </a:schemeClr>
                    </a:solidFill>
                  </a:tcPr>
                </a:tc>
                <a:tc>
                  <a:txBody>
                    <a:bodyPr/>
                    <a:lstStyle/>
                    <a:p>
                      <a:r>
                        <a:rPr lang="en-US" sz="800" dirty="0" smtClean="0"/>
                        <a:t>Consult &amp; Engage</a:t>
                      </a:r>
                      <a:endParaRPr lang="en-US" sz="800" dirty="0"/>
                    </a:p>
                  </a:txBody>
                  <a:tcPr>
                    <a:solidFill>
                      <a:schemeClr val="tx2">
                        <a:lumMod val="20000"/>
                        <a:lumOff val="80000"/>
                      </a:schemeClr>
                    </a:solidFill>
                  </a:tcPr>
                </a:tc>
                <a:tc>
                  <a:txBody>
                    <a:bodyPr/>
                    <a:lstStyle/>
                    <a:p>
                      <a:r>
                        <a:rPr lang="en-US" sz="800" dirty="0" smtClean="0"/>
                        <a:t>Face-to-face team meeting to communicate</a:t>
                      </a:r>
                      <a:r>
                        <a:rPr lang="en-US" sz="800" baseline="0" dirty="0" smtClean="0"/>
                        <a:t> the benefits of the new system and to walk through the deployment and risk mitigation plan.</a:t>
                      </a:r>
                      <a:endParaRPr lang="en-US" sz="800" dirty="0"/>
                    </a:p>
                  </a:txBody>
                  <a:tcPr>
                    <a:solidFill>
                      <a:schemeClr val="tx2">
                        <a:lumMod val="20000"/>
                        <a:lumOff val="80000"/>
                      </a:schemeClr>
                    </a:solidFill>
                  </a:tcPr>
                </a:tc>
                <a:tc>
                  <a:txBody>
                    <a:bodyPr/>
                    <a:lstStyle/>
                    <a:p>
                      <a:r>
                        <a:rPr lang="en-US" sz="800" dirty="0" smtClean="0"/>
                        <a:t>Decreased concern, better understanding of the benefits</a:t>
                      </a:r>
                      <a:endParaRPr lang="en-US" sz="800" dirty="0"/>
                    </a:p>
                  </a:txBody>
                  <a:tcPr>
                    <a:solidFill>
                      <a:schemeClr val="tx2">
                        <a:lumMod val="20000"/>
                        <a:lumOff val="80000"/>
                      </a:schemeClr>
                    </a:solidFill>
                  </a:tcPr>
                </a:tc>
                <a:tc>
                  <a:txBody>
                    <a:bodyPr/>
                    <a:lstStyle/>
                    <a:p>
                      <a:r>
                        <a:rPr lang="en-US" sz="800" dirty="0" smtClean="0"/>
                        <a:t>Jane Doe</a:t>
                      </a:r>
                      <a:r>
                        <a:rPr lang="en-US" sz="800" baseline="0" dirty="0" smtClean="0"/>
                        <a:t>  (Team Leader) with support from  Joe  Martin (Exec. Sponsor)</a:t>
                      </a:r>
                      <a:endParaRPr lang="en-US" sz="800" dirty="0"/>
                    </a:p>
                  </a:txBody>
                  <a:tcPr>
                    <a:solidFill>
                      <a:schemeClr val="tx2">
                        <a:lumMod val="20000"/>
                        <a:lumOff val="80000"/>
                      </a:schemeClr>
                    </a:solidFill>
                  </a:tcPr>
                </a:tc>
                <a:tc>
                  <a:txBody>
                    <a:bodyPr/>
                    <a:lstStyle/>
                    <a:p>
                      <a:r>
                        <a:rPr lang="en-US" sz="800" dirty="0" smtClean="0"/>
                        <a:t>Week of 10/29</a:t>
                      </a:r>
                      <a:endParaRPr lang="en-US" sz="800" dirty="0"/>
                    </a:p>
                  </a:txBody>
                  <a:tcPr>
                    <a:solidFill>
                      <a:schemeClr val="tx2">
                        <a:lumMod val="20000"/>
                        <a:lumOff val="80000"/>
                      </a:schemeClr>
                    </a:solidFill>
                  </a:tcPr>
                </a:tc>
              </a:tr>
              <a:tr h="532419">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r>
              <a:tr h="532419">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r>
              <a:tr h="532419">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r>
              <a:tr h="532419">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r>
              <a:tr h="532419">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r>
              <a:tr h="532419">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c>
                  <a:txBody>
                    <a:bodyPr/>
                    <a:lstStyle/>
                    <a:p>
                      <a:endParaRPr lang="en-US" sz="800" dirty="0"/>
                    </a:p>
                  </a:txBody>
                  <a:tcPr>
                    <a:solidFill>
                      <a:schemeClr val="tx2">
                        <a:lumMod val="20000"/>
                        <a:lumOff val="80000"/>
                      </a:schemeClr>
                    </a:solidFill>
                  </a:tcPr>
                </a:tc>
              </a:tr>
              <a:tr h="532419">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r>
            </a:tbl>
          </a:graphicData>
        </a:graphic>
      </p:graphicFrame>
      <p:grpSp>
        <p:nvGrpSpPr>
          <p:cNvPr id="9" name="Group 8"/>
          <p:cNvGrpSpPr/>
          <p:nvPr/>
        </p:nvGrpSpPr>
        <p:grpSpPr>
          <a:xfrm>
            <a:off x="239382" y="76200"/>
            <a:ext cx="8828418" cy="511175"/>
            <a:chOff x="239382" y="76200"/>
            <a:chExt cx="8828418" cy="511175"/>
          </a:xfrm>
        </p:grpSpPr>
        <p:sp>
          <p:nvSpPr>
            <p:cNvPr id="5" name="Rectangle 2"/>
            <p:cNvSpPr txBox="1">
              <a:spLocks noChangeArrowheads="1"/>
            </p:cNvSpPr>
            <p:nvPr>
              <p:custDataLst>
                <p:tags r:id="rId4"/>
              </p:custDataLst>
            </p:nvPr>
          </p:nvSpPr>
          <p:spPr>
            <a:xfrm>
              <a:off x="457200" y="152400"/>
              <a:ext cx="8305800" cy="434975"/>
            </a:xfrm>
            <a:prstGeom prst="rect">
              <a:avLst/>
            </a:prstGeom>
          </p:spPr>
          <p:txBody>
            <a:bodyPr vert="horz" lIns="91440" tIns="45720" rIns="91440" bIns="45720" rtlCol="0" anchor="ctr">
              <a:normAutofit/>
            </a:bodyPr>
            <a:lstStyle/>
            <a:p>
              <a:pPr>
                <a:spcBef>
                  <a:spcPct val="0"/>
                </a:spcBef>
                <a:defRPr/>
              </a:pPr>
              <a:r>
                <a:rPr lang="en-US" b="1" dirty="0" smtClean="0">
                  <a:solidFill>
                    <a:prstClr val="black"/>
                  </a:solidFill>
                  <a:latin typeface="Arial" pitchFamily="34" charset="0"/>
                  <a:cs typeface="Arial" pitchFamily="34" charset="0"/>
                </a:rPr>
                <a:t>Tactical Stakeholder </a:t>
              </a:r>
              <a:r>
                <a:rPr lang="en-US" b="1" smtClean="0">
                  <a:solidFill>
                    <a:prstClr val="black"/>
                  </a:solidFill>
                  <a:latin typeface="Arial" pitchFamily="34" charset="0"/>
                  <a:cs typeface="Arial" pitchFamily="34" charset="0"/>
                </a:rPr>
                <a:t>Engagement Plan – STEP 4</a:t>
              </a:r>
              <a:endParaRPr lang="en-US" sz="1400" b="1" dirty="0" smtClean="0">
                <a:solidFill>
                  <a:prstClr val="black"/>
                </a:solidFill>
                <a:latin typeface="Arial" pitchFamily="34" charset="0"/>
                <a:cs typeface="Arial" pitchFamily="34" charset="0"/>
              </a:endParaRPr>
            </a:p>
          </p:txBody>
        </p:sp>
        <p:sp>
          <p:nvSpPr>
            <p:cNvPr id="11" name="Oval 10"/>
            <p:cNvSpPr/>
            <p:nvPr/>
          </p:nvSpPr>
          <p:spPr>
            <a:xfrm>
              <a:off x="239382" y="25558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latin typeface="Arial" pitchFamily="34" charset="0"/>
                  <a:cs typeface="Arial" pitchFamily="34" charset="0"/>
                </a:rPr>
                <a:t>4</a:t>
              </a:r>
              <a:endParaRPr lang="en-US" sz="1200" b="1" dirty="0">
                <a:solidFill>
                  <a:prstClr val="white"/>
                </a:solidFill>
                <a:latin typeface="Arial" pitchFamily="34" charset="0"/>
                <a:cs typeface="Arial" pitchFamily="34"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6662" y="76200"/>
              <a:ext cx="1227826" cy="315189"/>
            </a:xfrm>
            <a:prstGeom prst="rect">
              <a:avLst/>
            </a:prstGeom>
          </p:spPr>
        </p:pic>
        <p:sp>
          <p:nvSpPr>
            <p:cNvPr id="15" name="TextBox 14"/>
            <p:cNvSpPr txBox="1"/>
            <p:nvPr/>
          </p:nvSpPr>
          <p:spPr>
            <a:xfrm>
              <a:off x="7458384" y="332862"/>
              <a:ext cx="1609416" cy="215444"/>
            </a:xfrm>
            <a:prstGeom prst="rect">
              <a:avLst/>
            </a:prstGeom>
            <a:noFill/>
          </p:spPr>
          <p:txBody>
            <a:bodyPr wrap="square" rtlCol="0">
              <a:spAutoFit/>
            </a:bodyPr>
            <a:lstStyle/>
            <a:p>
              <a:pPr algn="ctr"/>
              <a:r>
                <a:rPr lang="en-US" sz="800" b="1" dirty="0" smtClean="0">
                  <a:solidFill>
                    <a:prstClr val="black"/>
                  </a:solidFill>
                  <a:latin typeface="Calibri"/>
                </a:rPr>
                <a:t>www.ChangeAccelerator.com</a:t>
              </a:r>
              <a:endParaRPr lang="en-US" sz="800" b="1" dirty="0">
                <a:solidFill>
                  <a:prstClr val="black"/>
                </a:solidFill>
                <a:latin typeface="Calibri"/>
              </a:endParaRPr>
            </a:p>
          </p:txBody>
        </p:sp>
      </p:grpSp>
    </p:spTree>
    <p:extLst>
      <p:ext uri="{BB962C8B-B14F-4D97-AF65-F5344CB8AC3E}">
        <p14:creationId xmlns:p14="http://schemas.microsoft.com/office/powerpoint/2010/main" val="24258714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1" hidden="1"/>
          <p:cNvGraphicFramePr>
            <a:graphicFrameLocks/>
          </p:cNvGraphicFramePr>
          <p:nvPr>
            <p:custDataLst>
              <p:tags r:id="rId2"/>
            </p:custDataLst>
            <p:extLst>
              <p:ext uri="{D42A27DB-BD31-4B8C-83A1-F6EECF244321}">
                <p14:modId xmlns:p14="http://schemas.microsoft.com/office/powerpoint/2010/main" val="36187568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33" name="think-cell Slide" r:id="rId8" imgW="360" imgH="360" progId="TCLayout.ActiveDocument.1">
                  <p:embed/>
                </p:oleObj>
              </mc:Choice>
              <mc:Fallback>
                <p:oleObj name="think-cell Slide" r:id="rId8" imgW="360" imgH="360" progId="TCLayout.ActiveDocument.1">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Group 3"/>
          <p:cNvGraphicFramePr>
            <a:graphicFrameLocks noGrp="1"/>
          </p:cNvGraphicFramePr>
          <p:nvPr>
            <p:custDataLst>
              <p:tags r:id="rId3"/>
            </p:custDataLst>
            <p:extLst>
              <p:ext uri="{D42A27DB-BD31-4B8C-83A1-F6EECF244321}">
                <p14:modId xmlns:p14="http://schemas.microsoft.com/office/powerpoint/2010/main" val="3832528913"/>
              </p:ext>
            </p:extLst>
          </p:nvPr>
        </p:nvGraphicFramePr>
        <p:xfrm>
          <a:off x="217488" y="609600"/>
          <a:ext cx="8697912" cy="5285743"/>
        </p:xfrm>
        <a:graphic>
          <a:graphicData uri="http://schemas.openxmlformats.org/drawingml/2006/table">
            <a:tbl>
              <a:tblPr/>
              <a:tblGrid>
                <a:gridCol w="999160"/>
                <a:gridCol w="1368105"/>
                <a:gridCol w="456035"/>
                <a:gridCol w="912070"/>
                <a:gridCol w="684052"/>
                <a:gridCol w="836064"/>
                <a:gridCol w="836064"/>
                <a:gridCol w="822413"/>
                <a:gridCol w="1783949"/>
              </a:tblGrid>
              <a:tr h="381000">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Name of Stakeholder Group</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Individuals Associated </a:t>
                      </a:r>
                      <a:br>
                        <a:rPr kumimoji="0" lang="en-US" sz="1000" b="1" i="0" u="none" strike="noStrike" cap="none" normalizeH="0" baseline="0" dirty="0" smtClean="0">
                          <a:ln>
                            <a:noFill/>
                          </a:ln>
                          <a:solidFill>
                            <a:schemeClr val="bg1"/>
                          </a:solidFill>
                          <a:effectLst/>
                          <a:latin typeface="Arial" charset="0"/>
                          <a:ea typeface="ＭＳ Ｐゴシック" pitchFamily="-64" charset="-128"/>
                        </a:rPr>
                      </a:br>
                      <a:r>
                        <a:rPr kumimoji="0" lang="en-US" sz="1000" b="1" i="0" u="none" strike="noStrike" cap="none" normalizeH="0" baseline="0" dirty="0" smtClean="0">
                          <a:ln>
                            <a:noFill/>
                          </a:ln>
                          <a:solidFill>
                            <a:schemeClr val="bg1"/>
                          </a:solidFill>
                          <a:effectLst/>
                          <a:latin typeface="Arial" charset="0"/>
                          <a:ea typeface="ＭＳ Ｐゴシック" pitchFamily="-64" charset="-128"/>
                        </a:rPr>
                        <a:t>with the Group</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Core Interest Area</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Physical Location</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Impact</a:t>
                      </a:r>
                      <a:br>
                        <a:rPr kumimoji="0" lang="en-US" sz="1000" b="1" i="0" u="none" strike="noStrike" cap="none" normalizeH="0" baseline="0" dirty="0" smtClean="0">
                          <a:ln>
                            <a:noFill/>
                          </a:ln>
                          <a:solidFill>
                            <a:schemeClr val="bg1"/>
                          </a:solidFill>
                          <a:effectLst/>
                          <a:latin typeface="Arial" charset="0"/>
                          <a:ea typeface="ＭＳ Ｐゴシック" pitchFamily="-64" charset="-128"/>
                        </a:rPr>
                      </a:br>
                      <a:r>
                        <a:rPr kumimoji="0" lang="en-US" sz="700" b="0" i="0" u="none" strike="noStrike" cap="none" normalizeH="0" baseline="0" dirty="0" smtClean="0">
                          <a:ln>
                            <a:noFill/>
                          </a:ln>
                          <a:solidFill>
                            <a:schemeClr val="bg1"/>
                          </a:solidFill>
                          <a:effectLst/>
                          <a:latin typeface="Arial" charset="0"/>
                          <a:ea typeface="ＭＳ Ｐゴシック" pitchFamily="-64" charset="-128"/>
                        </a:rPr>
                        <a:t>(extent to which stakeholder group is impacted by the initiative)</a:t>
                      </a:r>
                    </a:p>
                  </a:txBody>
                  <a:tcPr marL="42196" marR="42196"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Influence</a:t>
                      </a:r>
                      <a:br>
                        <a:rPr kumimoji="0" lang="en-US" sz="1000" b="1" i="0" u="none" strike="noStrike" cap="none" normalizeH="0" baseline="0" dirty="0" smtClean="0">
                          <a:ln>
                            <a:noFill/>
                          </a:ln>
                          <a:solidFill>
                            <a:schemeClr val="bg1"/>
                          </a:solidFill>
                          <a:effectLst/>
                          <a:latin typeface="Arial" charset="0"/>
                          <a:ea typeface="ＭＳ Ｐゴシック" pitchFamily="-64" charset="-128"/>
                        </a:rPr>
                      </a:br>
                      <a:r>
                        <a:rPr kumimoji="0" lang="en-US" sz="700" b="0" i="0" u="none" strike="noStrike" cap="none" normalizeH="0" baseline="0" dirty="0" smtClean="0">
                          <a:ln>
                            <a:noFill/>
                          </a:ln>
                          <a:solidFill>
                            <a:schemeClr val="bg1"/>
                          </a:solidFill>
                          <a:effectLst/>
                          <a:latin typeface="Arial" charset="0"/>
                          <a:ea typeface="ＭＳ Ｐゴシック" pitchFamily="-64" charset="-128"/>
                        </a:rPr>
                        <a:t>(extent to which stakeholder group can influence the initiative’s success)</a:t>
                      </a:r>
                    </a:p>
                  </a:txBody>
                  <a:tcPr marL="27432" marR="27432"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Disposition</a:t>
                      </a:r>
                      <a:br>
                        <a:rPr kumimoji="0" lang="en-US" sz="1000" b="1" i="0" u="none" strike="noStrike" cap="none" normalizeH="0" baseline="0" dirty="0" smtClean="0">
                          <a:ln>
                            <a:noFill/>
                          </a:ln>
                          <a:solidFill>
                            <a:schemeClr val="bg1"/>
                          </a:solidFill>
                          <a:effectLst/>
                          <a:latin typeface="Arial" charset="0"/>
                          <a:ea typeface="ＭＳ Ｐゴシック" pitchFamily="-64" charset="-128"/>
                        </a:rPr>
                      </a:br>
                      <a:r>
                        <a:rPr kumimoji="0" lang="en-US" sz="700" b="0" i="0" u="none" strike="noStrike" cap="none" normalizeH="0" baseline="0" dirty="0" smtClean="0">
                          <a:ln>
                            <a:noFill/>
                          </a:ln>
                          <a:solidFill>
                            <a:schemeClr val="bg1"/>
                          </a:solidFill>
                          <a:effectLst/>
                          <a:latin typeface="Arial" charset="0"/>
                          <a:ea typeface="ＭＳ Ｐゴシック" pitchFamily="-64" charset="-128"/>
                        </a:rPr>
                        <a:t>(thoughts, words, and actions directed toward the initiative)</a:t>
                      </a:r>
                    </a:p>
                  </a:txBody>
                  <a:tcPr marL="27432" marR="27432"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1000" b="1" i="0" u="none" strike="noStrike" cap="none" normalizeH="0" baseline="0" dirty="0" smtClean="0">
                          <a:ln>
                            <a:noFill/>
                          </a:ln>
                          <a:solidFill>
                            <a:schemeClr val="bg1"/>
                          </a:solidFill>
                          <a:effectLst/>
                          <a:latin typeface="Arial" charset="0"/>
                          <a:ea typeface="ＭＳ Ｐゴシック" pitchFamily="-64" charset="-128"/>
                        </a:rPr>
                        <a:t>Comments</a:t>
                      </a:r>
                    </a:p>
                  </a:txBody>
                  <a:tcPr marL="45713" marR="45713"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Alliance Properties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Ralph and Mike Black</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Developers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2</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Bellingham Bay Habitat Action Team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Lucy </a:t>
                      </a:r>
                      <a:r>
                        <a:rPr kumimoji="0" lang="en-US" sz="800" b="0" i="0" u="none" strike="noStrike" kern="1200" cap="none" normalizeH="0" baseline="0" dirty="0" err="1" smtClean="0">
                          <a:ln>
                            <a:noFill/>
                          </a:ln>
                          <a:solidFill>
                            <a:schemeClr val="tx1"/>
                          </a:solidFill>
                          <a:effectLst/>
                          <a:latin typeface="Arial" charset="0"/>
                          <a:ea typeface="ＭＳ Ｐゴシック" pitchFamily="-64" charset="-128"/>
                          <a:cs typeface="+mn-cs"/>
                        </a:rPr>
                        <a:t>MacInerney</a:t>
                      </a: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 Project Manager; Mike Stoner (Port of 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10</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 Bay habitat improvements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err="1" smtClean="0">
                          <a:ln>
                            <a:noFill/>
                          </a:ln>
                          <a:solidFill>
                            <a:schemeClr val="tx1"/>
                          </a:solidFill>
                          <a:effectLst/>
                          <a:latin typeface="Arial" charset="0"/>
                          <a:ea typeface="ＭＳ Ｐゴシック" pitchFamily="-64" charset="-128"/>
                          <a:cs typeface="+mn-cs"/>
                        </a:rPr>
                        <a:t>Belllingham</a:t>
                      </a:r>
                      <a:endParaRPr kumimoji="0" lang="en-US" sz="800" b="0" i="0" u="none" strike="noStrike" kern="1200" cap="none" normalizeH="0" baseline="0" dirty="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BIA-Whatcom County</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1</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City of Bellingham-Planning </a:t>
                      </a:r>
                      <a:r>
                        <a:rPr kumimoji="0" lang="en-US" sz="800" b="1" i="0" u="none" strike="noStrike" kern="1200" cap="none" normalizeH="0" baseline="0" dirty="0" err="1" smtClean="0">
                          <a:ln>
                            <a:noFill/>
                          </a:ln>
                          <a:solidFill>
                            <a:schemeClr val="tx1"/>
                          </a:solidFill>
                          <a:effectLst/>
                          <a:latin typeface="Arial" charset="0"/>
                          <a:ea typeface="ＭＳ Ｐゴシック" pitchFamily="-64" charset="-128"/>
                          <a:cs typeface="+mn-cs"/>
                        </a:rPr>
                        <a:t>Dept</a:t>
                      </a:r>
                      <a:endPar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Kim Weil (Planer); Jeff Thompson (Director)</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25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Planning</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City of Bellingham-Parks </a:t>
                      </a:r>
                      <a:r>
                        <a:rPr kumimoji="0" lang="en-US" sz="800" b="1" i="0" u="none" strike="noStrike" kern="1200" cap="none" normalizeH="0" baseline="0" dirty="0" err="1" smtClean="0">
                          <a:ln>
                            <a:noFill/>
                          </a:ln>
                          <a:solidFill>
                            <a:schemeClr val="tx1"/>
                          </a:solidFill>
                          <a:effectLst/>
                          <a:latin typeface="Arial" charset="0"/>
                          <a:ea typeface="ＭＳ Ｐゴシック" pitchFamily="-64" charset="-128"/>
                          <a:cs typeface="+mn-cs"/>
                        </a:rPr>
                        <a:t>Dept</a:t>
                      </a:r>
                      <a:endPar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James Luce</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25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Parks development and protection</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City of Bellingham-Utilities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err="1" smtClean="0">
                          <a:ln>
                            <a:noFill/>
                          </a:ln>
                          <a:solidFill>
                            <a:schemeClr val="tx1"/>
                          </a:solidFill>
                          <a:effectLst/>
                          <a:latin typeface="Arial" charset="0"/>
                          <a:ea typeface="ＭＳ Ｐゴシック" pitchFamily="-64" charset="-128"/>
                          <a:cs typeface="+mn-cs"/>
                        </a:rPr>
                        <a:t>Dept</a:t>
                      </a: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 of Ecology-BFO</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Kurt </a:t>
                      </a:r>
                      <a:r>
                        <a:rPr kumimoji="0" lang="en-US" sz="800" b="0" i="0" u="none" strike="noStrike" kern="1200" cap="none" normalizeH="0" baseline="0" dirty="0" err="1" smtClean="0">
                          <a:ln>
                            <a:noFill/>
                          </a:ln>
                          <a:solidFill>
                            <a:schemeClr val="tx1"/>
                          </a:solidFill>
                          <a:effectLst/>
                          <a:latin typeface="Arial" charset="0"/>
                          <a:ea typeface="ＭＳ Ｐゴシック" pitchFamily="-64" charset="-128"/>
                          <a:cs typeface="+mn-cs"/>
                        </a:rPr>
                        <a:t>Baumgarten</a:t>
                      </a: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Ecosystem protection</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1</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Greenways Committee</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Linda Grant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Greenways enhancement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2</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Neighborhood Associations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27</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Neighborhood protection</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577">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defRPr/>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Mayor’s Neighborhood Advisory Commission</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5</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Supporting the neighborhood associations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Bellingham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1" i="0" u="none" strike="noStrike" kern="1200" cap="none" normalizeH="0" baseline="0" dirty="0" smtClean="0">
                          <a:ln>
                            <a:noFill/>
                          </a:ln>
                          <a:solidFill>
                            <a:schemeClr val="tx1"/>
                          </a:solidFill>
                          <a:effectLst/>
                          <a:latin typeface="Arial" charset="0"/>
                          <a:ea typeface="ＭＳ Ｐゴシック" pitchFamily="-64" charset="-128"/>
                          <a:cs typeface="+mn-cs"/>
                        </a:rPr>
                        <a:t>3</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r>
                        <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rPr>
                        <a:t>4</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0" fontAlgn="base" latinLnBrk="0" hangingPunct="0">
                        <a:lnSpc>
                          <a:spcPct val="100000"/>
                        </a:lnSpc>
                        <a:spcBef>
                          <a:spcPct val="50000"/>
                        </a:spcBef>
                        <a:spcAft>
                          <a:spcPct val="0"/>
                        </a:spcAft>
                        <a:buClr>
                          <a:srgbClr val="0071BC"/>
                        </a:buClr>
                        <a:buSzPct val="80000"/>
                        <a:buFont typeface="Arial" charset="0"/>
                        <a:buNone/>
                        <a:tabLst/>
                      </a:pPr>
                      <a:endParaRPr kumimoji="0" lang="en-US" sz="800" b="0" i="0" u="none" strike="noStrike" kern="1200" cap="none" normalizeH="0" baseline="0" dirty="0" smtClean="0">
                        <a:ln>
                          <a:noFill/>
                        </a:ln>
                        <a:solidFill>
                          <a:schemeClr val="tx1"/>
                        </a:solidFill>
                        <a:effectLst/>
                        <a:latin typeface="Arial" charset="0"/>
                        <a:ea typeface="ＭＳ Ｐゴシック" pitchFamily="-64" charset="-128"/>
                        <a:cs typeface="+mn-cs"/>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Box 2"/>
          <p:cNvSpPr txBox="1"/>
          <p:nvPr>
            <p:custDataLst>
              <p:tags r:id="rId4"/>
            </p:custDataLst>
          </p:nvPr>
        </p:nvSpPr>
        <p:spPr>
          <a:xfrm>
            <a:off x="219974" y="6526953"/>
            <a:ext cx="8258175" cy="230832"/>
          </a:xfrm>
          <a:prstGeom prst="rect">
            <a:avLst/>
          </a:prstGeom>
          <a:solidFill>
            <a:schemeClr val="tx2">
              <a:lumMod val="20000"/>
              <a:lumOff val="80000"/>
            </a:schemeClr>
          </a:solidFill>
          <a:ln w="3175">
            <a:solidFill>
              <a:schemeClr val="tx1"/>
            </a:solidFill>
          </a:ln>
        </p:spPr>
        <p:txBody>
          <a:bodyPr wrap="square" rtlCol="0">
            <a:spAutoFit/>
          </a:bodyPr>
          <a:lstStyle/>
          <a:p>
            <a:r>
              <a:rPr lang="en-US" sz="900" b="1" dirty="0" smtClean="0">
                <a:solidFill>
                  <a:prstClr val="black"/>
                </a:solidFill>
                <a:latin typeface="Arial" pitchFamily="34" charset="0"/>
                <a:cs typeface="Arial" pitchFamily="34" charset="0"/>
              </a:rPr>
              <a:t>Legend</a:t>
            </a:r>
            <a:r>
              <a:rPr lang="en-US" sz="900" dirty="0" smtClean="0">
                <a:solidFill>
                  <a:prstClr val="black"/>
                </a:solidFill>
                <a:latin typeface="Arial" pitchFamily="34" charset="0"/>
                <a:cs typeface="Arial" pitchFamily="34" charset="0"/>
              </a:rPr>
              <a:t>: Impact</a:t>
            </a:r>
            <a:r>
              <a:rPr lang="en-US" sz="900" dirty="0">
                <a:solidFill>
                  <a:prstClr val="black"/>
                </a:solidFill>
                <a:latin typeface="Arial" pitchFamily="34" charset="0"/>
                <a:cs typeface="Arial" pitchFamily="34" charset="0"/>
              </a:rPr>
              <a:t> </a:t>
            </a:r>
            <a:r>
              <a:rPr lang="en-US" sz="900" dirty="0" smtClean="0">
                <a:solidFill>
                  <a:prstClr val="black"/>
                </a:solidFill>
                <a:latin typeface="Arial" pitchFamily="34" charset="0"/>
                <a:cs typeface="Arial" pitchFamily="34" charset="0"/>
              </a:rPr>
              <a:t>(1 Little Impact - </a:t>
            </a:r>
            <a:r>
              <a:rPr lang="en-US" sz="900" dirty="0">
                <a:solidFill>
                  <a:prstClr val="black"/>
                </a:solidFill>
                <a:latin typeface="Arial" pitchFamily="34" charset="0"/>
                <a:cs typeface="Arial" pitchFamily="34" charset="0"/>
              </a:rPr>
              <a:t>5 </a:t>
            </a:r>
            <a:r>
              <a:rPr lang="en-US" sz="900" dirty="0" smtClean="0">
                <a:solidFill>
                  <a:prstClr val="black"/>
                </a:solidFill>
                <a:latin typeface="Arial" pitchFamily="34" charset="0"/>
                <a:cs typeface="Arial" pitchFamily="34" charset="0"/>
              </a:rPr>
              <a:t>Significant Impact) / Influence (1 Minimal Influence - </a:t>
            </a:r>
            <a:r>
              <a:rPr lang="en-US" sz="900" dirty="0">
                <a:solidFill>
                  <a:prstClr val="black"/>
                </a:solidFill>
                <a:latin typeface="Arial" pitchFamily="34" charset="0"/>
                <a:cs typeface="Arial" pitchFamily="34" charset="0"/>
              </a:rPr>
              <a:t>5 </a:t>
            </a:r>
            <a:r>
              <a:rPr lang="en-US" sz="900" dirty="0" smtClean="0">
                <a:solidFill>
                  <a:prstClr val="black"/>
                </a:solidFill>
                <a:latin typeface="Arial" pitchFamily="34" charset="0"/>
                <a:cs typeface="Arial" pitchFamily="34" charset="0"/>
              </a:rPr>
              <a:t>High Influence) / Disposition (1 Very Resistant - 5 Change Champion)</a:t>
            </a:r>
            <a:endParaRPr lang="en-US" sz="900" dirty="0">
              <a:solidFill>
                <a:prstClr val="black"/>
              </a:solidFill>
              <a:latin typeface="Calibri"/>
            </a:endParaRPr>
          </a:p>
        </p:txBody>
      </p:sp>
      <p:sp>
        <p:nvSpPr>
          <p:cNvPr id="8" name="Slide Number Placeholder 5"/>
          <p:cNvSpPr>
            <a:spLocks noGrp="1"/>
          </p:cNvSpPr>
          <p:nvPr>
            <p:ph type="sldNum" sz="quarter" idx="12"/>
          </p:nvPr>
        </p:nvSpPr>
        <p:spPr>
          <a:xfrm>
            <a:off x="6858000" y="6481000"/>
            <a:ext cx="2133600" cy="365125"/>
          </a:xfrm>
        </p:spPr>
        <p:txBody>
          <a:bodyPr/>
          <a:lstStyle/>
          <a:p>
            <a:fld id="{43FC438C-2128-4168-B68F-D64764C6A344}" type="slidenum">
              <a:rPr lang="en-US" b="1" smtClean="0">
                <a:solidFill>
                  <a:prstClr val="black"/>
                </a:solidFill>
                <a:latin typeface="Calibri"/>
              </a:rPr>
              <a:pPr/>
              <a:t>8</a:t>
            </a:fld>
            <a:endParaRPr lang="en-US" b="1" dirty="0">
              <a:solidFill>
                <a:prstClr val="black"/>
              </a:solidFill>
              <a:latin typeface="Calibri"/>
            </a:endParaRPr>
          </a:p>
        </p:txBody>
      </p:sp>
      <p:grpSp>
        <p:nvGrpSpPr>
          <p:cNvPr id="5" name="Group 4"/>
          <p:cNvGrpSpPr/>
          <p:nvPr/>
        </p:nvGrpSpPr>
        <p:grpSpPr>
          <a:xfrm>
            <a:off x="239382" y="76200"/>
            <a:ext cx="8828418" cy="511175"/>
            <a:chOff x="239382" y="76200"/>
            <a:chExt cx="8828418" cy="511175"/>
          </a:xfrm>
        </p:grpSpPr>
        <p:sp>
          <p:nvSpPr>
            <p:cNvPr id="7" name="Rectangle 2"/>
            <p:cNvSpPr txBox="1">
              <a:spLocks noChangeArrowheads="1"/>
            </p:cNvSpPr>
            <p:nvPr>
              <p:custDataLst>
                <p:tags r:id="rId5"/>
              </p:custDataLst>
            </p:nvPr>
          </p:nvSpPr>
          <p:spPr>
            <a:xfrm>
              <a:off x="467982" y="152400"/>
              <a:ext cx="8295018" cy="434975"/>
            </a:xfrm>
            <a:prstGeom prst="rect">
              <a:avLst/>
            </a:prstGeom>
          </p:spPr>
          <p:txBody>
            <a:bodyPr vert="horz" lIns="91440" tIns="45720" rIns="91440" bIns="45720" rtlCol="0" anchor="ctr">
              <a:normAutofit/>
            </a:bodyPr>
            <a:lstStyle/>
            <a:p>
              <a:pPr>
                <a:spcBef>
                  <a:spcPct val="0"/>
                </a:spcBef>
                <a:defRPr/>
              </a:pPr>
              <a:r>
                <a:rPr lang="en-US" b="1" dirty="0" smtClean="0">
                  <a:solidFill>
                    <a:prstClr val="black"/>
                  </a:solidFill>
                  <a:latin typeface="Arial" pitchFamily="34" charset="0"/>
                  <a:cs typeface="Arial" pitchFamily="34" charset="0"/>
                </a:rPr>
                <a:t>Stakeholder Analysis – EXAMPLE </a:t>
              </a:r>
            </a:p>
          </p:txBody>
        </p:sp>
        <p:sp>
          <p:nvSpPr>
            <p:cNvPr id="2" name="Oval 1"/>
            <p:cNvSpPr/>
            <p:nvPr/>
          </p:nvSpPr>
          <p:spPr>
            <a:xfrm>
              <a:off x="239382" y="25558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latin typeface="Arial" pitchFamily="34" charset="0"/>
                  <a:cs typeface="Arial" pitchFamily="34" charset="0"/>
                </a:rPr>
                <a:t>1</a:t>
              </a:r>
              <a:endParaRPr lang="en-US" sz="1200" b="1" dirty="0">
                <a:solidFill>
                  <a:prstClr val="white"/>
                </a:solidFill>
                <a:latin typeface="Arial" pitchFamily="34" charset="0"/>
                <a:cs typeface="Arial" pitchFamily="34" charset="0"/>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6662" y="76200"/>
              <a:ext cx="1227826" cy="315189"/>
            </a:xfrm>
            <a:prstGeom prst="rect">
              <a:avLst/>
            </a:prstGeom>
          </p:spPr>
        </p:pic>
        <p:sp>
          <p:nvSpPr>
            <p:cNvPr id="4" name="TextBox 3"/>
            <p:cNvSpPr txBox="1"/>
            <p:nvPr/>
          </p:nvSpPr>
          <p:spPr>
            <a:xfrm>
              <a:off x="7458384" y="332862"/>
              <a:ext cx="1609416" cy="215444"/>
            </a:xfrm>
            <a:prstGeom prst="rect">
              <a:avLst/>
            </a:prstGeom>
            <a:noFill/>
          </p:spPr>
          <p:txBody>
            <a:bodyPr wrap="square" rtlCol="0">
              <a:spAutoFit/>
            </a:bodyPr>
            <a:lstStyle/>
            <a:p>
              <a:pPr algn="ctr"/>
              <a:r>
                <a:rPr lang="en-US" sz="800" b="1" dirty="0" smtClean="0">
                  <a:solidFill>
                    <a:prstClr val="black"/>
                  </a:solidFill>
                  <a:latin typeface="Calibri"/>
                </a:rPr>
                <a:t>www.ChangeAccelerator.com</a:t>
              </a:r>
              <a:endParaRPr lang="en-US" sz="800" b="1" dirty="0">
                <a:solidFill>
                  <a:prstClr val="black"/>
                </a:solidFill>
                <a:latin typeface="Calibri"/>
              </a:endParaRPr>
            </a:p>
          </p:txBody>
        </p:sp>
      </p:grpSp>
    </p:spTree>
    <p:extLst>
      <p:ext uri="{BB962C8B-B14F-4D97-AF65-F5344CB8AC3E}">
        <p14:creationId xmlns:p14="http://schemas.microsoft.com/office/powerpoint/2010/main" val="2658465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Rectangle 2" hidden="1"/>
          <p:cNvGraphicFramePr>
            <a:graphicFrameLocks/>
          </p:cNvGraphicFramePr>
          <p:nvPr>
            <p:custDataLst>
              <p:tags r:id="rId2"/>
            </p:custDataLst>
            <p:extLst>
              <p:ext uri="{D42A27DB-BD31-4B8C-83A1-F6EECF244321}">
                <p14:modId xmlns:p14="http://schemas.microsoft.com/office/powerpoint/2010/main" val="1062995111"/>
              </p:ext>
            </p:ext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8705" name="think-cell Slide" r:id="rId49" imgW="0" imgH="0" progId="TCLayout.ActiveDocument.1">
                  <p:embed/>
                </p:oleObj>
              </mc:Choice>
              <mc:Fallback>
                <p:oleObj name="think-cell Slide" r:id="rId4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p:nvPr>
            <p:custDataLst>
              <p:tags r:id="rId3"/>
            </p:custDataLst>
          </p:nvPr>
        </p:nvSpPr>
        <p:spPr>
          <a:xfrm>
            <a:off x="684056" y="6121311"/>
            <a:ext cx="3154519" cy="467833"/>
          </a:xfrm>
          <a:prstGeom prst="rect">
            <a:avLst/>
          </a:prstGeom>
          <a:solidFill>
            <a:schemeClr val="tx2">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aphicFrame>
        <p:nvGraphicFramePr>
          <p:cNvPr id="46" name="Table 45"/>
          <p:cNvGraphicFramePr>
            <a:graphicFrameLocks noGrp="1"/>
          </p:cNvGraphicFramePr>
          <p:nvPr>
            <p:custDataLst>
              <p:tags r:id="rId4"/>
            </p:custDataLst>
            <p:extLst>
              <p:ext uri="{D42A27DB-BD31-4B8C-83A1-F6EECF244321}">
                <p14:modId xmlns:p14="http://schemas.microsoft.com/office/powerpoint/2010/main" val="3497339728"/>
              </p:ext>
            </p:extLst>
          </p:nvPr>
        </p:nvGraphicFramePr>
        <p:xfrm>
          <a:off x="1380226" y="843083"/>
          <a:ext cx="7062586" cy="4394575"/>
        </p:xfrm>
        <a:graphic>
          <a:graphicData uri="http://schemas.openxmlformats.org/drawingml/2006/table">
            <a:tbl>
              <a:tblPr firstRow="1" bandRow="1">
                <a:tableStyleId>{5C22544A-7EE6-4342-B048-85BDC9FD1C3A}</a:tableStyleId>
              </a:tblPr>
              <a:tblGrid>
                <a:gridCol w="1362422"/>
                <a:gridCol w="1425041"/>
                <a:gridCol w="1425041"/>
                <a:gridCol w="1425041"/>
                <a:gridCol w="1425041"/>
              </a:tblGrid>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915">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dirty="0"/>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9" name="Table 48"/>
          <p:cNvGraphicFramePr>
            <a:graphicFrameLocks noGrp="1"/>
          </p:cNvGraphicFramePr>
          <p:nvPr>
            <p:custDataLst>
              <p:tags r:id="rId5"/>
            </p:custDataLst>
            <p:extLst>
              <p:ext uri="{D42A27DB-BD31-4B8C-83A1-F6EECF244321}">
                <p14:modId xmlns:p14="http://schemas.microsoft.com/office/powerpoint/2010/main" val="1035593156"/>
              </p:ext>
            </p:extLst>
          </p:nvPr>
        </p:nvGraphicFramePr>
        <p:xfrm>
          <a:off x="533400" y="838200"/>
          <a:ext cx="7907133" cy="5164869"/>
        </p:xfrm>
        <a:graphic>
          <a:graphicData uri="http://schemas.openxmlformats.org/drawingml/2006/table">
            <a:tbl>
              <a:tblPr firstRow="1" bandRow="1">
                <a:tableStyleId>{5C22544A-7EE6-4342-B048-85BDC9FD1C3A}</a:tableStyleId>
              </a:tblPr>
              <a:tblGrid>
                <a:gridCol w="433183"/>
                <a:gridCol w="405017"/>
                <a:gridCol w="3534613"/>
                <a:gridCol w="3534320"/>
              </a:tblGrid>
              <a:tr h="2275059">
                <a:tc rowSpan="4">
                  <a:txBody>
                    <a:bodyPr/>
                    <a:lstStyle/>
                    <a:p>
                      <a:endParaRPr lang="en-US" sz="2100" dirty="0">
                        <a:solidFill>
                          <a:schemeClr val="bg1"/>
                        </a:solidFill>
                      </a:endParaRPr>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endParaRPr lang="en-US" sz="14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2191">
                <a:tc vMerge="1">
                  <a:txBody>
                    <a:bodyPr/>
                    <a:lstStyle/>
                    <a:p>
                      <a:endParaRPr lang="en-US" dirty="0"/>
                    </a:p>
                  </a:txBody>
                  <a:tcPr>
                    <a:noFill/>
                  </a:tcPr>
                </a:tc>
                <a:tc vMerge="1">
                  <a:txBody>
                    <a:bodyPr/>
                    <a:lstStyle/>
                    <a:p>
                      <a:endParaRPr lang="en-US" sz="1400" dirty="0"/>
                    </a:p>
                  </a:txBody>
                  <a:tcPr marL="107089" marR="107089" marT="53555" marB="5355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6CC"/>
                      </a:solidFill>
                      <a:prstDash val="solid"/>
                      <a:round/>
                      <a:headEnd type="none" w="med" len="med"/>
                      <a:tailEnd type="none" w="med" len="med"/>
                    </a:lnB>
                    <a:solidFill>
                      <a:srgbClr val="00B0F0"/>
                    </a:solid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7150">
                <a:tc vMerge="1">
                  <a:txBody>
                    <a:bodyPr/>
                    <a:lstStyle/>
                    <a:p>
                      <a:endParaRPr lang="en-US" dirty="0"/>
                    </a:p>
                  </a:txBody>
                  <a:tcPr>
                    <a:lnB w="12700" cap="flat" cmpd="sng" algn="ctr">
                      <a:solidFill>
                        <a:schemeClr val="tx1"/>
                      </a:solidFill>
                      <a:prstDash val="solid"/>
                      <a:round/>
                      <a:headEnd type="none" w="med" len="med"/>
                      <a:tailEnd type="none" w="med" len="med"/>
                    </a:lnB>
                    <a:solidFill>
                      <a:srgbClr val="DCDCDC"/>
                    </a:solidFill>
                  </a:tcPr>
                </a:tc>
                <a:tc gridSpan="3">
                  <a:txBody>
                    <a:bodyPr/>
                    <a:lstStyle/>
                    <a:p>
                      <a:endParaRPr lang="en-US" sz="1400" dirty="0">
                        <a:solidFill>
                          <a:schemeClr val="tx1"/>
                        </a:solidFill>
                      </a:endParaRPr>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dirty="0"/>
                    </a:p>
                  </a:txBody>
                  <a:tcPr>
                    <a:lnT w="12700" cap="flat" cmpd="sng" algn="ctr">
                      <a:solidFill>
                        <a:schemeClr val="tx1"/>
                      </a:solidFill>
                      <a:prstDash val="solid"/>
                      <a:round/>
                      <a:headEnd type="none" w="med" len="med"/>
                      <a:tailEnd type="none" w="med" len="med"/>
                    </a:lnT>
                    <a:solidFill>
                      <a:srgbClr val="066BB0"/>
                    </a:solidFill>
                  </a:tcPr>
                </a:tc>
                <a:tc hMerge="1">
                  <a:txBody>
                    <a:bodyPr/>
                    <a:lstStyle/>
                    <a:p>
                      <a:endParaRPr lang="en-US" sz="1400" dirty="0"/>
                    </a:p>
                  </a:txBody>
                  <a:tcPr marL="107089" marR="107089" marT="53555" marB="53555">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01000">
                <a:tc vMerge="1">
                  <a:txBody>
                    <a:bodyPr/>
                    <a:lstStyle/>
                    <a:p>
                      <a:endParaRPr lang="en-US" sz="2100" dirty="0">
                        <a:solidFill>
                          <a:schemeClr val="bg1"/>
                        </a:solidFill>
                      </a:endParaRPr>
                    </a:p>
                  </a:txBody>
                  <a:tcPr marL="107089" marR="107089" marT="53555" marB="53555">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3">
                  <a:txBody>
                    <a:bodyPr/>
                    <a:lstStyle/>
                    <a:p>
                      <a:endParaRPr lang="en-US" sz="2100" dirty="0"/>
                    </a:p>
                  </a:txBody>
                  <a:tcPr marL="107089" marR="107089" marT="53555" marB="535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dirty="0"/>
                    </a:p>
                  </a:txBody>
                  <a:tcPr>
                    <a:solidFill>
                      <a:srgbClr val="DCDCDC"/>
                    </a:solidFill>
                  </a:tcPr>
                </a:tc>
                <a:tc hMerge="1">
                  <a:txBody>
                    <a:bodyPr/>
                    <a:lstStyle/>
                    <a:p>
                      <a:endParaRPr lang="en-US" dirty="0"/>
                    </a:p>
                  </a:txBody>
                  <a:tcPr>
                    <a:noFill/>
                  </a:tcPr>
                </a:tc>
              </a:tr>
            </a:tbl>
          </a:graphicData>
        </a:graphic>
      </p:graphicFrame>
      <p:sp>
        <p:nvSpPr>
          <p:cNvPr id="55" name="Rectangle 14"/>
          <p:cNvSpPr>
            <a:spLocks noChangeArrowheads="1"/>
          </p:cNvSpPr>
          <p:nvPr>
            <p:custDataLst>
              <p:tags r:id="rId6"/>
            </p:custDataLst>
          </p:nvPr>
        </p:nvSpPr>
        <p:spPr bwMode="gray">
          <a:xfrm>
            <a:off x="7469187" y="5295272"/>
            <a:ext cx="38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High</a:t>
            </a:r>
            <a:endParaRPr lang="en-US" sz="1600" dirty="0">
              <a:solidFill>
                <a:prstClr val="black"/>
              </a:solidFill>
              <a:latin typeface="Times New Roman" pitchFamily="18" charset="0"/>
            </a:endParaRPr>
          </a:p>
        </p:txBody>
      </p:sp>
      <p:sp>
        <p:nvSpPr>
          <p:cNvPr id="56" name="Rectangle 15"/>
          <p:cNvSpPr>
            <a:spLocks noChangeArrowheads="1"/>
          </p:cNvSpPr>
          <p:nvPr>
            <p:custDataLst>
              <p:tags r:id="rId7"/>
            </p:custDataLst>
          </p:nvPr>
        </p:nvSpPr>
        <p:spPr bwMode="gray">
          <a:xfrm rot="16200000">
            <a:off x="997833" y="4729878"/>
            <a:ext cx="349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Low</a:t>
            </a:r>
            <a:endParaRPr lang="en-US" sz="1600" dirty="0">
              <a:solidFill>
                <a:prstClr val="black"/>
              </a:solidFill>
              <a:latin typeface="Times New Roman" pitchFamily="18" charset="0"/>
            </a:endParaRPr>
          </a:p>
        </p:txBody>
      </p:sp>
      <p:sp>
        <p:nvSpPr>
          <p:cNvPr id="57" name="Rectangle 16"/>
          <p:cNvSpPr>
            <a:spLocks noChangeArrowheads="1"/>
          </p:cNvSpPr>
          <p:nvPr>
            <p:custDataLst>
              <p:tags r:id="rId8"/>
            </p:custDataLst>
          </p:nvPr>
        </p:nvSpPr>
        <p:spPr bwMode="gray">
          <a:xfrm>
            <a:off x="2694088" y="5605931"/>
            <a:ext cx="4421275" cy="369332"/>
          </a:xfrm>
          <a:prstGeom prst="rect">
            <a:avLst/>
          </a:prstGeom>
          <a:solidFill>
            <a:schemeClr val="accent1"/>
          </a:solidFill>
          <a:ln>
            <a:noFill/>
          </a:ln>
          <a:extLst/>
        </p:spPr>
        <p:txBody>
          <a:bodyPr wrap="none" lIns="0" tIns="0" rIns="0" bIns="0">
            <a:spAutoFit/>
          </a:bodyPr>
          <a:lstStyle/>
          <a:p>
            <a:pPr algn="ctr"/>
            <a:r>
              <a:rPr lang="en-US" sz="1200" b="1" dirty="0" smtClean="0">
                <a:solidFill>
                  <a:prstClr val="white"/>
                </a:solidFill>
                <a:latin typeface="Calibri"/>
              </a:rPr>
              <a:t>INFLUENCE</a:t>
            </a:r>
            <a:r>
              <a:rPr lang="en-US" sz="1200" dirty="0" smtClean="0">
                <a:solidFill>
                  <a:prstClr val="white"/>
                </a:solidFill>
                <a:latin typeface="Calibri"/>
              </a:rPr>
              <a:t/>
            </a:r>
            <a:br>
              <a:rPr lang="en-US" sz="1200" dirty="0" smtClean="0">
                <a:solidFill>
                  <a:prstClr val="white"/>
                </a:solidFill>
                <a:latin typeface="Calibri"/>
              </a:rPr>
            </a:br>
            <a:r>
              <a:rPr lang="en-US" sz="1200" dirty="0" smtClean="0">
                <a:solidFill>
                  <a:prstClr val="white"/>
                </a:solidFill>
                <a:latin typeface="Calibri"/>
              </a:rPr>
              <a:t>Extent </a:t>
            </a:r>
            <a:r>
              <a:rPr lang="en-US" sz="1200" dirty="0">
                <a:solidFill>
                  <a:prstClr val="white"/>
                </a:solidFill>
                <a:latin typeface="Calibri"/>
              </a:rPr>
              <a:t>to which stakeholder group can </a:t>
            </a:r>
            <a:r>
              <a:rPr lang="en-US" sz="1200" u="sng" dirty="0">
                <a:solidFill>
                  <a:prstClr val="white"/>
                </a:solidFill>
                <a:latin typeface="Calibri"/>
              </a:rPr>
              <a:t>influence</a:t>
            </a:r>
            <a:r>
              <a:rPr lang="en-US" sz="1200" dirty="0">
                <a:solidFill>
                  <a:prstClr val="white"/>
                </a:solidFill>
                <a:latin typeface="Calibri"/>
              </a:rPr>
              <a:t> the initiative’s success</a:t>
            </a:r>
          </a:p>
        </p:txBody>
      </p:sp>
      <p:sp>
        <p:nvSpPr>
          <p:cNvPr id="58" name="Rectangle 19"/>
          <p:cNvSpPr>
            <a:spLocks noChangeArrowheads="1"/>
          </p:cNvSpPr>
          <p:nvPr>
            <p:custDataLst>
              <p:tags r:id="rId9"/>
            </p:custDataLst>
          </p:nvPr>
        </p:nvSpPr>
        <p:spPr bwMode="gray">
          <a:xfrm rot="16200000">
            <a:off x="-1007289" y="3120283"/>
            <a:ext cx="3499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solidFill>
                  <a:prstClr val="white"/>
                </a:solidFill>
                <a:latin typeface="Calibri"/>
              </a:rPr>
              <a:t>IMPACT</a:t>
            </a:r>
            <a:endParaRPr lang="en-US" sz="1200" b="1" dirty="0">
              <a:solidFill>
                <a:prstClr val="white"/>
              </a:solidFill>
              <a:latin typeface="Calibri"/>
            </a:endParaRPr>
          </a:p>
          <a:p>
            <a:pPr algn="ctr"/>
            <a:r>
              <a:rPr lang="en-US" sz="1200" dirty="0" smtClean="0">
                <a:solidFill>
                  <a:prstClr val="white"/>
                </a:solidFill>
                <a:latin typeface="Calibri"/>
              </a:rPr>
              <a:t>Extent to which stakeholder is </a:t>
            </a:r>
            <a:r>
              <a:rPr lang="en-US" sz="1200" u="sng" dirty="0" smtClean="0">
                <a:solidFill>
                  <a:prstClr val="white"/>
                </a:solidFill>
                <a:latin typeface="Calibri"/>
              </a:rPr>
              <a:t>impacted</a:t>
            </a:r>
            <a:r>
              <a:rPr lang="en-US" sz="1200" dirty="0" smtClean="0">
                <a:solidFill>
                  <a:prstClr val="white"/>
                </a:solidFill>
                <a:latin typeface="Calibri"/>
              </a:rPr>
              <a:t> by the Initiative</a:t>
            </a:r>
            <a:endParaRPr lang="en-US" sz="1200" dirty="0">
              <a:solidFill>
                <a:prstClr val="white"/>
              </a:solidFill>
              <a:latin typeface="Times New Roman" pitchFamily="18" charset="0"/>
            </a:endParaRPr>
          </a:p>
        </p:txBody>
      </p:sp>
      <p:sp>
        <p:nvSpPr>
          <p:cNvPr id="59" name="Rectangle 20"/>
          <p:cNvSpPr>
            <a:spLocks noChangeArrowheads="1"/>
          </p:cNvSpPr>
          <p:nvPr>
            <p:custDataLst>
              <p:tags r:id="rId10"/>
            </p:custDataLst>
          </p:nvPr>
        </p:nvSpPr>
        <p:spPr bwMode="gray">
          <a:xfrm rot="16200000">
            <a:off x="967772" y="1170703"/>
            <a:ext cx="3879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High</a:t>
            </a:r>
            <a:endParaRPr lang="en-US" sz="1600" dirty="0">
              <a:solidFill>
                <a:prstClr val="black"/>
              </a:solidFill>
              <a:latin typeface="Times New Roman" pitchFamily="18" charset="0"/>
            </a:endParaRPr>
          </a:p>
        </p:txBody>
      </p:sp>
      <p:sp>
        <p:nvSpPr>
          <p:cNvPr id="60" name="Rectangle 21"/>
          <p:cNvSpPr>
            <a:spLocks noChangeArrowheads="1"/>
          </p:cNvSpPr>
          <p:nvPr>
            <p:custDataLst>
              <p:tags r:id="rId11"/>
            </p:custDataLst>
          </p:nvPr>
        </p:nvSpPr>
        <p:spPr bwMode="gray">
          <a:xfrm>
            <a:off x="1828800" y="5295272"/>
            <a:ext cx="349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prstClr val="black"/>
                </a:solidFill>
                <a:latin typeface="Calibri"/>
              </a:rPr>
              <a:t>Low</a:t>
            </a:r>
            <a:endParaRPr lang="en-US" sz="1600" dirty="0">
              <a:solidFill>
                <a:prstClr val="black"/>
              </a:solidFill>
              <a:latin typeface="Times New Roman" pitchFamily="18" charset="0"/>
            </a:endParaRPr>
          </a:p>
        </p:txBody>
      </p:sp>
      <p:sp>
        <p:nvSpPr>
          <p:cNvPr id="68" name="Rectangle 33"/>
          <p:cNvSpPr>
            <a:spLocks noChangeArrowheads="1"/>
          </p:cNvSpPr>
          <p:nvPr>
            <p:custDataLst>
              <p:tags r:id="rId12"/>
            </p:custDataLst>
          </p:nvPr>
        </p:nvSpPr>
        <p:spPr bwMode="gray">
          <a:xfrm>
            <a:off x="5653181" y="849914"/>
            <a:ext cx="2697163" cy="215444"/>
          </a:xfrm>
          <a:prstGeom prst="rect">
            <a:avLst/>
          </a:prstGeom>
          <a:solidFill>
            <a:schemeClr val="bg1"/>
          </a:solidFill>
          <a:ln>
            <a:noFill/>
          </a:ln>
        </p:spPr>
        <p:txBody>
          <a:bodyPr lIns="0" tIns="0" rIns="0" bIns="0">
            <a:spAutoFit/>
          </a:bodyPr>
          <a:lstStyle/>
          <a:p>
            <a:pPr algn="ctr"/>
            <a:r>
              <a:rPr lang="en-US" sz="1400" b="1" dirty="0">
                <a:solidFill>
                  <a:prstClr val="white">
                    <a:lumMod val="65000"/>
                  </a:prstClr>
                </a:solidFill>
                <a:latin typeface="Calibri"/>
              </a:rPr>
              <a:t>Involve Extensively</a:t>
            </a:r>
          </a:p>
        </p:txBody>
      </p:sp>
      <p:sp>
        <p:nvSpPr>
          <p:cNvPr id="69" name="Rectangle 34"/>
          <p:cNvSpPr>
            <a:spLocks noChangeArrowheads="1"/>
          </p:cNvSpPr>
          <p:nvPr>
            <p:custDataLst>
              <p:tags r:id="rId13"/>
            </p:custDataLst>
          </p:nvPr>
        </p:nvSpPr>
        <p:spPr bwMode="gray">
          <a:xfrm>
            <a:off x="1428270" y="849914"/>
            <a:ext cx="2697163" cy="215444"/>
          </a:xfrm>
          <a:prstGeom prst="rect">
            <a:avLst/>
          </a:prstGeom>
          <a:solidFill>
            <a:schemeClr val="bg1"/>
          </a:solidFill>
          <a:ln>
            <a:noFill/>
          </a:ln>
        </p:spPr>
        <p:txBody>
          <a:bodyPr lIns="0" tIns="0" rIns="0" bIns="0">
            <a:spAutoFit/>
          </a:bodyPr>
          <a:lstStyle/>
          <a:p>
            <a:pPr algn="ctr"/>
            <a:r>
              <a:rPr lang="en-US" sz="1400" b="1" dirty="0">
                <a:solidFill>
                  <a:prstClr val="white">
                    <a:lumMod val="65000"/>
                  </a:prstClr>
                </a:solidFill>
                <a:latin typeface="Calibri"/>
              </a:rPr>
              <a:t>Address Concerns</a:t>
            </a:r>
          </a:p>
        </p:txBody>
      </p:sp>
      <p:sp>
        <p:nvSpPr>
          <p:cNvPr id="70" name="Rectangle 24"/>
          <p:cNvSpPr>
            <a:spLocks noChangeArrowheads="1"/>
          </p:cNvSpPr>
          <p:nvPr>
            <p:custDataLst>
              <p:tags r:id="rId14"/>
            </p:custDataLst>
          </p:nvPr>
        </p:nvSpPr>
        <p:spPr bwMode="gray">
          <a:xfrm>
            <a:off x="5626398" y="5003162"/>
            <a:ext cx="2777624" cy="215444"/>
          </a:xfrm>
          <a:prstGeom prst="rect">
            <a:avLst/>
          </a:prstGeom>
          <a:solidFill>
            <a:schemeClr val="bg1"/>
          </a:solidFill>
          <a:ln>
            <a:noFill/>
          </a:ln>
        </p:spPr>
        <p:txBody>
          <a:bodyPr wrap="square" lIns="0" tIns="0" rIns="0" bIns="0">
            <a:spAutoFit/>
          </a:bodyPr>
          <a:lstStyle/>
          <a:p>
            <a:pPr algn="ctr"/>
            <a:r>
              <a:rPr lang="en-US" sz="1400" b="1" dirty="0">
                <a:solidFill>
                  <a:prstClr val="white">
                    <a:lumMod val="65000"/>
                  </a:prstClr>
                </a:solidFill>
                <a:latin typeface="Calibri"/>
              </a:rPr>
              <a:t>Enlist as Needed</a:t>
            </a:r>
          </a:p>
        </p:txBody>
      </p:sp>
      <p:sp>
        <p:nvSpPr>
          <p:cNvPr id="71" name="Rectangle 32"/>
          <p:cNvSpPr>
            <a:spLocks noChangeArrowheads="1"/>
          </p:cNvSpPr>
          <p:nvPr>
            <p:custDataLst>
              <p:tags r:id="rId15"/>
            </p:custDataLst>
          </p:nvPr>
        </p:nvSpPr>
        <p:spPr bwMode="gray">
          <a:xfrm>
            <a:off x="1506239" y="5003162"/>
            <a:ext cx="2468563" cy="215444"/>
          </a:xfrm>
          <a:prstGeom prst="rect">
            <a:avLst/>
          </a:prstGeom>
          <a:solidFill>
            <a:schemeClr val="bg1"/>
          </a:solidFill>
          <a:ln>
            <a:noFill/>
          </a:ln>
        </p:spPr>
        <p:txBody>
          <a:bodyPr wrap="square" lIns="0" tIns="0" rIns="0" bIns="0">
            <a:spAutoFit/>
          </a:bodyPr>
          <a:lstStyle/>
          <a:p>
            <a:pPr algn="ctr"/>
            <a:r>
              <a:rPr lang="en-US" sz="1400" b="1" dirty="0">
                <a:solidFill>
                  <a:prstClr val="white">
                    <a:lumMod val="65000"/>
                  </a:prstClr>
                </a:solidFill>
                <a:latin typeface="Calibri"/>
              </a:rPr>
              <a:t>Keep Informed</a:t>
            </a:r>
          </a:p>
        </p:txBody>
      </p:sp>
      <p:sp>
        <p:nvSpPr>
          <p:cNvPr id="156" name="TextBox 155"/>
          <p:cNvSpPr txBox="1"/>
          <p:nvPr>
            <p:custDataLst>
              <p:tags r:id="rId16"/>
            </p:custDataLst>
          </p:nvPr>
        </p:nvSpPr>
        <p:spPr>
          <a:xfrm>
            <a:off x="228600" y="6277357"/>
            <a:ext cx="4001608" cy="215444"/>
          </a:xfrm>
          <a:prstGeom prst="rect">
            <a:avLst/>
          </a:prstGeom>
          <a:noFill/>
        </p:spPr>
        <p:txBody>
          <a:bodyPr wrap="square" rtlCol="0">
            <a:spAutoFit/>
          </a:bodyPr>
          <a:lstStyle/>
          <a:p>
            <a:r>
              <a:rPr lang="en-US" sz="800" dirty="0" smtClean="0">
                <a:solidFill>
                  <a:prstClr val="black"/>
                </a:solidFill>
                <a:latin typeface="Arial" pitchFamily="34" charset="0"/>
                <a:cs typeface="Arial" pitchFamily="34" charset="0"/>
              </a:rPr>
              <a:t>                      = 1-10 Stakeholders	    = 11-50	        = 100+</a:t>
            </a:r>
            <a:endParaRPr lang="en-US" sz="800" dirty="0">
              <a:solidFill>
                <a:prstClr val="black"/>
              </a:solidFill>
              <a:latin typeface="Calibri"/>
            </a:endParaRPr>
          </a:p>
        </p:txBody>
      </p:sp>
      <p:sp>
        <p:nvSpPr>
          <p:cNvPr id="157" name="Oval 2"/>
          <p:cNvSpPr>
            <a:spLocks noChangeArrowheads="1"/>
          </p:cNvSpPr>
          <p:nvPr>
            <p:custDataLst>
              <p:tags r:id="rId17"/>
            </p:custDataLst>
          </p:nvPr>
        </p:nvSpPr>
        <p:spPr bwMode="auto">
          <a:xfrm>
            <a:off x="2057913" y="6275188"/>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158" name="Oval 2"/>
          <p:cNvSpPr>
            <a:spLocks noChangeArrowheads="1"/>
          </p:cNvSpPr>
          <p:nvPr>
            <p:custDataLst>
              <p:tags r:id="rId18"/>
            </p:custDataLst>
          </p:nvPr>
        </p:nvSpPr>
        <p:spPr bwMode="auto">
          <a:xfrm>
            <a:off x="810329" y="6312991"/>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159" name="Oval 2"/>
          <p:cNvSpPr>
            <a:spLocks noChangeArrowheads="1"/>
          </p:cNvSpPr>
          <p:nvPr>
            <p:custDataLst>
              <p:tags r:id="rId19"/>
            </p:custDataLst>
          </p:nvPr>
        </p:nvSpPr>
        <p:spPr bwMode="auto">
          <a:xfrm>
            <a:off x="2913542" y="6195357"/>
            <a:ext cx="344470" cy="33885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4" name="Rectangle 3"/>
          <p:cNvSpPr/>
          <p:nvPr>
            <p:custDataLst>
              <p:tags r:id="rId20"/>
            </p:custDataLst>
          </p:nvPr>
        </p:nvSpPr>
        <p:spPr>
          <a:xfrm rot="16200000">
            <a:off x="327137" y="6246602"/>
            <a:ext cx="550151" cy="215444"/>
          </a:xfrm>
          <a:prstGeom prst="rect">
            <a:avLst/>
          </a:prstGeom>
        </p:spPr>
        <p:txBody>
          <a:bodyPr wrap="none">
            <a:spAutoFit/>
          </a:bodyPr>
          <a:lstStyle/>
          <a:p>
            <a:r>
              <a:rPr lang="en-US" sz="800" b="1" dirty="0">
                <a:solidFill>
                  <a:prstClr val="black"/>
                </a:solidFill>
                <a:latin typeface="Arial" pitchFamily="34" charset="0"/>
                <a:cs typeface="Arial" pitchFamily="34" charset="0"/>
              </a:rPr>
              <a:t>Legend</a:t>
            </a:r>
            <a:endParaRPr lang="en-US" sz="800" dirty="0">
              <a:solidFill>
                <a:prstClr val="black"/>
              </a:solidFill>
              <a:latin typeface="Calibri"/>
            </a:endParaRPr>
          </a:p>
        </p:txBody>
      </p:sp>
      <p:sp>
        <p:nvSpPr>
          <p:cNvPr id="72" name="Slide Number Placeholder 5"/>
          <p:cNvSpPr>
            <a:spLocks noGrp="1"/>
          </p:cNvSpPr>
          <p:nvPr>
            <p:ph type="sldNum" sz="quarter" idx="12"/>
          </p:nvPr>
        </p:nvSpPr>
        <p:spPr>
          <a:xfrm>
            <a:off x="6858000" y="6481000"/>
            <a:ext cx="2133600" cy="365125"/>
          </a:xfrm>
        </p:spPr>
        <p:txBody>
          <a:bodyPr/>
          <a:lstStyle/>
          <a:p>
            <a:fld id="{43FC438C-2128-4168-B68F-D64764C6A344}" type="slidenum">
              <a:rPr lang="en-US" b="1" smtClean="0">
                <a:solidFill>
                  <a:prstClr val="black"/>
                </a:solidFill>
                <a:latin typeface="Calibri"/>
              </a:rPr>
              <a:pPr/>
              <a:t>9</a:t>
            </a:fld>
            <a:endParaRPr lang="en-US" b="1" dirty="0">
              <a:solidFill>
                <a:prstClr val="black"/>
              </a:solidFill>
              <a:latin typeface="Calibri"/>
            </a:endParaRPr>
          </a:p>
        </p:txBody>
      </p:sp>
      <p:grpSp>
        <p:nvGrpSpPr>
          <p:cNvPr id="2" name="Group 1"/>
          <p:cNvGrpSpPr/>
          <p:nvPr/>
        </p:nvGrpSpPr>
        <p:grpSpPr>
          <a:xfrm>
            <a:off x="239382" y="76200"/>
            <a:ext cx="8828418" cy="511175"/>
            <a:chOff x="239382" y="76200"/>
            <a:chExt cx="8828418" cy="511175"/>
          </a:xfrm>
        </p:grpSpPr>
        <p:sp>
          <p:nvSpPr>
            <p:cNvPr id="45" name="Rectangle 2"/>
            <p:cNvSpPr txBox="1">
              <a:spLocks noChangeArrowheads="1"/>
            </p:cNvSpPr>
            <p:nvPr>
              <p:custDataLst>
                <p:tags r:id="rId46"/>
              </p:custDataLst>
            </p:nvPr>
          </p:nvSpPr>
          <p:spPr>
            <a:xfrm>
              <a:off x="457200" y="152400"/>
              <a:ext cx="8305800" cy="434975"/>
            </a:xfrm>
            <a:prstGeom prst="rect">
              <a:avLst/>
            </a:prstGeom>
          </p:spPr>
          <p:txBody>
            <a:bodyPr vert="horz" lIns="91440" tIns="45720" rIns="91440" bIns="45720" rtlCol="0" anchor="ctr">
              <a:normAutofit/>
            </a:bodyPr>
            <a:lstStyle/>
            <a:p>
              <a:pPr>
                <a:spcBef>
                  <a:spcPct val="0"/>
                </a:spcBef>
                <a:defRPr/>
              </a:pPr>
              <a:r>
                <a:rPr lang="en-US" b="1" dirty="0" smtClean="0">
                  <a:solidFill>
                    <a:prstClr val="black"/>
                  </a:solidFill>
                  <a:latin typeface="Arial" pitchFamily="34" charset="0"/>
                  <a:cs typeface="Arial" pitchFamily="34" charset="0"/>
                </a:rPr>
                <a:t>Stakeholder Prioritization Map </a:t>
              </a:r>
              <a:r>
                <a:rPr lang="en-US" b="1" dirty="0">
                  <a:solidFill>
                    <a:prstClr val="black"/>
                  </a:solidFill>
                  <a:latin typeface="Arial" pitchFamily="34" charset="0"/>
                  <a:cs typeface="Arial" pitchFamily="34" charset="0"/>
                </a:rPr>
                <a:t>– EXAMPLE </a:t>
              </a:r>
              <a:endParaRPr lang="en-US" b="1" dirty="0" smtClean="0">
                <a:solidFill>
                  <a:prstClr val="black"/>
                </a:solidFill>
                <a:latin typeface="Arial" pitchFamily="34" charset="0"/>
                <a:cs typeface="Arial" pitchFamily="34" charset="0"/>
              </a:endParaRPr>
            </a:p>
          </p:txBody>
        </p:sp>
        <p:sp>
          <p:nvSpPr>
            <p:cNvPr id="79" name="Oval 78"/>
            <p:cNvSpPr/>
            <p:nvPr/>
          </p:nvSpPr>
          <p:spPr>
            <a:xfrm>
              <a:off x="239382" y="255587"/>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white"/>
                  </a:solidFill>
                  <a:latin typeface="Arial" pitchFamily="34" charset="0"/>
                  <a:cs typeface="Arial" pitchFamily="34" charset="0"/>
                </a:rPr>
                <a:t>2</a:t>
              </a:r>
              <a:endParaRPr lang="en-US" sz="1200" b="1" dirty="0">
                <a:solidFill>
                  <a:prstClr val="white"/>
                </a:solidFill>
                <a:latin typeface="Arial" pitchFamily="34" charset="0"/>
                <a:cs typeface="Arial" pitchFamily="34" charset="0"/>
              </a:endParaRPr>
            </a:p>
          </p:txBody>
        </p:sp>
        <p:pic>
          <p:nvPicPr>
            <p:cNvPr id="82" name="Picture 81"/>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636662" y="76200"/>
              <a:ext cx="1227826" cy="315189"/>
            </a:xfrm>
            <a:prstGeom prst="rect">
              <a:avLst/>
            </a:prstGeom>
          </p:spPr>
        </p:pic>
        <p:sp>
          <p:nvSpPr>
            <p:cNvPr id="83" name="TextBox 82"/>
            <p:cNvSpPr txBox="1"/>
            <p:nvPr/>
          </p:nvSpPr>
          <p:spPr>
            <a:xfrm>
              <a:off x="7458384" y="332862"/>
              <a:ext cx="1609416" cy="215444"/>
            </a:xfrm>
            <a:prstGeom prst="rect">
              <a:avLst/>
            </a:prstGeom>
            <a:noFill/>
          </p:spPr>
          <p:txBody>
            <a:bodyPr wrap="square" rtlCol="0">
              <a:spAutoFit/>
            </a:bodyPr>
            <a:lstStyle/>
            <a:p>
              <a:pPr algn="ctr"/>
              <a:r>
                <a:rPr lang="en-US" sz="800" b="1" dirty="0" smtClean="0">
                  <a:solidFill>
                    <a:prstClr val="black"/>
                  </a:solidFill>
                  <a:latin typeface="Calibri"/>
                </a:rPr>
                <a:t>www.ChangeAccelerator.com</a:t>
              </a:r>
              <a:endParaRPr lang="en-US" sz="800" b="1" dirty="0">
                <a:solidFill>
                  <a:prstClr val="black"/>
                </a:solidFill>
                <a:latin typeface="Calibri"/>
              </a:endParaRPr>
            </a:p>
          </p:txBody>
        </p:sp>
      </p:grpSp>
      <p:sp>
        <p:nvSpPr>
          <p:cNvPr id="3" name="TextBox 2"/>
          <p:cNvSpPr txBox="1"/>
          <p:nvPr/>
        </p:nvSpPr>
        <p:spPr>
          <a:xfrm>
            <a:off x="4343400" y="2590800"/>
            <a:ext cx="762000" cy="400110"/>
          </a:xfrm>
          <a:prstGeom prst="rect">
            <a:avLst/>
          </a:prstGeom>
          <a:noFill/>
        </p:spPr>
        <p:txBody>
          <a:bodyPr wrap="square" rtlCol="0">
            <a:spAutoFit/>
          </a:bodyPr>
          <a:lstStyle/>
          <a:p>
            <a:r>
              <a:rPr lang="en-US" sz="1000" dirty="0" smtClean="0">
                <a:solidFill>
                  <a:prstClr val="black"/>
                </a:solidFill>
                <a:latin typeface="Calibri"/>
              </a:rPr>
              <a:t>Alliance Properties</a:t>
            </a:r>
            <a:endParaRPr lang="en-US" sz="1000" dirty="0">
              <a:solidFill>
                <a:prstClr val="black"/>
              </a:solidFill>
              <a:latin typeface="Calibri"/>
            </a:endParaRPr>
          </a:p>
        </p:txBody>
      </p:sp>
      <p:sp>
        <p:nvSpPr>
          <p:cNvPr id="29" name="Oval 2"/>
          <p:cNvSpPr>
            <a:spLocks noChangeArrowheads="1"/>
          </p:cNvSpPr>
          <p:nvPr>
            <p:custDataLst>
              <p:tags r:id="rId21"/>
            </p:custDataLst>
          </p:nvPr>
        </p:nvSpPr>
        <p:spPr bwMode="auto">
          <a:xfrm>
            <a:off x="4191000" y="27432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30" name="Oval 2"/>
          <p:cNvSpPr>
            <a:spLocks noChangeArrowheads="1"/>
          </p:cNvSpPr>
          <p:nvPr>
            <p:custDataLst>
              <p:tags r:id="rId22"/>
            </p:custDataLst>
          </p:nvPr>
        </p:nvSpPr>
        <p:spPr bwMode="auto">
          <a:xfrm>
            <a:off x="5562600" y="35052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31" name="Oval 2"/>
          <p:cNvSpPr>
            <a:spLocks noChangeArrowheads="1"/>
          </p:cNvSpPr>
          <p:nvPr>
            <p:custDataLst>
              <p:tags r:id="rId23"/>
            </p:custDataLst>
          </p:nvPr>
        </p:nvSpPr>
        <p:spPr bwMode="auto">
          <a:xfrm>
            <a:off x="5638800" y="15240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32" name="Oval 2"/>
          <p:cNvSpPr>
            <a:spLocks noChangeArrowheads="1"/>
          </p:cNvSpPr>
          <p:nvPr>
            <p:custDataLst>
              <p:tags r:id="rId24"/>
            </p:custDataLst>
          </p:nvPr>
        </p:nvSpPr>
        <p:spPr bwMode="auto">
          <a:xfrm>
            <a:off x="7086600" y="10668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33" name="TextBox 32"/>
          <p:cNvSpPr txBox="1"/>
          <p:nvPr/>
        </p:nvSpPr>
        <p:spPr>
          <a:xfrm>
            <a:off x="7204472" y="990600"/>
            <a:ext cx="1939528" cy="400110"/>
          </a:xfrm>
          <a:prstGeom prst="rect">
            <a:avLst/>
          </a:prstGeom>
          <a:noFill/>
        </p:spPr>
        <p:txBody>
          <a:bodyPr wrap="square" rtlCol="0">
            <a:spAutoFit/>
          </a:bodyPr>
          <a:lstStyle/>
          <a:p>
            <a:r>
              <a:rPr lang="en-US" sz="1000" dirty="0" smtClean="0">
                <a:solidFill>
                  <a:prstClr val="black"/>
                </a:solidFill>
                <a:latin typeface="Calibri"/>
              </a:rPr>
              <a:t>Bellingham Bay Habitat Action Team</a:t>
            </a:r>
            <a:endParaRPr lang="en-US" sz="1000" dirty="0">
              <a:solidFill>
                <a:prstClr val="black"/>
              </a:solidFill>
              <a:latin typeface="Calibri"/>
            </a:endParaRPr>
          </a:p>
        </p:txBody>
      </p:sp>
      <p:sp>
        <p:nvSpPr>
          <p:cNvPr id="34" name="Oval 2"/>
          <p:cNvSpPr>
            <a:spLocks noChangeArrowheads="1"/>
          </p:cNvSpPr>
          <p:nvPr>
            <p:custDataLst>
              <p:tags r:id="rId25"/>
            </p:custDataLst>
          </p:nvPr>
        </p:nvSpPr>
        <p:spPr bwMode="auto">
          <a:xfrm>
            <a:off x="6934200" y="2286000"/>
            <a:ext cx="344470" cy="33885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35" name="TextBox 34"/>
          <p:cNvSpPr txBox="1"/>
          <p:nvPr/>
        </p:nvSpPr>
        <p:spPr>
          <a:xfrm>
            <a:off x="4495800" y="3048000"/>
            <a:ext cx="838200" cy="246221"/>
          </a:xfrm>
          <a:prstGeom prst="rect">
            <a:avLst/>
          </a:prstGeom>
          <a:noFill/>
        </p:spPr>
        <p:txBody>
          <a:bodyPr wrap="square" rtlCol="0">
            <a:spAutoFit/>
          </a:bodyPr>
          <a:lstStyle/>
          <a:p>
            <a:r>
              <a:rPr lang="en-US" sz="1000" dirty="0" smtClean="0">
                <a:solidFill>
                  <a:prstClr val="black"/>
                </a:solidFill>
                <a:latin typeface="Calibri"/>
              </a:rPr>
              <a:t>COB Utilities</a:t>
            </a:r>
            <a:endParaRPr lang="en-US" sz="1000" dirty="0">
              <a:solidFill>
                <a:prstClr val="black"/>
              </a:solidFill>
              <a:latin typeface="Calibri"/>
            </a:endParaRPr>
          </a:p>
        </p:txBody>
      </p:sp>
      <p:sp>
        <p:nvSpPr>
          <p:cNvPr id="36" name="TextBox 35"/>
          <p:cNvSpPr txBox="1"/>
          <p:nvPr/>
        </p:nvSpPr>
        <p:spPr>
          <a:xfrm>
            <a:off x="7162800" y="1295400"/>
            <a:ext cx="1219200" cy="400110"/>
          </a:xfrm>
          <a:prstGeom prst="rect">
            <a:avLst/>
          </a:prstGeom>
          <a:noFill/>
        </p:spPr>
        <p:txBody>
          <a:bodyPr wrap="square" rtlCol="0">
            <a:spAutoFit/>
          </a:bodyPr>
          <a:lstStyle/>
          <a:p>
            <a:r>
              <a:rPr lang="en-US" sz="1000" dirty="0" smtClean="0">
                <a:solidFill>
                  <a:prstClr val="black"/>
                </a:solidFill>
                <a:latin typeface="Calibri"/>
              </a:rPr>
              <a:t>COB Planning; Parks and Rec</a:t>
            </a:r>
            <a:endParaRPr lang="en-US" sz="1000" dirty="0">
              <a:solidFill>
                <a:prstClr val="black"/>
              </a:solidFill>
              <a:latin typeface="Calibri"/>
            </a:endParaRPr>
          </a:p>
        </p:txBody>
      </p:sp>
      <p:sp>
        <p:nvSpPr>
          <p:cNvPr id="37" name="TextBox 36"/>
          <p:cNvSpPr txBox="1"/>
          <p:nvPr/>
        </p:nvSpPr>
        <p:spPr>
          <a:xfrm>
            <a:off x="7315200" y="4572000"/>
            <a:ext cx="2015728" cy="246221"/>
          </a:xfrm>
          <a:prstGeom prst="rect">
            <a:avLst/>
          </a:prstGeom>
          <a:noFill/>
        </p:spPr>
        <p:txBody>
          <a:bodyPr wrap="square" rtlCol="0">
            <a:spAutoFit/>
          </a:bodyPr>
          <a:lstStyle/>
          <a:p>
            <a:r>
              <a:rPr lang="en-US" sz="1000" dirty="0" smtClean="0">
                <a:solidFill>
                  <a:prstClr val="black"/>
                </a:solidFill>
                <a:latin typeface="Calibri"/>
              </a:rPr>
              <a:t>Ecology--BFO</a:t>
            </a:r>
            <a:endParaRPr lang="en-US" sz="1000" dirty="0">
              <a:solidFill>
                <a:prstClr val="black"/>
              </a:solidFill>
              <a:latin typeface="Calibri"/>
            </a:endParaRPr>
          </a:p>
        </p:txBody>
      </p:sp>
      <p:sp>
        <p:nvSpPr>
          <p:cNvPr id="38" name="TextBox 37"/>
          <p:cNvSpPr txBox="1"/>
          <p:nvPr/>
        </p:nvSpPr>
        <p:spPr>
          <a:xfrm>
            <a:off x="7315200" y="2362200"/>
            <a:ext cx="1355328" cy="246221"/>
          </a:xfrm>
          <a:prstGeom prst="rect">
            <a:avLst/>
          </a:prstGeom>
          <a:noFill/>
        </p:spPr>
        <p:txBody>
          <a:bodyPr wrap="square" rtlCol="0">
            <a:spAutoFit/>
          </a:bodyPr>
          <a:lstStyle/>
          <a:p>
            <a:r>
              <a:rPr lang="en-US" sz="1000" dirty="0" smtClean="0">
                <a:solidFill>
                  <a:prstClr val="black"/>
                </a:solidFill>
                <a:latin typeface="Calibri"/>
              </a:rPr>
              <a:t>BIA Whatcom County</a:t>
            </a:r>
            <a:endParaRPr lang="en-US" sz="1000" dirty="0">
              <a:solidFill>
                <a:prstClr val="black"/>
              </a:solidFill>
              <a:latin typeface="Calibri"/>
            </a:endParaRPr>
          </a:p>
        </p:txBody>
      </p:sp>
      <p:sp>
        <p:nvSpPr>
          <p:cNvPr id="39" name="Oval 2"/>
          <p:cNvSpPr>
            <a:spLocks noChangeArrowheads="1"/>
          </p:cNvSpPr>
          <p:nvPr>
            <p:custDataLst>
              <p:tags r:id="rId26"/>
            </p:custDataLst>
          </p:nvPr>
        </p:nvSpPr>
        <p:spPr bwMode="auto">
          <a:xfrm>
            <a:off x="7010400" y="13716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40" name="Oval 2"/>
          <p:cNvSpPr>
            <a:spLocks noChangeArrowheads="1"/>
          </p:cNvSpPr>
          <p:nvPr>
            <p:custDataLst>
              <p:tags r:id="rId27"/>
            </p:custDataLst>
          </p:nvPr>
        </p:nvSpPr>
        <p:spPr bwMode="auto">
          <a:xfrm>
            <a:off x="4267200" y="31242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41" name="Oval 2"/>
          <p:cNvSpPr>
            <a:spLocks noChangeArrowheads="1"/>
          </p:cNvSpPr>
          <p:nvPr>
            <p:custDataLst>
              <p:tags r:id="rId28"/>
            </p:custDataLst>
          </p:nvPr>
        </p:nvSpPr>
        <p:spPr bwMode="auto">
          <a:xfrm>
            <a:off x="7086600" y="46482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42" name="TextBox 41"/>
          <p:cNvSpPr txBox="1"/>
          <p:nvPr/>
        </p:nvSpPr>
        <p:spPr>
          <a:xfrm>
            <a:off x="5715000" y="3429000"/>
            <a:ext cx="1447800" cy="246221"/>
          </a:xfrm>
          <a:prstGeom prst="rect">
            <a:avLst/>
          </a:prstGeom>
          <a:noFill/>
        </p:spPr>
        <p:txBody>
          <a:bodyPr wrap="square" rtlCol="0">
            <a:spAutoFit/>
          </a:bodyPr>
          <a:lstStyle/>
          <a:p>
            <a:r>
              <a:rPr lang="en-US" sz="1000" dirty="0" smtClean="0">
                <a:solidFill>
                  <a:prstClr val="black"/>
                </a:solidFill>
                <a:latin typeface="Calibri"/>
              </a:rPr>
              <a:t>Greenways Committee</a:t>
            </a:r>
            <a:endParaRPr lang="en-US" sz="1000" dirty="0">
              <a:solidFill>
                <a:prstClr val="black"/>
              </a:solidFill>
              <a:latin typeface="Calibri"/>
            </a:endParaRPr>
          </a:p>
        </p:txBody>
      </p:sp>
      <p:sp>
        <p:nvSpPr>
          <p:cNvPr id="43" name="Oval 2"/>
          <p:cNvSpPr>
            <a:spLocks noChangeArrowheads="1"/>
          </p:cNvSpPr>
          <p:nvPr>
            <p:custDataLst>
              <p:tags r:id="rId29"/>
            </p:custDataLst>
          </p:nvPr>
        </p:nvSpPr>
        <p:spPr bwMode="auto">
          <a:xfrm>
            <a:off x="5638800" y="1066800"/>
            <a:ext cx="344470" cy="33885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44" name="TextBox 43"/>
          <p:cNvSpPr txBox="1"/>
          <p:nvPr/>
        </p:nvSpPr>
        <p:spPr>
          <a:xfrm>
            <a:off x="5791200" y="1371600"/>
            <a:ext cx="1219200" cy="553998"/>
          </a:xfrm>
          <a:prstGeom prst="rect">
            <a:avLst/>
          </a:prstGeom>
          <a:noFill/>
        </p:spPr>
        <p:txBody>
          <a:bodyPr wrap="square" rtlCol="0">
            <a:spAutoFit/>
          </a:bodyPr>
          <a:lstStyle/>
          <a:p>
            <a:r>
              <a:rPr lang="en-US" sz="1000" dirty="0" smtClean="0">
                <a:solidFill>
                  <a:prstClr val="black"/>
                </a:solidFill>
                <a:latin typeface="Calibri"/>
              </a:rPr>
              <a:t>Mayor’s Neighborhood Advisory Council</a:t>
            </a:r>
            <a:endParaRPr lang="en-US" sz="1000" dirty="0">
              <a:solidFill>
                <a:prstClr val="black"/>
              </a:solidFill>
              <a:latin typeface="Calibri"/>
            </a:endParaRPr>
          </a:p>
        </p:txBody>
      </p:sp>
      <p:sp>
        <p:nvSpPr>
          <p:cNvPr id="47" name="TextBox 46"/>
          <p:cNvSpPr txBox="1"/>
          <p:nvPr/>
        </p:nvSpPr>
        <p:spPr>
          <a:xfrm>
            <a:off x="5943600" y="1066800"/>
            <a:ext cx="1143000" cy="400110"/>
          </a:xfrm>
          <a:prstGeom prst="rect">
            <a:avLst/>
          </a:prstGeom>
          <a:noFill/>
        </p:spPr>
        <p:txBody>
          <a:bodyPr wrap="square" rtlCol="0">
            <a:spAutoFit/>
          </a:bodyPr>
          <a:lstStyle/>
          <a:p>
            <a:r>
              <a:rPr lang="en-US" sz="1000" dirty="0" smtClean="0">
                <a:solidFill>
                  <a:prstClr val="black"/>
                </a:solidFill>
                <a:latin typeface="Calibri"/>
              </a:rPr>
              <a:t>Neighborhood Associations</a:t>
            </a:r>
            <a:endParaRPr lang="en-US" sz="1000" dirty="0">
              <a:solidFill>
                <a:prstClr val="black"/>
              </a:solidFill>
              <a:latin typeface="Calibri"/>
            </a:endParaRPr>
          </a:p>
        </p:txBody>
      </p:sp>
      <p:sp>
        <p:nvSpPr>
          <p:cNvPr id="50" name="TextBox 49"/>
          <p:cNvSpPr txBox="1"/>
          <p:nvPr/>
        </p:nvSpPr>
        <p:spPr>
          <a:xfrm>
            <a:off x="4343400" y="3276600"/>
            <a:ext cx="1295400" cy="246221"/>
          </a:xfrm>
          <a:prstGeom prst="rect">
            <a:avLst/>
          </a:prstGeom>
          <a:noFill/>
        </p:spPr>
        <p:txBody>
          <a:bodyPr wrap="square" rtlCol="0">
            <a:spAutoFit/>
          </a:bodyPr>
          <a:lstStyle/>
          <a:p>
            <a:r>
              <a:rPr lang="en-US" sz="1000" dirty="0" smtClean="0">
                <a:solidFill>
                  <a:prstClr val="black"/>
                </a:solidFill>
                <a:latin typeface="Calibri"/>
              </a:rPr>
              <a:t>N Cascades Audubon</a:t>
            </a:r>
            <a:endParaRPr lang="en-US" sz="1000" dirty="0">
              <a:solidFill>
                <a:prstClr val="black"/>
              </a:solidFill>
              <a:latin typeface="Calibri"/>
            </a:endParaRPr>
          </a:p>
        </p:txBody>
      </p:sp>
      <p:sp>
        <p:nvSpPr>
          <p:cNvPr id="51" name="TextBox 50"/>
          <p:cNvSpPr txBox="1"/>
          <p:nvPr/>
        </p:nvSpPr>
        <p:spPr>
          <a:xfrm>
            <a:off x="4267200" y="3429000"/>
            <a:ext cx="1447800" cy="400110"/>
          </a:xfrm>
          <a:prstGeom prst="rect">
            <a:avLst/>
          </a:prstGeom>
          <a:noFill/>
        </p:spPr>
        <p:txBody>
          <a:bodyPr wrap="square" rtlCol="0">
            <a:spAutoFit/>
          </a:bodyPr>
          <a:lstStyle/>
          <a:p>
            <a:r>
              <a:rPr lang="en-US" sz="1000" dirty="0" smtClean="0">
                <a:solidFill>
                  <a:prstClr val="black"/>
                </a:solidFill>
                <a:latin typeface="Calibri"/>
              </a:rPr>
              <a:t>Parks and Rec Advisory Board</a:t>
            </a:r>
            <a:endParaRPr lang="en-US" sz="1000" dirty="0">
              <a:solidFill>
                <a:prstClr val="black"/>
              </a:solidFill>
              <a:latin typeface="Calibri"/>
            </a:endParaRPr>
          </a:p>
        </p:txBody>
      </p:sp>
      <p:sp>
        <p:nvSpPr>
          <p:cNvPr id="53" name="Oval 2"/>
          <p:cNvSpPr>
            <a:spLocks noChangeArrowheads="1"/>
          </p:cNvSpPr>
          <p:nvPr>
            <p:custDataLst>
              <p:tags r:id="rId30"/>
            </p:custDataLst>
          </p:nvPr>
        </p:nvSpPr>
        <p:spPr bwMode="auto">
          <a:xfrm>
            <a:off x="4191000" y="1371600"/>
            <a:ext cx="344470" cy="33885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54" name="Oval 2"/>
          <p:cNvSpPr>
            <a:spLocks noChangeArrowheads="1"/>
          </p:cNvSpPr>
          <p:nvPr>
            <p:custDataLst>
              <p:tags r:id="rId31"/>
            </p:custDataLst>
          </p:nvPr>
        </p:nvSpPr>
        <p:spPr bwMode="auto">
          <a:xfrm>
            <a:off x="4191000" y="3810000"/>
            <a:ext cx="344470" cy="33885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61" name="Oval 2"/>
          <p:cNvSpPr>
            <a:spLocks noChangeArrowheads="1"/>
          </p:cNvSpPr>
          <p:nvPr>
            <p:custDataLst>
              <p:tags r:id="rId32"/>
            </p:custDataLst>
          </p:nvPr>
        </p:nvSpPr>
        <p:spPr bwMode="auto">
          <a:xfrm>
            <a:off x="4191000" y="33528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62" name="Oval 2"/>
          <p:cNvSpPr>
            <a:spLocks noChangeArrowheads="1"/>
          </p:cNvSpPr>
          <p:nvPr>
            <p:custDataLst>
              <p:tags r:id="rId33"/>
            </p:custDataLst>
          </p:nvPr>
        </p:nvSpPr>
        <p:spPr bwMode="auto">
          <a:xfrm>
            <a:off x="4191000" y="23622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63" name="Oval 2"/>
          <p:cNvSpPr>
            <a:spLocks noChangeArrowheads="1"/>
          </p:cNvSpPr>
          <p:nvPr>
            <p:custDataLst>
              <p:tags r:id="rId34"/>
            </p:custDataLst>
          </p:nvPr>
        </p:nvSpPr>
        <p:spPr bwMode="auto">
          <a:xfrm>
            <a:off x="4191000" y="35052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64" name="Oval 2"/>
          <p:cNvSpPr>
            <a:spLocks noChangeArrowheads="1"/>
          </p:cNvSpPr>
          <p:nvPr>
            <p:custDataLst>
              <p:tags r:id="rId35"/>
            </p:custDataLst>
          </p:nvPr>
        </p:nvSpPr>
        <p:spPr bwMode="auto">
          <a:xfrm>
            <a:off x="7010400" y="27432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65" name="Oval 2"/>
          <p:cNvSpPr>
            <a:spLocks noChangeArrowheads="1"/>
          </p:cNvSpPr>
          <p:nvPr>
            <p:custDataLst>
              <p:tags r:id="rId36"/>
            </p:custDataLst>
          </p:nvPr>
        </p:nvSpPr>
        <p:spPr bwMode="auto">
          <a:xfrm>
            <a:off x="7010400" y="19812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66" name="TextBox 65"/>
          <p:cNvSpPr txBox="1"/>
          <p:nvPr/>
        </p:nvSpPr>
        <p:spPr>
          <a:xfrm>
            <a:off x="5791200" y="2590800"/>
            <a:ext cx="1066800" cy="553998"/>
          </a:xfrm>
          <a:prstGeom prst="rect">
            <a:avLst/>
          </a:prstGeom>
          <a:noFill/>
        </p:spPr>
        <p:txBody>
          <a:bodyPr wrap="square" rtlCol="0">
            <a:spAutoFit/>
          </a:bodyPr>
          <a:lstStyle/>
          <a:p>
            <a:r>
              <a:rPr lang="en-US" sz="1000" dirty="0" smtClean="0">
                <a:solidFill>
                  <a:prstClr val="black"/>
                </a:solidFill>
                <a:latin typeface="Calibri"/>
              </a:rPr>
              <a:t>S Side Neighborhood </a:t>
            </a:r>
            <a:r>
              <a:rPr lang="en-US" sz="1000" dirty="0" err="1" smtClean="0">
                <a:solidFill>
                  <a:prstClr val="black"/>
                </a:solidFill>
                <a:latin typeface="Calibri"/>
              </a:rPr>
              <a:t>Assn</a:t>
            </a:r>
            <a:endParaRPr lang="en-US" sz="1000" dirty="0">
              <a:solidFill>
                <a:prstClr val="black"/>
              </a:solidFill>
              <a:latin typeface="Calibri"/>
            </a:endParaRPr>
          </a:p>
        </p:txBody>
      </p:sp>
      <p:sp>
        <p:nvSpPr>
          <p:cNvPr id="67" name="TextBox 66"/>
          <p:cNvSpPr txBox="1"/>
          <p:nvPr/>
        </p:nvSpPr>
        <p:spPr>
          <a:xfrm>
            <a:off x="2895600" y="3048000"/>
            <a:ext cx="914400" cy="400110"/>
          </a:xfrm>
          <a:prstGeom prst="rect">
            <a:avLst/>
          </a:prstGeom>
          <a:noFill/>
        </p:spPr>
        <p:txBody>
          <a:bodyPr wrap="square" rtlCol="0">
            <a:spAutoFit/>
          </a:bodyPr>
          <a:lstStyle/>
          <a:p>
            <a:r>
              <a:rPr lang="en-US" sz="1000" dirty="0" smtClean="0">
                <a:solidFill>
                  <a:prstClr val="black"/>
                </a:solidFill>
                <a:latin typeface="Calibri"/>
              </a:rPr>
              <a:t>Responsible Development</a:t>
            </a:r>
            <a:endParaRPr lang="en-US" sz="1000" dirty="0">
              <a:solidFill>
                <a:prstClr val="black"/>
              </a:solidFill>
              <a:latin typeface="Calibri"/>
            </a:endParaRPr>
          </a:p>
        </p:txBody>
      </p:sp>
      <p:sp>
        <p:nvSpPr>
          <p:cNvPr id="73" name="TextBox 72"/>
          <p:cNvSpPr txBox="1"/>
          <p:nvPr/>
        </p:nvSpPr>
        <p:spPr>
          <a:xfrm>
            <a:off x="6172200" y="2133600"/>
            <a:ext cx="762000" cy="246221"/>
          </a:xfrm>
          <a:prstGeom prst="rect">
            <a:avLst/>
          </a:prstGeom>
          <a:noFill/>
        </p:spPr>
        <p:txBody>
          <a:bodyPr wrap="square" rtlCol="0">
            <a:spAutoFit/>
          </a:bodyPr>
          <a:lstStyle/>
          <a:p>
            <a:r>
              <a:rPr lang="en-US" sz="1000" dirty="0" smtClean="0">
                <a:solidFill>
                  <a:prstClr val="black"/>
                </a:solidFill>
                <a:latin typeface="Calibri"/>
              </a:rPr>
              <a:t>RE Sources</a:t>
            </a:r>
            <a:endParaRPr lang="en-US" sz="1000" dirty="0">
              <a:solidFill>
                <a:prstClr val="black"/>
              </a:solidFill>
              <a:latin typeface="Calibri"/>
            </a:endParaRPr>
          </a:p>
        </p:txBody>
      </p:sp>
      <p:sp>
        <p:nvSpPr>
          <p:cNvPr id="75" name="TextBox 74"/>
          <p:cNvSpPr txBox="1"/>
          <p:nvPr/>
        </p:nvSpPr>
        <p:spPr>
          <a:xfrm>
            <a:off x="7239000" y="2667000"/>
            <a:ext cx="2015728" cy="246221"/>
          </a:xfrm>
          <a:prstGeom prst="rect">
            <a:avLst/>
          </a:prstGeom>
          <a:noFill/>
        </p:spPr>
        <p:txBody>
          <a:bodyPr wrap="square" rtlCol="0">
            <a:spAutoFit/>
          </a:bodyPr>
          <a:lstStyle/>
          <a:p>
            <a:r>
              <a:rPr lang="en-US" sz="1000" dirty="0" smtClean="0">
                <a:solidFill>
                  <a:prstClr val="black"/>
                </a:solidFill>
                <a:latin typeface="Calibri"/>
              </a:rPr>
              <a:t>Port of Bellingham</a:t>
            </a:r>
            <a:endParaRPr lang="en-US" sz="1000" dirty="0">
              <a:solidFill>
                <a:prstClr val="black"/>
              </a:solidFill>
              <a:latin typeface="Calibri"/>
            </a:endParaRPr>
          </a:p>
        </p:txBody>
      </p:sp>
      <p:sp>
        <p:nvSpPr>
          <p:cNvPr id="76" name="TextBox 75"/>
          <p:cNvSpPr txBox="1"/>
          <p:nvPr/>
        </p:nvSpPr>
        <p:spPr>
          <a:xfrm>
            <a:off x="2895600" y="4419600"/>
            <a:ext cx="2015728" cy="246221"/>
          </a:xfrm>
          <a:prstGeom prst="rect">
            <a:avLst/>
          </a:prstGeom>
          <a:noFill/>
        </p:spPr>
        <p:txBody>
          <a:bodyPr wrap="square" rtlCol="0">
            <a:spAutoFit/>
          </a:bodyPr>
          <a:lstStyle/>
          <a:p>
            <a:r>
              <a:rPr lang="en-US" sz="1000" dirty="0" smtClean="0">
                <a:solidFill>
                  <a:prstClr val="black"/>
                </a:solidFill>
                <a:latin typeface="Calibri"/>
              </a:rPr>
              <a:t>Sustainable Connections</a:t>
            </a:r>
            <a:endParaRPr lang="en-US" sz="1000" dirty="0">
              <a:solidFill>
                <a:prstClr val="black"/>
              </a:solidFill>
              <a:latin typeface="Calibri"/>
            </a:endParaRPr>
          </a:p>
        </p:txBody>
      </p:sp>
      <p:sp>
        <p:nvSpPr>
          <p:cNvPr id="77" name="Oval 2"/>
          <p:cNvSpPr>
            <a:spLocks noChangeArrowheads="1"/>
          </p:cNvSpPr>
          <p:nvPr>
            <p:custDataLst>
              <p:tags r:id="rId37"/>
            </p:custDataLst>
          </p:nvPr>
        </p:nvSpPr>
        <p:spPr bwMode="auto">
          <a:xfrm>
            <a:off x="2743200" y="31242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78" name="Oval 2"/>
          <p:cNvSpPr>
            <a:spLocks noChangeArrowheads="1"/>
          </p:cNvSpPr>
          <p:nvPr>
            <p:custDataLst>
              <p:tags r:id="rId38"/>
            </p:custDataLst>
          </p:nvPr>
        </p:nvSpPr>
        <p:spPr bwMode="auto">
          <a:xfrm>
            <a:off x="5638800" y="26670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80" name="Oval 2"/>
          <p:cNvSpPr>
            <a:spLocks noChangeArrowheads="1"/>
          </p:cNvSpPr>
          <p:nvPr>
            <p:custDataLst>
              <p:tags r:id="rId39"/>
            </p:custDataLst>
          </p:nvPr>
        </p:nvSpPr>
        <p:spPr bwMode="auto">
          <a:xfrm>
            <a:off x="2743200" y="44958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81" name="Oval 2"/>
          <p:cNvSpPr>
            <a:spLocks noChangeArrowheads="1"/>
          </p:cNvSpPr>
          <p:nvPr>
            <p:custDataLst>
              <p:tags r:id="rId40"/>
            </p:custDataLst>
          </p:nvPr>
        </p:nvSpPr>
        <p:spPr bwMode="auto">
          <a:xfrm>
            <a:off x="5638800" y="44196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84" name="TextBox 83"/>
          <p:cNvSpPr txBox="1"/>
          <p:nvPr/>
        </p:nvSpPr>
        <p:spPr>
          <a:xfrm>
            <a:off x="2895600" y="4114800"/>
            <a:ext cx="2015728" cy="246221"/>
          </a:xfrm>
          <a:prstGeom prst="rect">
            <a:avLst/>
          </a:prstGeom>
          <a:noFill/>
        </p:spPr>
        <p:txBody>
          <a:bodyPr wrap="square" rtlCol="0">
            <a:spAutoFit/>
          </a:bodyPr>
          <a:lstStyle/>
          <a:p>
            <a:r>
              <a:rPr lang="en-US" sz="1000" dirty="0" smtClean="0">
                <a:solidFill>
                  <a:prstClr val="black"/>
                </a:solidFill>
                <a:latin typeface="Calibri"/>
              </a:rPr>
              <a:t>Whatcom Land Trust</a:t>
            </a:r>
            <a:endParaRPr lang="en-US" sz="1000" dirty="0">
              <a:solidFill>
                <a:prstClr val="black"/>
              </a:solidFill>
              <a:latin typeface="Calibri"/>
            </a:endParaRPr>
          </a:p>
        </p:txBody>
      </p:sp>
      <p:sp>
        <p:nvSpPr>
          <p:cNvPr id="85" name="TextBox 84"/>
          <p:cNvSpPr txBox="1"/>
          <p:nvPr/>
        </p:nvSpPr>
        <p:spPr>
          <a:xfrm>
            <a:off x="4572000" y="1371600"/>
            <a:ext cx="1066800" cy="400110"/>
          </a:xfrm>
          <a:prstGeom prst="rect">
            <a:avLst/>
          </a:prstGeom>
          <a:noFill/>
        </p:spPr>
        <p:txBody>
          <a:bodyPr wrap="square" rtlCol="0">
            <a:spAutoFit/>
          </a:bodyPr>
          <a:lstStyle/>
          <a:p>
            <a:r>
              <a:rPr lang="en-US" sz="1000" dirty="0" smtClean="0">
                <a:solidFill>
                  <a:prstClr val="black"/>
                </a:solidFill>
                <a:latin typeface="Calibri"/>
              </a:rPr>
              <a:t>Whatcom </a:t>
            </a:r>
            <a:r>
              <a:rPr lang="en-US" sz="1000" dirty="0" err="1" smtClean="0">
                <a:solidFill>
                  <a:prstClr val="black"/>
                </a:solidFill>
                <a:latin typeface="Calibri"/>
              </a:rPr>
              <a:t>Assn</a:t>
            </a:r>
            <a:r>
              <a:rPr lang="en-US" sz="1000" dirty="0" smtClean="0">
                <a:solidFill>
                  <a:prstClr val="black"/>
                </a:solidFill>
                <a:latin typeface="Calibri"/>
              </a:rPr>
              <a:t> of Realtors</a:t>
            </a:r>
            <a:endParaRPr lang="en-US" sz="1000" dirty="0">
              <a:solidFill>
                <a:prstClr val="black"/>
              </a:solidFill>
              <a:latin typeface="Calibri"/>
            </a:endParaRPr>
          </a:p>
        </p:txBody>
      </p:sp>
      <p:sp>
        <p:nvSpPr>
          <p:cNvPr id="86" name="TextBox 85"/>
          <p:cNvSpPr txBox="1"/>
          <p:nvPr/>
        </p:nvSpPr>
        <p:spPr>
          <a:xfrm>
            <a:off x="4495800" y="3886200"/>
            <a:ext cx="2015728" cy="246221"/>
          </a:xfrm>
          <a:prstGeom prst="rect">
            <a:avLst/>
          </a:prstGeom>
          <a:noFill/>
        </p:spPr>
        <p:txBody>
          <a:bodyPr wrap="square" rtlCol="0">
            <a:spAutoFit/>
          </a:bodyPr>
          <a:lstStyle/>
          <a:p>
            <a:r>
              <a:rPr lang="en-US" sz="1000" dirty="0" smtClean="0">
                <a:solidFill>
                  <a:prstClr val="black"/>
                </a:solidFill>
                <a:latin typeface="Calibri"/>
              </a:rPr>
              <a:t>Whatcom County</a:t>
            </a:r>
            <a:endParaRPr lang="en-US" sz="1000" dirty="0">
              <a:solidFill>
                <a:prstClr val="black"/>
              </a:solidFill>
              <a:latin typeface="Calibri"/>
            </a:endParaRPr>
          </a:p>
        </p:txBody>
      </p:sp>
      <p:sp>
        <p:nvSpPr>
          <p:cNvPr id="87" name="TextBox 86"/>
          <p:cNvSpPr txBox="1"/>
          <p:nvPr/>
        </p:nvSpPr>
        <p:spPr>
          <a:xfrm>
            <a:off x="7162800" y="1905000"/>
            <a:ext cx="1219200" cy="246221"/>
          </a:xfrm>
          <a:prstGeom prst="rect">
            <a:avLst/>
          </a:prstGeom>
          <a:noFill/>
        </p:spPr>
        <p:txBody>
          <a:bodyPr wrap="square" rtlCol="0">
            <a:spAutoFit/>
          </a:bodyPr>
          <a:lstStyle/>
          <a:p>
            <a:r>
              <a:rPr lang="en-US" sz="1000" dirty="0" smtClean="0">
                <a:solidFill>
                  <a:prstClr val="black"/>
                </a:solidFill>
                <a:latin typeface="Calibri"/>
              </a:rPr>
              <a:t>Whatcom Builders</a:t>
            </a:r>
            <a:endParaRPr lang="en-US" sz="1000" dirty="0">
              <a:solidFill>
                <a:prstClr val="black"/>
              </a:solidFill>
              <a:latin typeface="Calibri"/>
            </a:endParaRPr>
          </a:p>
        </p:txBody>
      </p:sp>
      <p:sp>
        <p:nvSpPr>
          <p:cNvPr id="88" name="TextBox 87"/>
          <p:cNvSpPr txBox="1"/>
          <p:nvPr/>
        </p:nvSpPr>
        <p:spPr>
          <a:xfrm>
            <a:off x="5791200" y="4343400"/>
            <a:ext cx="914400" cy="246221"/>
          </a:xfrm>
          <a:prstGeom prst="rect">
            <a:avLst/>
          </a:prstGeom>
          <a:noFill/>
        </p:spPr>
        <p:txBody>
          <a:bodyPr wrap="square" rtlCol="0">
            <a:spAutoFit/>
          </a:bodyPr>
          <a:lstStyle/>
          <a:p>
            <a:r>
              <a:rPr lang="en-US" sz="1000" dirty="0" smtClean="0">
                <a:solidFill>
                  <a:prstClr val="black"/>
                </a:solidFill>
                <a:latin typeface="Calibri"/>
              </a:rPr>
              <a:t>Wendy Harris</a:t>
            </a:r>
            <a:endParaRPr lang="en-US" sz="1000" dirty="0">
              <a:solidFill>
                <a:prstClr val="black"/>
              </a:solidFill>
              <a:latin typeface="Calibri"/>
            </a:endParaRPr>
          </a:p>
        </p:txBody>
      </p:sp>
      <p:sp>
        <p:nvSpPr>
          <p:cNvPr id="89" name="Oval 2"/>
          <p:cNvSpPr>
            <a:spLocks noChangeArrowheads="1"/>
          </p:cNvSpPr>
          <p:nvPr>
            <p:custDataLst>
              <p:tags r:id="rId41"/>
            </p:custDataLst>
          </p:nvPr>
        </p:nvSpPr>
        <p:spPr bwMode="auto">
          <a:xfrm>
            <a:off x="2743200" y="4191000"/>
            <a:ext cx="115870" cy="11398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dirty="0">
              <a:solidFill>
                <a:prstClr val="black"/>
              </a:solidFill>
              <a:latin typeface="Calibri"/>
            </a:endParaRPr>
          </a:p>
        </p:txBody>
      </p:sp>
      <p:sp>
        <p:nvSpPr>
          <p:cNvPr id="90" name="Oval 2"/>
          <p:cNvSpPr>
            <a:spLocks noChangeArrowheads="1"/>
          </p:cNvSpPr>
          <p:nvPr>
            <p:custDataLst>
              <p:tags r:id="rId42"/>
            </p:custDataLst>
          </p:nvPr>
        </p:nvSpPr>
        <p:spPr bwMode="auto">
          <a:xfrm>
            <a:off x="7010400" y="17526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91" name="Oval 2"/>
          <p:cNvSpPr>
            <a:spLocks noChangeArrowheads="1"/>
          </p:cNvSpPr>
          <p:nvPr>
            <p:custDataLst>
              <p:tags r:id="rId43"/>
            </p:custDataLst>
          </p:nvPr>
        </p:nvSpPr>
        <p:spPr bwMode="auto">
          <a:xfrm>
            <a:off x="6019800" y="22098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92" name="TextBox 91"/>
          <p:cNvSpPr txBox="1"/>
          <p:nvPr/>
        </p:nvSpPr>
        <p:spPr>
          <a:xfrm>
            <a:off x="4419600" y="4648200"/>
            <a:ext cx="685800" cy="246221"/>
          </a:xfrm>
          <a:prstGeom prst="rect">
            <a:avLst/>
          </a:prstGeom>
          <a:noFill/>
        </p:spPr>
        <p:txBody>
          <a:bodyPr wrap="square" rtlCol="0">
            <a:spAutoFit/>
          </a:bodyPr>
          <a:lstStyle/>
          <a:p>
            <a:r>
              <a:rPr lang="en-US" sz="1000" dirty="0" smtClean="0">
                <a:solidFill>
                  <a:prstClr val="black"/>
                </a:solidFill>
                <a:latin typeface="Calibri"/>
              </a:rPr>
              <a:t>WWU</a:t>
            </a:r>
            <a:endParaRPr lang="en-US" sz="1000" dirty="0">
              <a:solidFill>
                <a:prstClr val="black"/>
              </a:solidFill>
              <a:latin typeface="Calibri"/>
            </a:endParaRPr>
          </a:p>
        </p:txBody>
      </p:sp>
      <p:sp>
        <p:nvSpPr>
          <p:cNvPr id="93" name="TextBox 92"/>
          <p:cNvSpPr txBox="1"/>
          <p:nvPr/>
        </p:nvSpPr>
        <p:spPr>
          <a:xfrm>
            <a:off x="7128272" y="1676400"/>
            <a:ext cx="2015728" cy="246221"/>
          </a:xfrm>
          <a:prstGeom prst="rect">
            <a:avLst/>
          </a:prstGeom>
          <a:noFill/>
        </p:spPr>
        <p:txBody>
          <a:bodyPr wrap="square" rtlCol="0">
            <a:spAutoFit/>
          </a:bodyPr>
          <a:lstStyle/>
          <a:p>
            <a:r>
              <a:rPr lang="en-US" sz="1000" dirty="0" smtClean="0">
                <a:solidFill>
                  <a:prstClr val="black"/>
                </a:solidFill>
                <a:latin typeface="Calibri"/>
              </a:rPr>
              <a:t>Whatcom MRC</a:t>
            </a:r>
            <a:endParaRPr lang="en-US" sz="1000" dirty="0">
              <a:solidFill>
                <a:prstClr val="black"/>
              </a:solidFill>
              <a:latin typeface="Calibri"/>
            </a:endParaRPr>
          </a:p>
        </p:txBody>
      </p:sp>
      <p:sp>
        <p:nvSpPr>
          <p:cNvPr id="94" name="Oval 2"/>
          <p:cNvSpPr>
            <a:spLocks noChangeArrowheads="1"/>
          </p:cNvSpPr>
          <p:nvPr>
            <p:custDataLst>
              <p:tags r:id="rId44"/>
            </p:custDataLst>
          </p:nvPr>
        </p:nvSpPr>
        <p:spPr bwMode="auto">
          <a:xfrm>
            <a:off x="4191000" y="46482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95" name="Oval 2"/>
          <p:cNvSpPr>
            <a:spLocks noChangeArrowheads="1"/>
          </p:cNvSpPr>
          <p:nvPr>
            <p:custDataLst>
              <p:tags r:id="rId45"/>
            </p:custDataLst>
          </p:nvPr>
        </p:nvSpPr>
        <p:spPr bwMode="auto">
          <a:xfrm>
            <a:off x="7010400" y="3276600"/>
            <a:ext cx="182163" cy="17919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endParaRPr lang="en-US" dirty="0">
              <a:solidFill>
                <a:prstClr val="black"/>
              </a:solidFill>
              <a:latin typeface="Calibri"/>
            </a:endParaRPr>
          </a:p>
        </p:txBody>
      </p:sp>
      <p:sp>
        <p:nvSpPr>
          <p:cNvPr id="96" name="TextBox 95"/>
          <p:cNvSpPr txBox="1"/>
          <p:nvPr/>
        </p:nvSpPr>
        <p:spPr>
          <a:xfrm>
            <a:off x="7162800" y="3200400"/>
            <a:ext cx="914400" cy="246221"/>
          </a:xfrm>
          <a:prstGeom prst="rect">
            <a:avLst/>
          </a:prstGeom>
          <a:noFill/>
        </p:spPr>
        <p:txBody>
          <a:bodyPr wrap="square" rtlCol="0">
            <a:spAutoFit/>
          </a:bodyPr>
          <a:lstStyle/>
          <a:p>
            <a:r>
              <a:rPr lang="en-US" sz="1000" dirty="0" smtClean="0">
                <a:solidFill>
                  <a:prstClr val="black"/>
                </a:solidFill>
                <a:latin typeface="Calibri"/>
              </a:rPr>
              <a:t>Lummi Nation</a:t>
            </a:r>
            <a:endParaRPr lang="en-US" sz="1000" dirty="0">
              <a:solidFill>
                <a:prstClr val="black"/>
              </a:solidFill>
              <a:latin typeface="Calibri"/>
            </a:endParaRPr>
          </a:p>
        </p:txBody>
      </p:sp>
      <p:sp>
        <p:nvSpPr>
          <p:cNvPr id="97" name="TextBox 96"/>
          <p:cNvSpPr txBox="1"/>
          <p:nvPr/>
        </p:nvSpPr>
        <p:spPr>
          <a:xfrm>
            <a:off x="4343400" y="2209800"/>
            <a:ext cx="1219200" cy="400110"/>
          </a:xfrm>
          <a:prstGeom prst="rect">
            <a:avLst/>
          </a:prstGeom>
          <a:noFill/>
        </p:spPr>
        <p:txBody>
          <a:bodyPr wrap="square" rtlCol="0">
            <a:spAutoFit/>
          </a:bodyPr>
          <a:lstStyle/>
          <a:p>
            <a:r>
              <a:rPr lang="en-US" sz="1000" dirty="0" smtClean="0">
                <a:solidFill>
                  <a:prstClr val="black"/>
                </a:solidFill>
                <a:latin typeface="Calibri"/>
              </a:rPr>
              <a:t>Noxious Weed Control Board</a:t>
            </a:r>
            <a:endParaRPr lang="en-US" sz="1000" dirty="0">
              <a:solidFill>
                <a:prstClr val="black"/>
              </a:solidFill>
              <a:latin typeface="Calibri"/>
            </a:endParaRPr>
          </a:p>
        </p:txBody>
      </p:sp>
    </p:spTree>
    <p:extLst>
      <p:ext uri="{BB962C8B-B14F-4D97-AF65-F5344CB8AC3E}">
        <p14:creationId xmlns:p14="http://schemas.microsoft.com/office/powerpoint/2010/main" val="408212892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2_awgt7hESa_hJtTMgh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8Xm3XXCJ0.EZECkTzlf7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sH0HBLLpEamXxGkyBQjj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XppgBegGkG7uSEs8qLEg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dwSzzQxq0G.GXRLPy2_8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daKKH16_Uu1LsPz_7RO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742gTqxpUSyxEt2AhcR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kzEand8NEm5Qfy0wjVd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LCBbcIhLUm1Tb82CHwa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S.ZawiHvkqRk7V3jf0g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10GkR5Rek2VL5qeYCl8i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B237hFyV0uU4JKYRcNp2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1jRz0rVXLEC6B3N6DVPR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F.iOtltJEGvyWl_G7e3G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qlfCYApDECXRG4kXZzH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Ci7qVjBK0.jQ6aQ_K_q8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BropU8Vl6UO3H8DgzYCZ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ioA0fgTmk6EWf_Z69oO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10GkR5Rek2VL5qeYCl8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ioA0fgTmk6EWf_Z69oOA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qlfCYApDECXRG4kXZzHX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yfS4Y9AUeW2WGXTgBj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7aWdIsgvGUuIZsz2sL5_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8LBR8hnFkKbh3eveDAu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N_RTy1H7EWRxVRzh9C3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2_awgt7hESa_hJtTMgh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qlfCYApDECXRG4kXZzH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8Xm3XXCJ0.EZECkTzlf7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nsH0HBLLpEamXxGkyBQjj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XppgBegGkG7uSEs8qLE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dwSzzQxq0G.GXRLPy2_8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daKKH16_Uu1LsPz_7ROn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7742gTqxpUSyxEt2AhcRX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kkzEand8NEm5Qfy0wjVd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jLCBbcIhLUm1Tb82CHwaw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S.ZawiHvkqRk7V3jf0gI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B237hFyV0uU4JKYRcNp2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1jRz0rVXLEC6B3N6DVPR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B237hFyV0uU4JKYRcNp2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yfS4Y9AUeW2WGXTgBjm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B237hFyV0uU4JKYRcNp2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B237hFyV0uU4JKYRcNp2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tB237hFyV0uU4JKYRcNp2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aWdIsgvGUuIZsz2sL5_j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ChCZAPX8kaQsKubnyn.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HkVjMPtQ0an6Ulm3yzDF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F.iOtltJEGvyWl_G7e3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8LBR8hnFkKbh3eveDAu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N_RTy1H7EWRxVRzh9C3QQ"/>
</p:tagLst>
</file>

<file path=ppt/theme/theme1.xml><?xml version="1.0" encoding="utf-8"?>
<a:theme xmlns:a="http://schemas.openxmlformats.org/drawingml/2006/main" name="Ve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31571</TotalTime>
  <Words>5661</Words>
  <Application>Microsoft Macintosh PowerPoint</Application>
  <PresentationFormat>On-screen Show (4:3)</PresentationFormat>
  <Paragraphs>920</Paragraphs>
  <Slides>67</Slides>
  <Notes>53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1" baseType="lpstr">
      <vt:lpstr>Veda</vt:lpstr>
      <vt:lpstr>Custom Design</vt:lpstr>
      <vt:lpstr>1_Office Theme</vt:lpstr>
      <vt:lpstr>think-cell Slide</vt:lpstr>
      <vt:lpstr>Pacific States/British Columbia Oil Spill Task Force</vt:lpstr>
      <vt:lpstr>PowerPoint Presentation</vt:lpstr>
      <vt:lpstr>Step 1:  Identify Your Audience  Stakeholder Mapping </vt:lpstr>
      <vt:lpstr>PowerPoint Presentation</vt:lpstr>
      <vt:lpstr>PowerPoint Presentation</vt:lpstr>
      <vt:lpstr>PowerPoint Presentation</vt:lpstr>
      <vt:lpstr>PowerPoint Presentation</vt:lpstr>
      <vt:lpstr>PowerPoint Presentation</vt:lpstr>
      <vt:lpstr>PowerPoint Presentation</vt:lpstr>
      <vt:lpstr>STEP 2:  Decide how you will engage with your audience  Public Participation Spectrum</vt:lpstr>
      <vt:lpstr>PowerPoint Presentation</vt:lpstr>
      <vt:lpstr>STEP 3:  Writing Your Plan  Outreach Plan Outline</vt:lpstr>
      <vt:lpstr>PUBLIC OUTREACH  AND STAKEHOLDER ENGAGEMENT PLAN </vt:lpstr>
      <vt:lpstr>PowerPoint Presentation</vt:lpstr>
      <vt:lpstr>PowerPoint Presentation</vt:lpstr>
      <vt:lpstr>Rule #1. JUST DO IT!</vt:lpstr>
      <vt:lpstr>Social Networking Site Use by Age Group, 2005-2013 % of Internet users in each age group who use social networking sites</vt:lpstr>
      <vt:lpstr>SOCIAL MEDIA BENEFITS</vt:lpstr>
      <vt:lpstr>Rule #2. GO WHERE YOUR AUDIENCE IS</vt:lpstr>
      <vt:lpstr>TOP SOCIAL NETWORKS by millions of active users</vt:lpstr>
      <vt:lpstr>PowerPoint Presentation</vt:lpstr>
      <vt:lpstr>Rule #3. ESTABLISH YOUR VOICE</vt:lpstr>
      <vt:lpstr>PowerPoint Presentation</vt:lpstr>
      <vt:lpstr>VOICES MOST TRUSTED</vt:lpstr>
      <vt:lpstr>Rule #4. TAKE TIME TO ENGAGE</vt:lpstr>
      <vt:lpstr>SOCIAL MEDIA TIME MANAGEMENT</vt:lpstr>
      <vt:lpstr>PowerPoint Presentation</vt:lpstr>
      <vt:lpstr>PowerPoint Presentation</vt:lpstr>
      <vt:lpstr>SOME BASIC METRICS | NUMERICAL</vt:lpstr>
      <vt:lpstr>5 SOCIAL MEDIA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Louis Agassiz, 1807-1873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 successful your message must be easily understood, memorable, and, most important, relevant to your audience.</vt:lpstr>
      <vt:lpstr>PowerPoint Presentation</vt:lpstr>
      <vt:lpstr>PowerPoint Presentation</vt:lpstr>
      <vt:lpstr>PowerPoint Presentation</vt:lpstr>
      <vt:lpstr>PowerPoint Presentation</vt:lpstr>
      <vt:lpstr>PowerPoint Presentation</vt:lpstr>
      <vt:lpstr>Pacific States/British Columbia Oil Spill Task Force www.oilspilltaskforce.org </vt:lpstr>
      <vt:lpstr>Pacific States/British Columbia Oil Spill Task Force</vt:lpstr>
    </vt:vector>
  </TitlesOfParts>
  <Company>Cascadia Consulting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dc:creator>
  <cp:lastModifiedBy>Nhi Irwin</cp:lastModifiedBy>
  <cp:revision>257</cp:revision>
  <cp:lastPrinted>2015-06-09T18:06:47Z</cp:lastPrinted>
  <dcterms:created xsi:type="dcterms:W3CDTF">2013-04-22T00:22:33Z</dcterms:created>
  <dcterms:modified xsi:type="dcterms:W3CDTF">2015-06-15T04:21:05Z</dcterms:modified>
</cp:coreProperties>
</file>