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0"/>
  </p:notesMasterIdLst>
  <p:sldIdLst>
    <p:sldId id="389" r:id="rId6"/>
    <p:sldId id="436" r:id="rId7"/>
    <p:sldId id="391" r:id="rId8"/>
    <p:sldId id="360" r:id="rId9"/>
    <p:sldId id="465" r:id="rId10"/>
    <p:sldId id="404" r:id="rId11"/>
    <p:sldId id="441" r:id="rId12"/>
    <p:sldId id="440" r:id="rId13"/>
    <p:sldId id="434" r:id="rId14"/>
    <p:sldId id="454" r:id="rId15"/>
    <p:sldId id="378" r:id="rId16"/>
    <p:sldId id="432" r:id="rId17"/>
    <p:sldId id="444" r:id="rId18"/>
    <p:sldId id="445" r:id="rId19"/>
    <p:sldId id="405" r:id="rId20"/>
    <p:sldId id="446" r:id="rId21"/>
    <p:sldId id="448" r:id="rId22"/>
    <p:sldId id="449" r:id="rId23"/>
    <p:sldId id="450" r:id="rId24"/>
    <p:sldId id="457" r:id="rId25"/>
    <p:sldId id="423" r:id="rId26"/>
    <p:sldId id="458" r:id="rId27"/>
    <p:sldId id="452" r:id="rId28"/>
    <p:sldId id="453" r:id="rId29"/>
    <p:sldId id="430" r:id="rId30"/>
    <p:sldId id="421" r:id="rId31"/>
    <p:sldId id="439" r:id="rId32"/>
    <p:sldId id="387" r:id="rId33"/>
    <p:sldId id="460" r:id="rId34"/>
    <p:sldId id="459" r:id="rId35"/>
    <p:sldId id="461" r:id="rId36"/>
    <p:sldId id="464" r:id="rId37"/>
    <p:sldId id="463" r:id="rId38"/>
    <p:sldId id="462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esch, Paul" initials="RP" lastIdx="1" clrIdx="0">
    <p:extLst>
      <p:ext uri="{19B8F6BF-5375-455C-9EA6-DF929625EA0E}">
        <p15:presenceInfo xmlns:p15="http://schemas.microsoft.com/office/powerpoint/2012/main" userId="S-1-5-21-1339303556-449845944-1601390327-112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5" autoAdjust="0"/>
  </p:normalViewPr>
  <p:slideViewPr>
    <p:cSldViewPr snapToGrid="0">
      <p:cViewPr varScale="1">
        <p:scale>
          <a:sx n="79" d="100"/>
          <a:sy n="79" d="100"/>
        </p:scale>
        <p:origin x="101" y="2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606378-B7AD-4B7A-85CF-157C8AA546F5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A74742-B850-43C5-A0AA-33DC2C97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8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fld id="{BA11A4C3-C21C-41B7-8D9F-E185D6D3D39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  <a:defRPr/>
              </a:pPr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5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fld id="{07773C05-CC74-4AAF-89FA-BB095E163BD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  <a:defRPr/>
              </a:pPr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9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5D324DA7-646C-49F7-B629-7DACB5CFEDE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fld id="{07773C05-CC74-4AAF-89FA-BB095E163BD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20000"/>
                </a:spcBef>
                <a:defRPr/>
              </a:pPr>
              <a:t>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0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6E35C8B-1B4A-424B-8551-18DD709BF12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4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2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1920" y="1188720"/>
            <a:ext cx="8948928" cy="518464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4000" y="4267200"/>
            <a:ext cx="2987040" cy="2029968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A5DF558-CAD6-4DA6-95F2-B820BE5A6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15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4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3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9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F7AE-1B9F-43EE-ACE2-B3ADB20C001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B9DA-360D-4AC0-88EB-CE5C3941B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3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pa.gov/il/galena-train-derailmen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www.epaosc.org/bnsfgalenaspil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://sertc.org/courses/crude-by-rail-emergency-response-cbr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1676400" y="5257800"/>
            <a:ext cx="2895600" cy="1444752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Jaime Brown</a:t>
            </a:r>
            <a:b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U.S. EPA Region 5</a:t>
            </a:r>
          </a:p>
        </p:txBody>
      </p:sp>
      <p:sp>
        <p:nvSpPr>
          <p:cNvPr id="11267" name="Subtitle 1"/>
          <p:cNvSpPr>
            <a:spLocks noGrp="1"/>
          </p:cNvSpPr>
          <p:nvPr>
            <p:ph type="subTitle" idx="1"/>
          </p:nvPr>
        </p:nvSpPr>
        <p:spPr>
          <a:xfrm>
            <a:off x="1533895" y="151248"/>
            <a:ext cx="8821387" cy="891454"/>
          </a:xfrm>
        </p:spPr>
        <p:txBody>
          <a:bodyPr anchor="ctr">
            <a:normAutofit fontScale="70000" lnSpcReduction="20000"/>
          </a:bodyPr>
          <a:lstStyle/>
          <a:p>
            <a:pPr algn="ctr" eaLnBrk="1" hangingPunct="1"/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Lessons 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Learned – Galena, 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Illinois 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Derailment</a:t>
            </a:r>
          </a:p>
          <a:p>
            <a:pPr algn="ctr" eaLnBrk="1" hangingPunct="1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States/British Columbia Oil Spill Task Force Roundtable – 11/5/2015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52" y="1233706"/>
            <a:ext cx="1124486" cy="112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897" y="1226583"/>
            <a:ext cx="1100776" cy="111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469" y="1233706"/>
            <a:ext cx="1469488" cy="110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350" y="2529829"/>
            <a:ext cx="4816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1100" y="1233798"/>
            <a:ext cx="894546" cy="110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035" y="1233797"/>
            <a:ext cx="1310615" cy="110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52" y="3620994"/>
            <a:ext cx="4542022" cy="285582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825" y="3620994"/>
            <a:ext cx="5073650" cy="285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29" y="1173816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41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87351"/>
            <a:ext cx="33528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-1588"/>
            <a:ext cx="6019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883920" y="1785621"/>
            <a:ext cx="2819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/>
              <a:t>NOAA SSC initiated consults</a:t>
            </a:r>
          </a:p>
          <a:p>
            <a:endParaRPr lang="en-US" altLang="en-US" sz="2800" dirty="0"/>
          </a:p>
          <a:p>
            <a:r>
              <a:rPr lang="en-US" altLang="en-US" sz="2800" dirty="0"/>
              <a:t>IDNR &amp;US FWS</a:t>
            </a:r>
          </a:p>
          <a:p>
            <a:r>
              <a:rPr lang="en-US" altLang="en-US" sz="2800" dirty="0"/>
              <a:t>did not identify endangered species at derailment site</a:t>
            </a:r>
          </a:p>
        </p:txBody>
      </p:sp>
    </p:spTree>
    <p:extLst>
      <p:ext uri="{BB962C8B-B14F-4D97-AF65-F5344CB8AC3E}">
        <p14:creationId xmlns:p14="http://schemas.microsoft.com/office/powerpoint/2010/main" val="901350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52706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&amp; Sampling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73995" y="1702193"/>
            <a:ext cx="3810000" cy="3300094"/>
          </a:xfrm>
        </p:spPr>
        <p:txBody>
          <a:bodyPr/>
          <a:lstStyle/>
          <a:p>
            <a:r>
              <a:rPr lang="en-US" altLang="en-US" dirty="0" smtClean="0"/>
              <a:t>Air</a:t>
            </a:r>
          </a:p>
          <a:p>
            <a:r>
              <a:rPr lang="en-US" altLang="en-US" dirty="0" smtClean="0"/>
              <a:t>Product</a:t>
            </a:r>
          </a:p>
          <a:p>
            <a:pPr lvl="1"/>
            <a:r>
              <a:rPr lang="en-US" altLang="en-US" dirty="0" smtClean="0"/>
              <a:t>Fingerprint, SDS, analysis</a:t>
            </a:r>
          </a:p>
          <a:p>
            <a:r>
              <a:rPr lang="en-US" altLang="en-US" dirty="0" smtClean="0"/>
              <a:t>Surface Water</a:t>
            </a:r>
          </a:p>
          <a:p>
            <a:r>
              <a:rPr lang="en-US" altLang="en-US" dirty="0" smtClean="0"/>
              <a:t>Soil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154" y="1167319"/>
            <a:ext cx="3672162" cy="4181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635" y="2721662"/>
            <a:ext cx="2711587" cy="3933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043" y="2385736"/>
            <a:ext cx="3521863" cy="3531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051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1690688"/>
            <a:ext cx="6380480" cy="4785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720" y="2179320"/>
            <a:ext cx="5405120" cy="4053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Bakken Crude was Green in Color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76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160" y="207010"/>
            <a:ext cx="10515600" cy="732155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8320" y="939165"/>
            <a:ext cx="8580120" cy="5936360"/>
          </a:xfrm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676400" y="3646488"/>
            <a:ext cx="2027238" cy="203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Benzene</a:t>
            </a:r>
          </a:p>
          <a:p>
            <a:r>
              <a:rPr lang="en-US" altLang="en-US" sz="1400"/>
              <a:t>Carbon Monoxide</a:t>
            </a:r>
          </a:p>
          <a:p>
            <a:r>
              <a:rPr lang="en-US" altLang="en-US" sz="1400"/>
              <a:t>Hydrogen Sulfide</a:t>
            </a:r>
          </a:p>
          <a:p>
            <a:r>
              <a:rPr lang="en-US" altLang="en-US" sz="1400"/>
              <a:t>PM 2.5 Particulates</a:t>
            </a:r>
          </a:p>
          <a:p>
            <a:r>
              <a:rPr lang="en-US" altLang="en-US" sz="1400"/>
              <a:t>Lower explosive limit</a:t>
            </a:r>
          </a:p>
          <a:p>
            <a:r>
              <a:rPr lang="en-US" altLang="en-US" sz="1400"/>
              <a:t>Nitrous Oxide</a:t>
            </a:r>
          </a:p>
          <a:p>
            <a:r>
              <a:rPr lang="en-US" altLang="en-US" sz="1400"/>
              <a:t>Sulfur Dioxide</a:t>
            </a:r>
          </a:p>
          <a:p>
            <a:r>
              <a:rPr lang="en-US" altLang="en-US" sz="1400"/>
              <a:t>Toluene</a:t>
            </a:r>
          </a:p>
          <a:p>
            <a:r>
              <a:rPr lang="en-US" altLang="en-US" sz="1400"/>
              <a:t>VOCs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676400" y="1676400"/>
            <a:ext cx="2027238" cy="1816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/>
              <a:t>Fixed @ 9 locations</a:t>
            </a:r>
          </a:p>
          <a:p>
            <a:pPr algn="ctr"/>
            <a:r>
              <a:rPr lang="en-US" altLang="en-US" sz="1400"/>
              <a:t>3/5 – 3/11</a:t>
            </a:r>
          </a:p>
          <a:p>
            <a:pPr algn="ctr"/>
            <a:r>
              <a:rPr lang="en-US" altLang="en-US" sz="1400"/>
              <a:t>VOCs &amp; PM2.5</a:t>
            </a:r>
          </a:p>
          <a:p>
            <a:pPr algn="ctr"/>
            <a:r>
              <a:rPr lang="en-US" altLang="en-US" sz="1400"/>
              <a:t>- 4300 readings recorded w/ no detections</a:t>
            </a:r>
          </a:p>
          <a:p>
            <a:pPr algn="ctr"/>
            <a:r>
              <a:rPr lang="en-US" altLang="en-US" sz="1400"/>
              <a:t>- PM2.5 consistent w/ ambient readings 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458200" y="2025650"/>
            <a:ext cx="2027238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/>
              <a:t>Grabs @ 5 locations</a:t>
            </a:r>
          </a:p>
          <a:p>
            <a:pPr algn="ctr"/>
            <a:r>
              <a:rPr lang="en-US" altLang="en-US" sz="1400"/>
              <a:t>3/5 – 3/12</a:t>
            </a:r>
          </a:p>
          <a:p>
            <a:pPr algn="ctr"/>
            <a:r>
              <a:rPr lang="en-US" altLang="en-US" sz="1400"/>
              <a:t>VOCs &amp; PAHs</a:t>
            </a:r>
          </a:p>
          <a:p>
            <a:pPr algn="ctr"/>
            <a:r>
              <a:rPr lang="en-US" altLang="en-US" sz="1400"/>
              <a:t>- 75 samples taken, no detections for crude above health guidelines</a:t>
            </a:r>
          </a:p>
        </p:txBody>
      </p:sp>
    </p:spTree>
    <p:extLst>
      <p:ext uri="{BB962C8B-B14F-4D97-AF65-F5344CB8AC3E}">
        <p14:creationId xmlns:p14="http://schemas.microsoft.com/office/powerpoint/2010/main" val="70750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5449"/>
            <a:ext cx="8229600" cy="1021167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Water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559" y="1176616"/>
            <a:ext cx="6629721" cy="5169604"/>
          </a:xfrm>
        </p:spPr>
      </p:pic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5587885" y="1083306"/>
            <a:ext cx="2332038" cy="2678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Field parameters:</a:t>
            </a:r>
          </a:p>
          <a:p>
            <a:r>
              <a:rPr lang="en-US" altLang="en-US" sz="1400" dirty="0"/>
              <a:t>(depth, flow, DO, ORP, temp, </a:t>
            </a:r>
            <a:r>
              <a:rPr lang="en-US" altLang="en-US" sz="1400" dirty="0" err="1"/>
              <a:t>cond</a:t>
            </a:r>
            <a:r>
              <a:rPr lang="en-US" altLang="en-US" sz="1400" dirty="0"/>
              <a:t>, pH)</a:t>
            </a:r>
          </a:p>
          <a:p>
            <a:r>
              <a:rPr lang="en-US" altLang="en-US" sz="1400" dirty="0"/>
              <a:t>VOCs</a:t>
            </a:r>
          </a:p>
          <a:p>
            <a:r>
              <a:rPr lang="en-US" altLang="en-US" sz="1400" dirty="0"/>
              <a:t>PNAs (SVOCs)</a:t>
            </a:r>
          </a:p>
          <a:p>
            <a:r>
              <a:rPr lang="en-US" altLang="en-US" sz="1400" dirty="0"/>
              <a:t>BTEX</a:t>
            </a:r>
          </a:p>
          <a:p>
            <a:r>
              <a:rPr lang="en-US" altLang="en-US" sz="1400" dirty="0"/>
              <a:t>TPHs</a:t>
            </a:r>
          </a:p>
          <a:p>
            <a:r>
              <a:rPr lang="en-US" altLang="en-US" sz="1400" dirty="0"/>
              <a:t>(DRO, GRO, ORO)</a:t>
            </a:r>
          </a:p>
          <a:p>
            <a:endParaRPr lang="en-US" altLang="en-US" sz="1400" dirty="0"/>
          </a:p>
          <a:p>
            <a:r>
              <a:rPr lang="en-US" altLang="en-US" sz="1400" dirty="0"/>
              <a:t>- No exceedances of Illinois EPA Surface Water Quality Standards</a:t>
            </a: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91967" y="4014639"/>
            <a:ext cx="2027237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4 up, source, 5 down</a:t>
            </a:r>
          </a:p>
          <a:p>
            <a:pPr algn="ctr"/>
            <a:r>
              <a:rPr lang="en-US" altLang="en-US" sz="1400" dirty="0"/>
              <a:t>3/7 to 3/11</a:t>
            </a:r>
          </a:p>
          <a:p>
            <a:endParaRPr lang="en-US" altLang="en-US" sz="1400" dirty="0"/>
          </a:p>
          <a:p>
            <a:r>
              <a:rPr lang="en-US" altLang="en-US" sz="1400" dirty="0"/>
              <a:t>2 up, source, 2 down</a:t>
            </a:r>
          </a:p>
          <a:p>
            <a:pPr algn="ctr"/>
            <a:r>
              <a:rPr lang="en-US" altLang="en-US" sz="1400" dirty="0"/>
              <a:t>3/11 to </a:t>
            </a:r>
            <a:r>
              <a:rPr lang="en-US" altLang="en-US" sz="1400" dirty="0" smtClean="0"/>
              <a:t>3/27</a:t>
            </a:r>
          </a:p>
          <a:p>
            <a:pPr algn="ctr"/>
            <a:endParaRPr lang="en-US" altLang="en-US" sz="1400" dirty="0"/>
          </a:p>
          <a:p>
            <a:pPr algn="ctr"/>
            <a:r>
              <a:rPr lang="en-US" altLang="en-US" sz="1400" dirty="0" smtClean="0"/>
              <a:t>2 up, source, 2 down</a:t>
            </a:r>
          </a:p>
          <a:p>
            <a:pPr algn="ctr"/>
            <a:r>
              <a:rPr lang="en-US" altLang="en-US" sz="1400" dirty="0" smtClean="0"/>
              <a:t>If &gt; 1” rain</a:t>
            </a:r>
          </a:p>
          <a:p>
            <a:pPr algn="ctr"/>
            <a:r>
              <a:rPr lang="en-US" altLang="en-US" sz="1400" dirty="0" smtClean="0"/>
              <a:t>3/27 to present</a:t>
            </a:r>
            <a:endParaRPr lang="en-US" altLang="en-US" sz="1400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0778" y="2317838"/>
            <a:ext cx="4036979" cy="30277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73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239" y="228600"/>
            <a:ext cx="9142412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of Most Significant Impact – 12 cars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238" y="1555750"/>
            <a:ext cx="91424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105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5449"/>
            <a:ext cx="8229600" cy="1021167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8368" y="1176616"/>
            <a:ext cx="9551072" cy="5589838"/>
          </a:xfrm>
        </p:spPr>
      </p:pic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9114631" y="376516"/>
            <a:ext cx="2192338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- 143 samples from 35 borings screened </a:t>
            </a:r>
          </a:p>
          <a:p>
            <a:r>
              <a:rPr lang="en-US" altLang="en-US" sz="1400" dirty="0"/>
              <a:t>39 samples to lab</a:t>
            </a:r>
          </a:p>
          <a:p>
            <a:endParaRPr lang="en-US" altLang="en-US" sz="1400" dirty="0"/>
          </a:p>
          <a:p>
            <a:r>
              <a:rPr lang="en-US" altLang="en-US" sz="1400" dirty="0"/>
              <a:t>PNAs n(0’-3’, 4’-8’)</a:t>
            </a:r>
          </a:p>
          <a:p>
            <a:r>
              <a:rPr lang="en-US" altLang="en-US" sz="1400" dirty="0"/>
              <a:t>BTEX</a:t>
            </a:r>
          </a:p>
          <a:p>
            <a:r>
              <a:rPr lang="en-US" altLang="en-US" sz="1400" dirty="0"/>
              <a:t>TPH (DRO, GRO, ERO)</a:t>
            </a:r>
          </a:p>
        </p:txBody>
      </p:sp>
    </p:spTree>
    <p:extLst>
      <p:ext uri="{BB962C8B-B14F-4D97-AF65-F5344CB8AC3E}">
        <p14:creationId xmlns:p14="http://schemas.microsoft.com/office/powerpoint/2010/main" val="463520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8782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Remediation Activities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402559" y="1633654"/>
            <a:ext cx="6600407" cy="4309946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Remove </a:t>
            </a:r>
            <a:r>
              <a:rPr lang="en-US" altLang="en-US" dirty="0" smtClean="0"/>
              <a:t>crude (mass balance)</a:t>
            </a:r>
            <a:endParaRPr lang="en-US" altLang="en-US" dirty="0">
              <a:solidFill>
                <a:srgbClr val="FF0000"/>
              </a:solidFill>
            </a:endParaRPr>
          </a:p>
          <a:p>
            <a:r>
              <a:rPr lang="en-US" altLang="en-US" dirty="0" smtClean="0"/>
              <a:t>Sheet pile impacted area </a:t>
            </a:r>
            <a:endParaRPr lang="en-US" altLang="en-US" dirty="0"/>
          </a:p>
          <a:p>
            <a:r>
              <a:rPr lang="en-US" altLang="en-US" dirty="0" smtClean="0"/>
              <a:t>Excavate impacted soils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/>
              <a:t>Disposed of at Subtitle D landfill</a:t>
            </a:r>
          </a:p>
          <a:p>
            <a:r>
              <a:rPr lang="en-US" altLang="en-US" dirty="0" smtClean="0"/>
              <a:t>Flush ballast / ramp &amp; recover oil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/>
              <a:t>Water Treatment</a:t>
            </a:r>
          </a:p>
          <a:p>
            <a:pPr lvl="1"/>
            <a:r>
              <a:rPr lang="en-US" altLang="en-US" dirty="0" smtClean="0"/>
              <a:t>FOSC exercised </a:t>
            </a:r>
            <a:r>
              <a:rPr lang="en-US" altLang="en-US" dirty="0"/>
              <a:t>NCP, CWA </a:t>
            </a:r>
            <a:r>
              <a:rPr lang="en-US" altLang="en-US" dirty="0" smtClean="0"/>
              <a:t>Sect. </a:t>
            </a:r>
            <a:r>
              <a:rPr lang="en-US" altLang="en-US" dirty="0"/>
              <a:t>311(c) &amp; </a:t>
            </a:r>
            <a:r>
              <a:rPr lang="en-US" altLang="en-US" dirty="0" smtClean="0"/>
              <a:t>NPDES </a:t>
            </a:r>
            <a:r>
              <a:rPr lang="en-US" altLang="en-US" dirty="0"/>
              <a:t>Section 122.3(d) authority to exempt NPDES permit </a:t>
            </a:r>
            <a:r>
              <a:rPr lang="en-US" altLang="en-US" dirty="0" smtClean="0"/>
              <a:t>until state issued permit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r>
              <a:rPr lang="en-US" altLang="en-US" dirty="0" smtClean="0"/>
              <a:t>Backfill &amp; restoration (USACOE)</a:t>
            </a:r>
          </a:p>
          <a:p>
            <a:r>
              <a:rPr lang="en-US" altLang="en-US" dirty="0" smtClean="0"/>
              <a:t>Long term monitoring 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33796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569" y="2984066"/>
            <a:ext cx="4373880" cy="32804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990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Sheet Pile Containment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0" y="943113"/>
            <a:ext cx="8502650" cy="59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376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0" y="137160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447800"/>
            <a:ext cx="8153400" cy="5105400"/>
          </a:xfrm>
        </p:spPr>
        <p:txBody>
          <a:bodyPr/>
          <a:lstStyle/>
          <a:p>
            <a:pPr marL="119062" indent="0"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42869"/>
              </p:ext>
            </p:extLst>
          </p:nvPr>
        </p:nvGraphicFramePr>
        <p:xfrm>
          <a:off x="3048000" y="1096803"/>
          <a:ext cx="6096000" cy="185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Product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Crude Oil (recovered)</a:t>
                      </a:r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221,421 gal</a:t>
                      </a:r>
                      <a:endParaRPr lang="en-US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Contact Water (treated)</a:t>
                      </a:r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1,700,000 gal (+)</a:t>
                      </a:r>
                      <a:endParaRPr lang="en-US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Contaminated Soil</a:t>
                      </a:r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4,748 tons (+)</a:t>
                      </a:r>
                      <a:endParaRPr lang="en-US" sz="1800" dirty="0"/>
                    </a:p>
                  </a:txBody>
                  <a:tcPr marT="45714" marB="45714"/>
                </a:tc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Tankers wrecked</a:t>
                      </a:r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35870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64" y="3411415"/>
            <a:ext cx="4443045" cy="3332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1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20" y="3411416"/>
            <a:ext cx="4443044" cy="33322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56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25304" y="230937"/>
            <a:ext cx="2627745" cy="865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sz="3600" u="sng" dirty="0" smtClean="0">
                <a:latin typeface="Calibri Light" panose="020F0302020204030204" pitchFamily="34" charset="0"/>
                <a:cs typeface="Times New Roman" pitchFamily="18" charset="0"/>
              </a:rPr>
              <a:t> </a:t>
            </a:r>
            <a:endParaRPr lang="en-US" sz="3600" u="sng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80653" y="1366571"/>
            <a:ext cx="10517049" cy="4876882"/>
          </a:xfrm>
        </p:spPr>
        <p:txBody>
          <a:bodyPr>
            <a:normAutofit/>
          </a:bodyPr>
          <a:lstStyle/>
          <a:p>
            <a:pPr marL="117475" indent="0">
              <a:spcAft>
                <a:spcPts val="1200"/>
              </a:spcAft>
              <a:buClr>
                <a:srgbClr val="F0AD00"/>
              </a:buClr>
              <a:buNone/>
              <a:defRPr/>
            </a:pPr>
            <a:endParaRPr lang="en-US" altLang="en-US" sz="2400" dirty="0" smtClean="0">
              <a:solidFill>
                <a:srgbClr val="000000"/>
              </a:solidFill>
            </a:endParaRPr>
          </a:p>
          <a:p>
            <a:pPr marL="460375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sz="3200" dirty="0" smtClean="0">
                <a:solidFill>
                  <a:srgbClr val="000000"/>
                </a:solidFill>
              </a:rPr>
              <a:t>Communicate some lessons </a:t>
            </a:r>
            <a:r>
              <a:rPr lang="en-US" altLang="en-US" sz="3200" dirty="0">
                <a:solidFill>
                  <a:srgbClr val="000000"/>
                </a:solidFill>
              </a:rPr>
              <a:t>learned from </a:t>
            </a:r>
            <a:r>
              <a:rPr lang="en-US" altLang="en-US" sz="3200" dirty="0" smtClean="0">
                <a:solidFill>
                  <a:srgbClr val="000000"/>
                </a:solidFill>
              </a:rPr>
              <a:t>incident</a:t>
            </a:r>
            <a:endParaRPr lang="en-US" altLang="en-US" sz="3200" dirty="0" smtClean="0">
              <a:solidFill>
                <a:srgbClr val="000000"/>
              </a:solidFill>
            </a:endParaRPr>
          </a:p>
          <a:p>
            <a:pPr marL="460375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sz="3200" dirty="0" smtClean="0">
                <a:solidFill>
                  <a:srgbClr val="000000"/>
                </a:solidFill>
              </a:rPr>
              <a:t>How events influenced rail preparedness planning in:</a:t>
            </a:r>
          </a:p>
          <a:p>
            <a:pPr marL="917575" lvl="1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City of Galena</a:t>
            </a:r>
          </a:p>
          <a:p>
            <a:pPr marL="917575" lvl="1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Jo Daviess County</a:t>
            </a:r>
          </a:p>
          <a:p>
            <a:pPr marL="917575" lvl="1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State of Illinois</a:t>
            </a:r>
          </a:p>
          <a:p>
            <a:pPr marL="917575" lvl="1" indent="-342900">
              <a:spcAft>
                <a:spcPts val="1200"/>
              </a:spcAft>
              <a:buClr>
                <a:srgbClr val="F0AD00"/>
              </a:buClr>
              <a:buFontTx/>
              <a:buChar char="-"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Region 5 (MN, WI, IL, IN, OH, MI)</a:t>
            </a:r>
          </a:p>
        </p:txBody>
      </p:sp>
    </p:spTree>
    <p:extLst>
      <p:ext uri="{BB962C8B-B14F-4D97-AF65-F5344CB8AC3E}">
        <p14:creationId xmlns:p14="http://schemas.microsoft.com/office/powerpoint/2010/main" val="30755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1520" y="0"/>
            <a:ext cx="10515600" cy="80835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Roadways – Access to Site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758" y="2779144"/>
            <a:ext cx="5047411" cy="3785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49" y="2774830"/>
            <a:ext cx="5053162" cy="3789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983" y="727146"/>
            <a:ext cx="4194819" cy="31461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24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15" y="1047687"/>
            <a:ext cx="9925599" cy="5716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1520" y="0"/>
            <a:ext cx="10515600" cy="80835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Staging Area – Private Land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1520" y="0"/>
            <a:ext cx="10515600" cy="80835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Bike Trail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34F96BBD-0D0E-4FA0-ABBA-258E07C32DF4" descr="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094" y="808355"/>
            <a:ext cx="7819091" cy="5869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84139"/>
            <a:ext cx="8839200" cy="12111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Response/Recovery Transition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79863" y="1295318"/>
            <a:ext cx="10530097" cy="53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IL-Incident Management Team (IMT) met with USEPA to discuss integration</a:t>
            </a:r>
          </a:p>
          <a:p>
            <a:pPr>
              <a:defRPr/>
            </a:pPr>
            <a:r>
              <a:rPr lang="en-US" dirty="0" smtClean="0"/>
              <a:t>UC </a:t>
            </a:r>
            <a:r>
              <a:rPr lang="en-US" dirty="0"/>
              <a:t>selected based on:</a:t>
            </a:r>
          </a:p>
          <a:p>
            <a:pPr lvl="1">
              <a:buClr>
                <a:srgbClr val="FFC000"/>
              </a:buClr>
              <a:defRPr/>
            </a:pPr>
            <a:r>
              <a:rPr lang="en-US" sz="2800" dirty="0" smtClean="0"/>
              <a:t>Responsibility, Authority, Expertise</a:t>
            </a:r>
            <a:endParaRPr lang="en-US" sz="2800" dirty="0"/>
          </a:p>
          <a:p>
            <a:pPr>
              <a:defRPr/>
            </a:pPr>
            <a:r>
              <a:rPr lang="en-US" dirty="0"/>
              <a:t>Day 3 Incident Action Plan (IAP) was a combination of the BNSF IAP &amp; IL-IMT IAP from Day 2</a:t>
            </a:r>
          </a:p>
          <a:p>
            <a:pPr>
              <a:defRPr/>
            </a:pPr>
            <a:r>
              <a:rPr lang="en-US" dirty="0"/>
              <a:t>IL-IMT worked together with USEPA to establish transition plan  </a:t>
            </a:r>
          </a:p>
          <a:p>
            <a:pPr>
              <a:defRPr/>
            </a:pPr>
            <a:r>
              <a:rPr lang="en-US" dirty="0" smtClean="0"/>
              <a:t>IL-IMT stepped </a:t>
            </a:r>
            <a:r>
              <a:rPr lang="en-US" dirty="0"/>
              <a:t>back to support role for Day 5 IAP</a:t>
            </a:r>
          </a:p>
          <a:p>
            <a:pPr>
              <a:defRPr/>
            </a:pPr>
            <a:r>
              <a:rPr lang="en-US" dirty="0"/>
              <a:t>IL-IMT </a:t>
            </a:r>
            <a:r>
              <a:rPr lang="en-US" dirty="0" smtClean="0"/>
              <a:t>stepped </a:t>
            </a:r>
            <a:r>
              <a:rPr lang="en-US" dirty="0"/>
              <a:t>out of command structure </a:t>
            </a:r>
            <a:r>
              <a:rPr lang="en-US" dirty="0" smtClean="0"/>
              <a:t>on Day 6</a:t>
            </a:r>
            <a:endParaRPr lang="en-US" dirty="0"/>
          </a:p>
          <a:p>
            <a:pPr marL="460375" indent="-342900">
              <a:buClr>
                <a:srgbClr val="F0AD00"/>
              </a:buClr>
              <a:defRPr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" y="1295318"/>
            <a:ext cx="7772400" cy="51054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Composition of UC</a:t>
            </a:r>
          </a:p>
          <a:p>
            <a:pPr lvl="1">
              <a:defRPr/>
            </a:pPr>
            <a:r>
              <a:rPr lang="en-US" altLang="en-US" dirty="0"/>
              <a:t>PHMSA, FSA, OSHA, IEMA, IL IMT left off</a:t>
            </a:r>
          </a:p>
          <a:p>
            <a:pPr>
              <a:defRPr/>
            </a:pPr>
            <a:r>
              <a:rPr lang="en-US" altLang="en-US" sz="2400" dirty="0"/>
              <a:t>Selection of 1 individual </a:t>
            </a:r>
            <a:r>
              <a:rPr lang="en-US" altLang="en-US" sz="2400" dirty="0" smtClean="0"/>
              <a:t>was</a:t>
            </a:r>
            <a:r>
              <a:rPr lang="en-US" altLang="en-US" sz="2400" dirty="0" smtClean="0"/>
              <a:t> challenging:</a:t>
            </a:r>
            <a:endParaRPr lang="en-US" altLang="en-US" sz="2400" dirty="0"/>
          </a:p>
          <a:p>
            <a:pPr marL="457200" lvl="1" indent="0">
              <a:buNone/>
              <a:defRPr/>
            </a:pPr>
            <a:r>
              <a:rPr lang="en-US" altLang="en-US" dirty="0"/>
              <a:t>    </a:t>
            </a:r>
            <a:r>
              <a:rPr lang="en-US" altLang="en-US" b="1" dirty="0"/>
              <a:t>BEFORE = AFTER</a:t>
            </a:r>
          </a:p>
          <a:p>
            <a:pPr lvl="1">
              <a:defRPr/>
            </a:pPr>
            <a:r>
              <a:rPr lang="en-US" altLang="en-US" dirty="0"/>
              <a:t>1	 IC = 4(UC)</a:t>
            </a:r>
          </a:p>
          <a:p>
            <a:pPr lvl="1">
              <a:defRPr/>
            </a:pPr>
            <a:r>
              <a:rPr lang="en-US" altLang="en-US" dirty="0"/>
              <a:t>5 PSCs = 1 (CTEH)</a:t>
            </a:r>
          </a:p>
          <a:p>
            <a:pPr lvl="1">
              <a:defRPr/>
            </a:pPr>
            <a:r>
              <a:rPr lang="en-US" altLang="en-US" dirty="0"/>
              <a:t>6 SOs = 1 (BNSF)</a:t>
            </a:r>
          </a:p>
          <a:p>
            <a:pPr lvl="1">
              <a:defRPr/>
            </a:pPr>
            <a:r>
              <a:rPr lang="en-US" altLang="en-US" dirty="0"/>
              <a:t>4 OPSs = 1 (BNSF)</a:t>
            </a:r>
          </a:p>
          <a:p>
            <a:pPr lvl="1">
              <a:defRPr/>
            </a:pPr>
            <a:r>
              <a:rPr lang="en-US" altLang="en-US" dirty="0"/>
              <a:t>3 ENVLs = 1 (ARCADIS)</a:t>
            </a:r>
          </a:p>
          <a:p>
            <a:pPr>
              <a:defRPr/>
            </a:pPr>
            <a:r>
              <a:rPr lang="en-US" altLang="en-US" sz="2400" dirty="0"/>
              <a:t>Strategy </a:t>
            </a:r>
            <a:r>
              <a:rPr lang="en-US" altLang="en-US" sz="2400" dirty="0" smtClean="0"/>
              <a:t>to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populate KLPs </a:t>
            </a:r>
            <a:r>
              <a:rPr lang="en-US" altLang="en-US" sz="2400" dirty="0" smtClean="0"/>
              <a:t>w/ </a:t>
            </a:r>
            <a:r>
              <a:rPr lang="en-US" altLang="en-US" sz="2400" dirty="0"/>
              <a:t>qualified personnel w/ longevity on site (EPA shadow or deputy)</a:t>
            </a:r>
          </a:p>
          <a:p>
            <a:pPr>
              <a:defRPr/>
            </a:pPr>
            <a:r>
              <a:rPr lang="en-US" altLang="en-US" sz="2400" dirty="0" smtClean="0"/>
              <a:t>IAP </a:t>
            </a:r>
            <a:r>
              <a:rPr lang="en-US" altLang="en-US" sz="2400" dirty="0"/>
              <a:t>software </a:t>
            </a:r>
            <a:r>
              <a:rPr lang="en-US" altLang="en-US" sz="2400" dirty="0" smtClean="0"/>
              <a:t>utilized</a:t>
            </a:r>
            <a:endParaRPr lang="en-US" altLang="en-US" sz="2400" dirty="0"/>
          </a:p>
          <a:p>
            <a:pPr lvl="1">
              <a:defRPr/>
            </a:pPr>
            <a:endParaRPr lang="en-US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2400" y="84139"/>
            <a:ext cx="6781800" cy="12111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IC to UC Transition Issues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792" y="1827503"/>
            <a:ext cx="5165513" cy="2905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85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167005"/>
            <a:ext cx="10515600" cy="80835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Briefings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3" y="975360"/>
            <a:ext cx="6459165" cy="3633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898" y="2051562"/>
            <a:ext cx="5311735" cy="39838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47655" y="471564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DAY 6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158264" y="6122912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DAY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66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980" y="11151"/>
            <a:ext cx="6481437" cy="6601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57335" cy="669470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66548" y="836579"/>
            <a:ext cx="5632314" cy="2071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55" y="737697"/>
            <a:ext cx="9851594" cy="6120303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78252" y="95862"/>
            <a:ext cx="6781800" cy="48943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Work Plan Tracking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to             transition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60" y="1743075"/>
            <a:ext cx="10530840" cy="5105400"/>
          </a:xfrm>
        </p:spPr>
        <p:txBody>
          <a:bodyPr/>
          <a:lstStyle/>
          <a:p>
            <a:r>
              <a:rPr lang="en-US" altLang="en-US" sz="2400" dirty="0"/>
              <a:t>Transition plan/schedule developed w/ IEPA </a:t>
            </a:r>
            <a:r>
              <a:rPr lang="en-US" altLang="en-US" sz="2400" dirty="0">
                <a:solidFill>
                  <a:srgbClr val="FF0000"/>
                </a:solidFill>
              </a:rPr>
              <a:t>(3/19) </a:t>
            </a:r>
          </a:p>
          <a:p>
            <a:r>
              <a:rPr lang="en-US" altLang="en-US" sz="2400" dirty="0"/>
              <a:t>US EPA memo to IEPA SRP Unit Leader </a:t>
            </a:r>
            <a:r>
              <a:rPr lang="en-US" altLang="en-US" sz="2400" dirty="0">
                <a:solidFill>
                  <a:srgbClr val="FF0000"/>
                </a:solidFill>
              </a:rPr>
              <a:t>(3/20)</a:t>
            </a:r>
          </a:p>
          <a:p>
            <a:r>
              <a:rPr lang="en-US" altLang="en-US" sz="2400" dirty="0"/>
              <a:t>UC dissolution memo </a:t>
            </a:r>
            <a:r>
              <a:rPr lang="en-US" altLang="en-US" sz="2400" dirty="0">
                <a:solidFill>
                  <a:srgbClr val="FF0000"/>
                </a:solidFill>
              </a:rPr>
              <a:t>(3/24)</a:t>
            </a:r>
          </a:p>
          <a:p>
            <a:r>
              <a:rPr lang="en-US" altLang="en-US" sz="2400" dirty="0"/>
              <a:t>NPDES Permit</a:t>
            </a:r>
          </a:p>
          <a:p>
            <a:pPr lvl="1"/>
            <a:r>
              <a:rPr lang="en-US" altLang="en-US" sz="2000" dirty="0"/>
              <a:t>Water Treatment Unit - US EPA FOSC email exercising NCP, CWA Section 311(c) &amp; NPDES Section 122.3(d) authority to exempt NPDES permit </a:t>
            </a:r>
            <a:r>
              <a:rPr lang="en-US" altLang="en-US" sz="2000" dirty="0">
                <a:solidFill>
                  <a:srgbClr val="FF0000"/>
                </a:solidFill>
              </a:rPr>
              <a:t>(3/24)</a:t>
            </a:r>
          </a:p>
          <a:p>
            <a:pPr lvl="1"/>
            <a:r>
              <a:rPr lang="en-US" altLang="en-US" sz="2000" dirty="0"/>
              <a:t>Construction Site – General permit issued by IEPA </a:t>
            </a:r>
            <a:r>
              <a:rPr lang="en-US" altLang="en-US" sz="2000" dirty="0">
                <a:solidFill>
                  <a:srgbClr val="FF0000"/>
                </a:solidFill>
              </a:rPr>
              <a:t>(3/27</a:t>
            </a:r>
            <a:r>
              <a:rPr lang="en-US" altLang="en-US" sz="20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altLang="en-US" sz="2000" dirty="0" smtClean="0"/>
              <a:t>Water </a:t>
            </a:r>
            <a:r>
              <a:rPr lang="en-US" altLang="en-US" sz="2000" dirty="0"/>
              <a:t>Treatment Unit </a:t>
            </a:r>
            <a:r>
              <a:rPr lang="en-US" altLang="en-US" sz="2000" dirty="0" smtClean="0"/>
              <a:t>– NPDES permit issued by IEPA </a:t>
            </a:r>
            <a:r>
              <a:rPr lang="en-US" altLang="en-US" sz="2000" dirty="0" smtClean="0">
                <a:solidFill>
                  <a:srgbClr val="FF0000"/>
                </a:solidFill>
              </a:rPr>
              <a:t>(7/1)</a:t>
            </a:r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dirty="0" smtClean="0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143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33350"/>
            <a:ext cx="11699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710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736" y="250167"/>
            <a:ext cx="791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- VIPs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396" y="4016964"/>
            <a:ext cx="3727570" cy="279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396" y="1058892"/>
            <a:ext cx="3727570" cy="279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5" y="1352189"/>
            <a:ext cx="5983856" cy="44878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4207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2400" y="84139"/>
            <a:ext cx="6781800" cy="12111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Quick Incident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70213" y="1397864"/>
            <a:ext cx="6704519" cy="4953000"/>
          </a:xfrm>
        </p:spPr>
        <p:txBody>
          <a:bodyPr/>
          <a:lstStyle/>
          <a:p>
            <a:pPr marL="574675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1324hrs on March 5 </a:t>
            </a:r>
          </a:p>
          <a:p>
            <a:pPr marL="574675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21 of 105 cars derailed </a:t>
            </a:r>
          </a:p>
          <a:p>
            <a:pPr marL="574675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Crude oil released to ground &amp; </a:t>
            </a:r>
            <a:r>
              <a:rPr lang="en-US" altLang="en-US" dirty="0" smtClean="0"/>
              <a:t>burned</a:t>
            </a:r>
            <a:endParaRPr lang="en-US" altLang="en-US" dirty="0" smtClean="0"/>
          </a:p>
          <a:p>
            <a:pPr marL="574675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Initial response focus =</a:t>
            </a:r>
          </a:p>
          <a:p>
            <a:pPr marL="8667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Life safety</a:t>
            </a:r>
          </a:p>
          <a:p>
            <a:pPr marL="8667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Incident stabilization </a:t>
            </a:r>
          </a:p>
          <a:p>
            <a:pPr marL="8667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/>
              <a:t>Protection of environment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574675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FF0000"/>
                </a:solidFill>
              </a:rPr>
              <a:t>415</a:t>
            </a:r>
            <a:r>
              <a:rPr lang="en-US" altLang="en-US" dirty="0" smtClean="0">
                <a:solidFill>
                  <a:srgbClr val="000000"/>
                </a:solidFill>
              </a:rPr>
              <a:t> personnel initially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Local (City/Co/Township), State, Federal, Contractors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74732" y="1517515"/>
            <a:ext cx="5049952" cy="4833349"/>
            <a:chOff x="2819400" y="1563688"/>
            <a:chExt cx="6172200" cy="52943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563688"/>
              <a:ext cx="6172200" cy="529431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Cross 5"/>
            <p:cNvSpPr/>
            <p:nvPr/>
          </p:nvSpPr>
          <p:spPr>
            <a:xfrm>
              <a:off x="6019800" y="2743200"/>
              <a:ext cx="228600" cy="228600"/>
            </a:xfrm>
            <a:prstGeom prst="plus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Char char="l"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791200" y="1905000"/>
              <a:ext cx="342900" cy="95250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895600" y="4572001"/>
              <a:ext cx="1104900" cy="1825625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5181600" y="1617664"/>
              <a:ext cx="1447800" cy="3381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1"/>
                  </a:solidFill>
                </a:rPr>
                <a:t>Galena River</a:t>
              </a: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 rot="3361340">
              <a:off x="2954338" y="5314951"/>
              <a:ext cx="1752600" cy="3397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1"/>
                  </a:solidFill>
                </a:rPr>
                <a:t>Mississippi River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 rot="1035291">
              <a:off x="4970463" y="2955926"/>
              <a:ext cx="1447800" cy="3397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1"/>
                  </a:solidFill>
                </a:rPr>
                <a:t>Harris Slough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3101445">
              <a:off x="6448426" y="4249738"/>
              <a:ext cx="1868487" cy="3381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bg1"/>
                  </a:solidFill>
                </a:rPr>
                <a:t>BNSF Rail Line</a:t>
              </a:r>
            </a:p>
          </p:txBody>
        </p:sp>
      </p:grpSp>
      <p:sp>
        <p:nvSpPr>
          <p:cNvPr id="3" name="Striped Right Arrow 2"/>
          <p:cNvSpPr/>
          <p:nvPr/>
        </p:nvSpPr>
        <p:spPr>
          <a:xfrm rot="18500369">
            <a:off x="9936122" y="1367604"/>
            <a:ext cx="498761" cy="330740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67869" y="588459"/>
            <a:ext cx="12159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miles to Galena, 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292" y="1242743"/>
            <a:ext cx="5891970" cy="5573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05829" y="143990"/>
            <a:ext cx="1099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www2.epa.gov/il/galena-train-derailment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http://www.epaosc.org/bnsfgalenaspill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39" y="1242743"/>
            <a:ext cx="5251210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2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7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5640239" cy="46497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Operational objectives analyzed:</a:t>
            </a:r>
            <a:endParaRPr lang="en-US" dirty="0"/>
          </a:p>
          <a:p>
            <a:pPr lvl="1"/>
            <a:r>
              <a:rPr lang="en-US" dirty="0"/>
              <a:t>Notification</a:t>
            </a:r>
          </a:p>
          <a:p>
            <a:pPr lvl="1"/>
            <a:r>
              <a:rPr lang="en-US" dirty="0"/>
              <a:t>Initial Response</a:t>
            </a:r>
          </a:p>
          <a:p>
            <a:pPr lvl="1"/>
            <a:r>
              <a:rPr lang="en-US" dirty="0"/>
              <a:t>Incident Stabilization</a:t>
            </a:r>
          </a:p>
          <a:p>
            <a:pPr lvl="1"/>
            <a:r>
              <a:rPr lang="en-US" dirty="0"/>
              <a:t>Transfer of Command</a:t>
            </a:r>
          </a:p>
          <a:p>
            <a:r>
              <a:rPr lang="en-US" dirty="0" smtClean="0"/>
              <a:t>Analysis of core capabilities:</a:t>
            </a:r>
          </a:p>
          <a:p>
            <a:pPr lvl="1"/>
            <a:r>
              <a:rPr lang="en-US" dirty="0" smtClean="0"/>
              <a:t>Public information &amp; warning</a:t>
            </a:r>
          </a:p>
          <a:p>
            <a:pPr lvl="1"/>
            <a:r>
              <a:rPr lang="en-US" dirty="0" smtClean="0"/>
              <a:t>Environmental response / H&amp;S</a:t>
            </a:r>
          </a:p>
          <a:p>
            <a:pPr lvl="1"/>
            <a:r>
              <a:rPr lang="en-US" dirty="0" smtClean="0"/>
              <a:t>Operational Coordination</a:t>
            </a:r>
          </a:p>
          <a:p>
            <a:pPr lvl="1"/>
            <a:r>
              <a:rPr lang="en-US" dirty="0" smtClean="0"/>
              <a:t>Situational Assessment</a:t>
            </a:r>
          </a:p>
          <a:p>
            <a:pPr lvl="1"/>
            <a:r>
              <a:rPr lang="en-US" dirty="0" smtClean="0"/>
              <a:t>On-Scene Security &amp; Protection</a:t>
            </a:r>
          </a:p>
          <a:p>
            <a:pPr lvl="1"/>
            <a:r>
              <a:rPr lang="en-US" dirty="0" smtClean="0"/>
              <a:t>Operational Communications</a:t>
            </a:r>
          </a:p>
          <a:p>
            <a:pPr lvl="1"/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Intelligence &amp; Information Sharing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490" y="1759789"/>
            <a:ext cx="4276202" cy="39767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933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189" y="123585"/>
            <a:ext cx="10515600" cy="9547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78302"/>
            <a:ext cx="10082843" cy="5262113"/>
          </a:xfrm>
        </p:spPr>
        <p:txBody>
          <a:bodyPr>
            <a:normAutofit/>
          </a:bodyPr>
          <a:lstStyle/>
          <a:p>
            <a:r>
              <a:rPr lang="en-US" dirty="0" smtClean="0"/>
              <a:t>Ratings:</a:t>
            </a:r>
          </a:p>
          <a:p>
            <a:pPr lvl="1"/>
            <a:r>
              <a:rPr lang="en-US" dirty="0" smtClean="0"/>
              <a:t>Performed w/o challenges, w/ some challenges, w/ major challenges</a:t>
            </a:r>
          </a:p>
          <a:p>
            <a:pPr lvl="1"/>
            <a:r>
              <a:rPr lang="en-US" dirty="0" smtClean="0"/>
              <a:t>Unable to be performed</a:t>
            </a:r>
          </a:p>
          <a:p>
            <a:r>
              <a:rPr lang="en-US" dirty="0" smtClean="0"/>
              <a:t>For each objective &amp; core capability:</a:t>
            </a:r>
          </a:p>
          <a:p>
            <a:pPr lvl="1"/>
            <a:r>
              <a:rPr lang="en-US" dirty="0" smtClean="0"/>
              <a:t>Strengths</a:t>
            </a:r>
          </a:p>
          <a:p>
            <a:pPr lvl="1"/>
            <a:r>
              <a:rPr lang="en-US" dirty="0" smtClean="0"/>
              <a:t>Areas for improvement</a:t>
            </a:r>
          </a:p>
          <a:p>
            <a:pPr lvl="2"/>
            <a:r>
              <a:rPr lang="en-US" dirty="0" smtClean="0"/>
              <a:t>Reference &amp; analysis</a:t>
            </a:r>
          </a:p>
          <a:p>
            <a:r>
              <a:rPr lang="en-US" dirty="0" smtClean="0"/>
              <a:t>Appendix A – Improvement Plan</a:t>
            </a:r>
          </a:p>
          <a:p>
            <a:pPr lvl="1"/>
            <a:r>
              <a:rPr lang="en-US" dirty="0" smtClean="0"/>
              <a:t>For each objective, core capability &amp; area for improvement –</a:t>
            </a:r>
          </a:p>
          <a:p>
            <a:pPr lvl="2"/>
            <a:r>
              <a:rPr lang="en-US" dirty="0" smtClean="0"/>
              <a:t>Corrective action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rimary responsible organization &amp; POC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tart &amp; completion date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58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189" y="123585"/>
            <a:ext cx="10515600" cy="9547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Plan Highlights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78302"/>
            <a:ext cx="6521825" cy="52621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Policies and procedures</a:t>
            </a:r>
          </a:p>
          <a:p>
            <a:pPr lvl="1"/>
            <a:r>
              <a:rPr lang="en-US" dirty="0" smtClean="0"/>
              <a:t>EOP Updates</a:t>
            </a:r>
          </a:p>
          <a:p>
            <a:pPr lvl="2"/>
            <a:r>
              <a:rPr lang="en-US" dirty="0" smtClean="0"/>
              <a:t>Declaration of a disaster</a:t>
            </a:r>
          </a:p>
          <a:p>
            <a:pPr lvl="2"/>
            <a:r>
              <a:rPr lang="en-US" dirty="0" smtClean="0"/>
              <a:t>Chain of Command</a:t>
            </a:r>
          </a:p>
          <a:p>
            <a:pPr lvl="2"/>
            <a:r>
              <a:rPr lang="en-US" dirty="0" smtClean="0"/>
              <a:t>Decision-making</a:t>
            </a:r>
            <a:r>
              <a:rPr lang="en-US" dirty="0"/>
              <a:t> </a:t>
            </a:r>
            <a:r>
              <a:rPr lang="en-US" dirty="0" smtClean="0"/>
              <a:t>&amp; spending authority</a:t>
            </a:r>
          </a:p>
          <a:p>
            <a:pPr lvl="2"/>
            <a:r>
              <a:rPr lang="en-US" dirty="0" smtClean="0"/>
              <a:t>Train derailment annex</a:t>
            </a:r>
          </a:p>
          <a:p>
            <a:pPr lvl="1"/>
            <a:r>
              <a:rPr lang="en-US" dirty="0" smtClean="0"/>
              <a:t>Release of information to the public</a:t>
            </a:r>
          </a:p>
          <a:p>
            <a:pPr lvl="2"/>
            <a:r>
              <a:rPr lang="en-US" dirty="0" smtClean="0"/>
              <a:t>Emergency notification system</a:t>
            </a:r>
          </a:p>
          <a:p>
            <a:pPr lvl="2"/>
            <a:r>
              <a:rPr lang="en-US" dirty="0" smtClean="0"/>
              <a:t>Facebook &amp; Twitter accounts established</a:t>
            </a:r>
          </a:p>
          <a:p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Galena FD attended SERTC (PER-327)</a:t>
            </a:r>
          </a:p>
          <a:p>
            <a:pPr lvl="2"/>
            <a:r>
              <a:rPr lang="en-US" sz="1400" dirty="0">
                <a:hlinkClick r:id="rId2"/>
              </a:rPr>
              <a:t>http://sertc.org/courses/crude-by-rail-emergency-response-cbr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</a:p>
          <a:p>
            <a:pPr lvl="1"/>
            <a:r>
              <a:rPr lang="en-US" dirty="0" smtClean="0"/>
              <a:t>Coalition-building with surrounding counties</a:t>
            </a:r>
          </a:p>
          <a:p>
            <a:r>
              <a:rPr lang="en-US" dirty="0" smtClean="0"/>
              <a:t>Equipment</a:t>
            </a:r>
          </a:p>
          <a:p>
            <a:pPr lvl="1"/>
            <a:r>
              <a:rPr lang="en-US" dirty="0" smtClean="0"/>
              <a:t>Cell phones, </a:t>
            </a:r>
            <a:r>
              <a:rPr lang="en-US" dirty="0" err="1" smtClean="0"/>
              <a:t>comms</a:t>
            </a:r>
            <a:r>
              <a:rPr lang="en-US" dirty="0" smtClean="0"/>
              <a:t> tower, light tower</a:t>
            </a:r>
          </a:p>
          <a:p>
            <a:pPr lvl="1"/>
            <a:r>
              <a:rPr lang="en-US" dirty="0" smtClean="0"/>
              <a:t>MCP upgrades</a:t>
            </a:r>
          </a:p>
          <a:p>
            <a:pPr lvl="1"/>
            <a:r>
              <a:rPr lang="en-US" dirty="0" smtClean="0"/>
              <a:t>Updated inventory of resources county-wide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341" y="1331882"/>
            <a:ext cx="3349644" cy="46804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908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189" y="123585"/>
            <a:ext cx="10515600" cy="9547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&amp; Regional Impacts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78302"/>
            <a:ext cx="10082843" cy="52621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Joint EPA / AAR Meeting</a:t>
            </a:r>
          </a:p>
          <a:p>
            <a:pPr lvl="1"/>
            <a:r>
              <a:rPr lang="en-US" dirty="0" smtClean="0"/>
              <a:t>August 15</a:t>
            </a:r>
            <a:r>
              <a:rPr lang="en-US" baseline="30000" dirty="0" smtClean="0"/>
              <a:t>th</a:t>
            </a:r>
            <a:r>
              <a:rPr lang="en-US" dirty="0" smtClean="0"/>
              <a:t> (Chicago)</a:t>
            </a:r>
          </a:p>
          <a:p>
            <a:pPr lvl="1"/>
            <a:r>
              <a:rPr lang="en-US" dirty="0" smtClean="0"/>
              <a:t>November 5</a:t>
            </a:r>
            <a:r>
              <a:rPr lang="en-US" baseline="30000" dirty="0" smtClean="0"/>
              <a:t>th</a:t>
            </a:r>
            <a:r>
              <a:rPr lang="en-US" dirty="0" smtClean="0"/>
              <a:t> (Indianapolis)</a:t>
            </a:r>
          </a:p>
          <a:p>
            <a:r>
              <a:rPr lang="en-US" dirty="0" smtClean="0"/>
              <a:t>EPA &amp; States seeking to share &amp; coordinate ER planning info/resources w/ Class 1 RRs sending unit trains thru Region 5</a:t>
            </a:r>
          </a:p>
          <a:p>
            <a:pPr lvl="2"/>
            <a:r>
              <a:rPr lang="en-US" sz="2400" dirty="0" smtClean="0"/>
              <a:t>Joint training (TRIPPR, TRANSCAER,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2"/>
            <a:r>
              <a:rPr lang="en-US" sz="2400" dirty="0" smtClean="0"/>
              <a:t>Local tabletop exercises (3-4 planned for CY2016)</a:t>
            </a:r>
          </a:p>
          <a:p>
            <a:pPr lvl="2"/>
            <a:r>
              <a:rPr lang="en-US" sz="2400" dirty="0" smtClean="0"/>
              <a:t>Full scale exercises</a:t>
            </a:r>
          </a:p>
          <a:p>
            <a:r>
              <a:rPr lang="en-US" sz="3200" dirty="0" smtClean="0"/>
              <a:t>Minnesota</a:t>
            </a:r>
          </a:p>
          <a:p>
            <a:pPr lvl="1"/>
            <a:r>
              <a:rPr lang="en-US" dirty="0" smtClean="0"/>
              <a:t>State laws (part of omnibus budget bill) went into effect July 1 requiring:</a:t>
            </a:r>
          </a:p>
          <a:p>
            <a:pPr lvl="2"/>
            <a:r>
              <a:rPr lang="en-US" dirty="0" smtClean="0"/>
              <a:t>Submission of Prevention &amp; ER plans by RRs to State (DOT &amp; DPS)</a:t>
            </a:r>
          </a:p>
          <a:p>
            <a:pPr lvl="2"/>
            <a:r>
              <a:rPr lang="en-US" dirty="0" smtClean="0"/>
              <a:t>Increased safety inspections</a:t>
            </a:r>
          </a:p>
          <a:p>
            <a:pPr lvl="2"/>
            <a:r>
              <a:rPr lang="en-US" dirty="0" smtClean="0"/>
              <a:t>Emergency response training</a:t>
            </a:r>
          </a:p>
          <a:p>
            <a:pPr lvl="2"/>
            <a:r>
              <a:rPr lang="en-US" dirty="0" smtClean="0"/>
              <a:t>Improved response capacity</a:t>
            </a:r>
          </a:p>
          <a:p>
            <a:pPr lvl="1"/>
            <a:r>
              <a:rPr lang="en-US" dirty="0" smtClean="0"/>
              <a:t>Jan 2015 &amp; Jan 2017 reports to State Legislature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2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6909" y="84139"/>
            <a:ext cx="9464633" cy="12111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State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Incident Response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Center (SIRC)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35280" y="1424623"/>
            <a:ext cx="7574280" cy="4953000"/>
          </a:xfrm>
        </p:spPr>
        <p:txBody>
          <a:bodyPr/>
          <a:lstStyle/>
          <a:p>
            <a:pPr marL="460375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Activated on March 5, 2015 at 1700 </a:t>
            </a:r>
          </a:p>
          <a:p>
            <a:pPr marL="460375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Agencies include: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Emergency Management Agency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Commerce Commission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Environmental Protection Agency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State Police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Emergency Service Management Association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Department of Natural Resources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Mutual Aid Box Alarm System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American Red Cross 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National Guard </a:t>
            </a:r>
          </a:p>
          <a:p>
            <a:pPr marL="752475" lvl="1" indent="-342900">
              <a:buClr>
                <a:srgbClr val="F0AD00"/>
              </a:buClr>
            </a:pPr>
            <a:r>
              <a:rPr lang="en-US" altLang="en-US" dirty="0" smtClean="0">
                <a:solidFill>
                  <a:srgbClr val="000000"/>
                </a:solidFill>
              </a:rPr>
              <a:t>Illinois Department of Transportation  - Aeronautics </a:t>
            </a:r>
          </a:p>
          <a:p>
            <a:pPr marL="752475" lvl="1" indent="-342900">
              <a:buClr>
                <a:srgbClr val="F0AD00"/>
              </a:buClr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915" y="1424623"/>
            <a:ext cx="2585538" cy="21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915" y="3901123"/>
            <a:ext cx="2585538" cy="194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50307_23203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052456" y="957973"/>
            <a:ext cx="6574278" cy="4930709"/>
          </a:xfrm>
        </p:spPr>
      </p:pic>
      <p:sp>
        <p:nvSpPr>
          <p:cNvPr id="6" name="TextBox 5"/>
          <p:cNvSpPr txBox="1"/>
          <p:nvPr/>
        </p:nvSpPr>
        <p:spPr>
          <a:xfrm>
            <a:off x="155643" y="437745"/>
            <a:ext cx="328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5 March PM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570" y="91994"/>
            <a:ext cx="8138870" cy="109704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Contingency Planning - Modeling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0A0AC6-31FE-4853-8140-B14420232DA3}" type="slidenum">
              <a:rPr lang="en-US" altLang="en-US" sz="1200">
                <a:solidFill>
                  <a:srgbClr val="3F3F3F"/>
                </a:solidFill>
              </a:rPr>
              <a:pPr/>
              <a:t>6</a:t>
            </a:fld>
            <a:endParaRPr lang="en-US" altLang="en-US" sz="1200">
              <a:solidFill>
                <a:srgbClr val="3F3F3F"/>
              </a:solidFill>
            </a:endParaRPr>
          </a:p>
        </p:txBody>
      </p:sp>
      <p:pic>
        <p:nvPicPr>
          <p:cNvPr id="25604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076" y="1189039"/>
            <a:ext cx="6710363" cy="5184775"/>
          </a:xfrm>
        </p:spPr>
      </p:pic>
      <p:sp>
        <p:nvSpPr>
          <p:cNvPr id="8" name="Text Placeholder 7" descr="Incident and modeling value summary" title="Facts"/>
          <p:cNvSpPr>
            <a:spLocks noGrp="1"/>
          </p:cNvSpPr>
          <p:nvPr>
            <p:ph type="body" sz="quarter" idx="14"/>
          </p:nvPr>
        </p:nvSpPr>
        <p:spPr>
          <a:xfrm>
            <a:off x="9049265" y="3424052"/>
            <a:ext cx="2239963" cy="2209800"/>
          </a:xfrm>
        </p:spPr>
        <p:txBody>
          <a:bodyPr/>
          <a:lstStyle/>
          <a:p>
            <a:pPr algn="ctr">
              <a:defRPr/>
            </a:pPr>
            <a:r>
              <a:rPr lang="en-US" b="1" u="sng" dirty="0"/>
              <a:t>FACTS</a:t>
            </a:r>
          </a:p>
          <a:p>
            <a:pPr>
              <a:defRPr/>
            </a:pPr>
            <a:r>
              <a:rPr lang="en-US" dirty="0" smtClean="0"/>
              <a:t>Galena, IL</a:t>
            </a:r>
          </a:p>
          <a:p>
            <a:pPr>
              <a:defRPr/>
            </a:pPr>
            <a:r>
              <a:rPr lang="en-US" dirty="0" smtClean="0"/>
              <a:t>Location</a:t>
            </a:r>
            <a:r>
              <a:rPr lang="en-US" dirty="0"/>
              <a:t>: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42.374470° N </a:t>
            </a:r>
            <a:r>
              <a:rPr lang="en-US" dirty="0"/>
              <a:t>/ </a:t>
            </a:r>
            <a:r>
              <a:rPr lang="en-US" dirty="0" smtClean="0"/>
              <a:t>90.4443060° W</a:t>
            </a:r>
            <a:endParaRPr lang="en-US" dirty="0"/>
          </a:p>
          <a:p>
            <a:pPr>
              <a:defRPr/>
            </a:pPr>
            <a:r>
              <a:rPr lang="en-US" dirty="0"/>
              <a:t>Event Time: </a:t>
            </a:r>
            <a:r>
              <a:rPr lang="en-US" dirty="0" smtClean="0"/>
              <a:t>1725, 06MAR2015</a:t>
            </a:r>
            <a:endParaRPr lang="en-US" dirty="0"/>
          </a:p>
          <a:p>
            <a:pPr>
              <a:defRPr/>
            </a:pPr>
            <a:r>
              <a:rPr lang="en-US" dirty="0"/>
              <a:t>Type: </a:t>
            </a:r>
            <a:r>
              <a:rPr lang="en-US" dirty="0" smtClean="0"/>
              <a:t> Bakken Crude  Oil</a:t>
            </a:r>
            <a:endParaRPr lang="en-US" dirty="0"/>
          </a:p>
          <a:p>
            <a:pPr>
              <a:defRPr/>
            </a:pPr>
            <a:r>
              <a:rPr lang="en-US" dirty="0"/>
              <a:t>Amount: </a:t>
            </a:r>
            <a:r>
              <a:rPr lang="en-US" dirty="0" smtClean="0"/>
              <a:t> 60,000 gallons</a:t>
            </a:r>
            <a:endParaRPr lang="en-US" dirty="0"/>
          </a:p>
          <a:p>
            <a:pPr>
              <a:defRPr/>
            </a:pPr>
            <a:r>
              <a:rPr lang="en-US" dirty="0"/>
              <a:t>Dissemination: Rail Accident</a:t>
            </a:r>
          </a:p>
          <a:p>
            <a:pPr>
              <a:defRPr/>
            </a:pPr>
            <a:r>
              <a:rPr lang="en-US" dirty="0"/>
              <a:t>Weather: </a:t>
            </a:r>
            <a:r>
              <a:rPr lang="en-US" dirty="0" smtClean="0"/>
              <a:t> 12 km NAM</a:t>
            </a:r>
            <a:endParaRPr lang="en-US" dirty="0"/>
          </a:p>
          <a:p>
            <a:pPr>
              <a:defRPr/>
            </a:pPr>
            <a:r>
              <a:rPr lang="en-US" dirty="0"/>
              <a:t>Model: HPAC </a:t>
            </a:r>
            <a:r>
              <a:rPr lang="en-US" dirty="0" smtClean="0"/>
              <a:t>5.3</a:t>
            </a:r>
            <a:endParaRPr lang="en-US" dirty="0"/>
          </a:p>
          <a:p>
            <a:pPr marL="119063" indent="-119063">
              <a:defRPr/>
            </a:pPr>
            <a:r>
              <a:rPr lang="en-US" dirty="0"/>
              <a:t>Static Population Estimates: </a:t>
            </a:r>
            <a:br>
              <a:rPr lang="en-US" dirty="0"/>
            </a:br>
            <a:r>
              <a:rPr lang="en-US" dirty="0" err="1"/>
              <a:t>LandScan</a:t>
            </a:r>
            <a:r>
              <a:rPr lang="en-US" dirty="0"/>
              <a:t> </a:t>
            </a:r>
            <a:r>
              <a:rPr lang="en-US" dirty="0" smtClean="0"/>
              <a:t>2013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9013825" y="1892186"/>
            <a:ext cx="2298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F0000"/>
                </a:solidFill>
              </a:rPr>
              <a:t>This quick response used a weather prediction model; and was not coordinated with other IMAAC participants. Coordination will follow, and product will be updated as needed.</a:t>
            </a: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0" y="462233"/>
            <a:ext cx="26860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8782"/>
            <a:ext cx="7772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Response Activities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sz="half" idx="1"/>
          </p:nvPr>
        </p:nvSpPr>
        <p:spPr>
          <a:xfrm>
            <a:off x="746760" y="1524000"/>
            <a:ext cx="10835640" cy="44958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Extinguished fire, investigate, assess scene</a:t>
            </a:r>
          </a:p>
          <a:p>
            <a:r>
              <a:rPr lang="en-US" altLang="en-US" dirty="0" smtClean="0"/>
              <a:t>Roadway access to difficult area</a:t>
            </a:r>
          </a:p>
          <a:p>
            <a:r>
              <a:rPr lang="en-US" altLang="en-US" dirty="0" smtClean="0"/>
              <a:t>Vacuumed out crude from impacted cars &amp; ground</a:t>
            </a:r>
          </a:p>
          <a:p>
            <a:r>
              <a:rPr lang="en-US" altLang="en-US" dirty="0" smtClean="0"/>
              <a:t>Removed damaged cars from right-of-way</a:t>
            </a:r>
          </a:p>
          <a:p>
            <a:r>
              <a:rPr lang="en-US" altLang="en-US" dirty="0" smtClean="0"/>
              <a:t>Excavated contaminated soils under tracks</a:t>
            </a:r>
          </a:p>
          <a:p>
            <a:r>
              <a:rPr lang="en-US" altLang="en-US" dirty="0" smtClean="0"/>
              <a:t>Replaced damaged track &amp; resume track ops </a:t>
            </a:r>
          </a:p>
          <a:p>
            <a:pPr lvl="1"/>
            <a:r>
              <a:rPr lang="en-US" altLang="en-US" dirty="0" smtClean="0"/>
              <a:t>100 trains had backed up</a:t>
            </a:r>
          </a:p>
          <a:p>
            <a:r>
              <a:rPr lang="en-US" altLang="en-US" dirty="0" smtClean="0"/>
              <a:t>Emptied, cleaned, purged, cut up &amp; scrapped cars (hauled out by truck)</a:t>
            </a:r>
          </a:p>
        </p:txBody>
      </p:sp>
    </p:spTree>
    <p:extLst>
      <p:ext uri="{BB962C8B-B14F-4D97-AF65-F5344CB8AC3E}">
        <p14:creationId xmlns:p14="http://schemas.microsoft.com/office/powerpoint/2010/main" val="2053970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2400" y="84139"/>
            <a:ext cx="6781800" cy="121117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Initial Regulatory Permits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37846" y="1417320"/>
            <a:ext cx="9720385" cy="4953000"/>
          </a:xfrm>
        </p:spPr>
        <p:txBody>
          <a:bodyPr>
            <a:normAutofit/>
          </a:bodyPr>
          <a:lstStyle/>
          <a:p>
            <a:pPr marL="117475" indent="0">
              <a:buClr>
                <a:srgbClr val="F0AD00"/>
              </a:buClr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1) USACOE Nationwide Permit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Sect. 10 – Rivers &amp; Harbors Act of 1899 &amp; Sect. 404 – CWA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Authorizes specific activities* in areas under COE jurisdiction</a:t>
            </a:r>
          </a:p>
          <a:p>
            <a:pPr marL="574675" lvl="1" indent="0">
              <a:buClr>
                <a:srgbClr val="F0AD00"/>
              </a:buClr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		* includes activities subject to NCP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NWP #20 - Oil Spill Response</a:t>
            </a:r>
          </a:p>
          <a:p>
            <a:pPr marL="1489075" lvl="2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Determination of applicability (USACOE)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1489075" lvl="2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Includes general </a:t>
            </a:r>
            <a:r>
              <a:rPr lang="en-US" altLang="en-US" dirty="0">
                <a:solidFill>
                  <a:srgbClr val="000000"/>
                </a:solidFill>
              </a:rPr>
              <a:t>permit conditions that must be followed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Alternatives = ‘Regional General Permit’ or ‘Individual Permit’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117475" indent="0">
              <a:buClr>
                <a:srgbClr val="F0AD00"/>
              </a:buClr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2) Storm water Construction Permit (IEPA)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Sect. 401 Clean Water Act, NPDES</a:t>
            </a:r>
          </a:p>
          <a:p>
            <a:pPr marL="1031875" lvl="1" indent="-457200">
              <a:buClr>
                <a:srgbClr val="F0AD00"/>
              </a:buClr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</a:rPr>
              <a:t>SWPPP required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1" y="243839"/>
            <a:ext cx="4541519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PPE Planning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779" y="99042"/>
            <a:ext cx="5195461" cy="6758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70759"/>
            <a:ext cx="460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smtClean="0"/>
              <a:t>Zone delineation</a:t>
            </a:r>
          </a:p>
          <a:p>
            <a:pPr marL="285750" indent="-285750">
              <a:buFontTx/>
              <a:buChar char="-"/>
            </a:pPr>
            <a:r>
              <a:rPr lang="en-US" sz="4000" dirty="0" smtClean="0"/>
              <a:t>VOCs</a:t>
            </a:r>
          </a:p>
          <a:p>
            <a:pPr marL="285750" indent="-285750">
              <a:buFontTx/>
              <a:buChar char="-"/>
            </a:pPr>
            <a:r>
              <a:rPr lang="en-US" sz="4000" dirty="0" smtClean="0"/>
              <a:t>LELs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687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B3A5601-288F-4512-A6EB-97B1BBA7268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FAFF10E-F407-4843-9C13-2A3C435B40D7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F51E37E-25D5-46E8-91E9-080A59769A2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3752475-EABD-46F8-966F-FA6E8E779AA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1176</Words>
  <Application>Microsoft Office PowerPoint</Application>
  <PresentationFormat>Widescreen</PresentationFormat>
  <Paragraphs>263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Theme</vt:lpstr>
      <vt:lpstr>Jaime Brown U.S. EPA Region 5</vt:lpstr>
      <vt:lpstr>PowerPoint Presentation</vt:lpstr>
      <vt:lpstr>Quick Incident Summary</vt:lpstr>
      <vt:lpstr>State Incident Response Center (SIRC)</vt:lpstr>
      <vt:lpstr>PowerPoint Presentation</vt:lpstr>
      <vt:lpstr>Contingency Planning - Modeling</vt:lpstr>
      <vt:lpstr>Initial Response Activities</vt:lpstr>
      <vt:lpstr>Initial Regulatory Permits</vt:lpstr>
      <vt:lpstr>PPE Planning</vt:lpstr>
      <vt:lpstr>ESA</vt:lpstr>
      <vt:lpstr>Monitoring &amp; Sampling </vt:lpstr>
      <vt:lpstr>Bakken Crude was Green in Color</vt:lpstr>
      <vt:lpstr>Air</vt:lpstr>
      <vt:lpstr>Surface Water</vt:lpstr>
      <vt:lpstr>Area of Most Significant Impact – 12 cars</vt:lpstr>
      <vt:lpstr>Soils</vt:lpstr>
      <vt:lpstr>Remediation Activities</vt:lpstr>
      <vt:lpstr>Sheet Pile Containment</vt:lpstr>
      <vt:lpstr>Metrics</vt:lpstr>
      <vt:lpstr>Local Roadways – Access to Site</vt:lpstr>
      <vt:lpstr>Equipment Staging Area – Private Land</vt:lpstr>
      <vt:lpstr> Bike Trail</vt:lpstr>
      <vt:lpstr>Response/Recovery Transition</vt:lpstr>
      <vt:lpstr>IC to UC Transition Issues</vt:lpstr>
      <vt:lpstr>OPS Briefings</vt:lpstr>
      <vt:lpstr>PowerPoint Presentation</vt:lpstr>
      <vt:lpstr>Work Plan Tracking</vt:lpstr>
      <vt:lpstr>to             transition</vt:lpstr>
      <vt:lpstr>PowerPoint Presentation</vt:lpstr>
      <vt:lpstr>PowerPoint Presentation</vt:lpstr>
      <vt:lpstr>AAR</vt:lpstr>
      <vt:lpstr>AAR</vt:lpstr>
      <vt:lpstr>Improvement Plan Highlights</vt:lpstr>
      <vt:lpstr>State &amp; Regional Impacts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IMT Refresher Training</dc:title>
  <dc:creator>Renninger, Steven</dc:creator>
  <cp:lastModifiedBy>Ruesch, Paul</cp:lastModifiedBy>
  <cp:revision>78</cp:revision>
  <cp:lastPrinted>2015-04-28T16:55:34Z</cp:lastPrinted>
  <dcterms:created xsi:type="dcterms:W3CDTF">2015-04-22T18:07:54Z</dcterms:created>
  <dcterms:modified xsi:type="dcterms:W3CDTF">2015-11-05T03:42:01Z</dcterms:modified>
</cp:coreProperties>
</file>