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  <p:sldMasterId id="2147483676" r:id="rId5"/>
  </p:sldMasterIdLst>
  <p:notesMasterIdLst>
    <p:notesMasterId r:id="rId14"/>
  </p:notesMasterIdLst>
  <p:handoutMasterIdLst>
    <p:handoutMasterId r:id="rId15"/>
  </p:handoutMasterIdLst>
  <p:sldIdLst>
    <p:sldId id="452" r:id="rId6"/>
    <p:sldId id="453" r:id="rId7"/>
    <p:sldId id="455" r:id="rId8"/>
    <p:sldId id="456" r:id="rId9"/>
    <p:sldId id="457" r:id="rId10"/>
    <p:sldId id="461" r:id="rId11"/>
    <p:sldId id="458" r:id="rId12"/>
    <p:sldId id="459" r:id="rId13"/>
  </p:sldIdLst>
  <p:sldSz cx="9144000" cy="6858000" type="screen4x3"/>
  <p:notesSz cx="7315200" cy="9601200"/>
  <p:custDataLst>
    <p:tags r:id="rId16"/>
  </p:custDataLst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F1765D-57E7-4C43-8468-4B91071AB044}">
          <p14:sldIdLst>
            <p14:sldId id="452"/>
            <p14:sldId id="453"/>
            <p14:sldId id="455"/>
            <p14:sldId id="456"/>
            <p14:sldId id="457"/>
            <p14:sldId id="461"/>
            <p14:sldId id="458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5" autoAdjust="0"/>
    <p:restoredTop sz="82104" autoAdjust="0"/>
  </p:normalViewPr>
  <p:slideViewPr>
    <p:cSldViewPr>
      <p:cViewPr varScale="1">
        <p:scale>
          <a:sx n="95" d="100"/>
          <a:sy n="95" d="100"/>
        </p:scale>
        <p:origin x="23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4469"/>
    </p:cViewPr>
  </p:sorterViewPr>
  <p:notesViewPr>
    <p:cSldViewPr>
      <p:cViewPr varScale="1">
        <p:scale>
          <a:sx n="84" d="100"/>
          <a:sy n="84" d="100"/>
        </p:scale>
        <p:origin x="379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/>
          <a:lstStyle>
            <a:lvl1pPr algn="r">
              <a:defRPr sz="1200"/>
            </a:lvl1pPr>
          </a:lstStyle>
          <a:p>
            <a:fld id="{E6229449-B41E-4EC8-A672-E592617B0FA5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3"/>
            <a:ext cx="3170583" cy="480388"/>
          </a:xfrm>
          <a:prstGeom prst="rect">
            <a:avLst/>
          </a:prstGeom>
        </p:spPr>
        <p:txBody>
          <a:bodyPr vert="horz" lIns="94837" tIns="47418" rIns="94837" bIns="47418" rtlCol="0" anchor="b"/>
          <a:lstStyle>
            <a:lvl1pPr algn="r">
              <a:defRPr sz="1200"/>
            </a:lvl1pPr>
          </a:lstStyle>
          <a:p>
            <a:fld id="{0B022380-A41C-465C-A778-274497A50E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94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/>
          <a:lstStyle>
            <a:lvl1pPr algn="r">
              <a:defRPr sz="1200"/>
            </a:lvl1pPr>
          </a:lstStyle>
          <a:p>
            <a:fld id="{F11ECCD1-752E-427D-BFB1-A70FD63195B0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9" tIns="48320" rIns="96639" bIns="483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39" tIns="48320" rIns="96639" bIns="483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39" tIns="48320" rIns="96639" bIns="48320" rtlCol="0" anchor="b"/>
          <a:lstStyle>
            <a:lvl1pPr algn="r">
              <a:defRPr sz="1200"/>
            </a:lvl1pPr>
          </a:lstStyle>
          <a:p>
            <a:fld id="{8FCF3711-BBAE-4016-8CA1-00B1F7E7AD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33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711-BBAE-4016-8CA1-00B1F7E7AD7A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E91210E-E562-4E0D-AF31-78C879649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711-BBAE-4016-8CA1-00B1F7E7AD7A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244F3D5-BEE8-4815-967D-BF1FEA6AD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26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711-BBAE-4016-8CA1-00B1F7E7AD7A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D9E2110-DB64-40D5-B2CD-6F76B6B12B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97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711-BBAE-4016-8CA1-00B1F7E7AD7A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2D12C14-7947-4E54-B44F-F2FFE3B0B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1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711-BBAE-4016-8CA1-00B1F7E7AD7A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2AD59D7-540E-4125-9336-BD85561EFF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8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711-BBAE-4016-8CA1-00B1F7E7AD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50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711-BBAE-4016-8CA1-00B1F7E7AD7A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0F3EEC0-A593-4D3F-9A88-458D79144D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12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CF3711-BBAE-4016-8CA1-00B1F7E7AD7A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DFAC0B1-9804-4C98-9CFE-5CC824F9D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3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295402"/>
            <a:ext cx="7010400" cy="1600199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276600"/>
            <a:ext cx="4800600" cy="2362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646464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DDE59-129E-4A64-BDB7-B9CC3C9A1A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C254-F2EE-4A39-BAD9-71F854CFC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84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Pi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64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F60F-AFF5-4D0C-ADA4-F9C720FC530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019F-8F6E-414E-9E39-C5C1D24625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0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Blank Pi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64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31C5-3CE0-4B41-866B-C4134C818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88B3-2374-44D0-AE4F-1D29FDE405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8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4 Pictu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228600"/>
            <a:ext cx="6766560" cy="1234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1600200"/>
            <a:ext cx="329184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960" y="1600200"/>
            <a:ext cx="329184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BAB5-4EA8-4E38-86CD-FD536A78A26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4B8B-6BE5-490A-9D0E-46A58B3301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061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3696"/>
            <a:ext cx="4040188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4300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93696"/>
            <a:ext cx="4041775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F9DFB-1B97-4454-BC98-6026E4D278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39D1-3D2D-4C7C-BD7C-EF15937638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62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53360-623E-4520-AA48-21BDE71779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9B6D-76C8-4E30-9046-1B1002C208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79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1" y="137160"/>
            <a:ext cx="9052560" cy="658368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A406D-8610-415A-A2F3-6D4FCBA85D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D9F8-6B04-4F0C-AAF5-405F6E499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974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1" y="1295402"/>
            <a:ext cx="7010400" cy="1600199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2E31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276600"/>
            <a:ext cx="4800600" cy="2362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646464"/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C2E6-C4F3-440A-AD64-5CD00BCA14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CC254-F2EE-4A39-BAD9-71F854CFC7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95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Gre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8441-EEFE-44A4-AEA0-EA3749A32C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D798-6D80-4E5E-8D91-40E516055D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33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Blank Yellow Ribb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9D61-BC3B-41A5-AA97-D01BD1D09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CEDF-5F45-4866-94A7-D01C1647F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23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Pi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E7C7-398B-4CDF-BDD2-39B3BF191B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8403-9923-4B71-A1B1-BAF66464BF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Gre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0D71C-862E-4811-8FF3-AC9938D403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AD798-6D80-4E5E-8D91-40E516055D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72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Blank Pi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5F23-2C7E-4C16-A21D-83AA710731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6B95-04F2-4D77-8A32-F38F2EB3B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7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4 Pictu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228600"/>
            <a:ext cx="67665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0" y="1600201"/>
            <a:ext cx="676656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F8943-724E-45CB-B749-BBCAFC7DEE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7340-811D-4567-8137-409D34513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6046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EEEB-1F42-4231-BBEC-B6A00245EA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F50F-93B4-4D7F-B850-D1F2866E1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36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Gre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7F27D-6D78-4654-814A-ACF6A1BC6B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7597-C692-434D-B8BF-737BD8559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59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Blank Yellow Ribb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FD7DD-02B1-4268-B89C-3A1A10EEED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2F37-AFFF-4EB9-9BE1-D4FD95089C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46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Pi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64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FF2F7-D117-48E2-87AA-B1538DCE1F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019F-8F6E-414E-9E39-C5C1D24625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42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Blank Pi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964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C617-B991-44FB-9089-5F3E5FFD3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88B3-2374-44D0-AE4F-1D29FDE4059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48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4 Pictu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228600"/>
            <a:ext cx="6766560" cy="12344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1600200"/>
            <a:ext cx="329184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4960" y="1600200"/>
            <a:ext cx="329184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DDC2-42D0-4942-B4FD-2E5311D48F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4B8B-6BE5-490A-9D0E-46A58B3301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79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3696"/>
            <a:ext cx="4040188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4300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93696"/>
            <a:ext cx="4041775" cy="434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A7CE-808F-4E82-82C3-A7964F849A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39D1-3D2D-4C7C-BD7C-EF15937638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89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84840-A54E-4B72-A8E7-9DA4483F49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9B6D-76C8-4E30-9046-1B1002C208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24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Blank Yellow Ribb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7DDE9-5C64-42E2-A4E5-7FB49422DE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0CEDF-5F45-4866-94A7-D01C1647F7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6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1" y="137160"/>
            <a:ext cx="9052560" cy="658368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FC1AB-6E1F-42A3-8174-44C24C30AF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5D9F8-6B04-4F0C-AAF5-405F6E499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Pi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5190-106D-4B4A-B447-A46C9893C2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08403-9923-4B71-A1B1-BAF66464BFD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422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Blank Pip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FF70-58A0-4556-AE82-AEE3ADDD06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96B95-04F2-4D77-8A32-F38F2EB3B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6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Content 4 Pictu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228600"/>
            <a:ext cx="6766560" cy="12344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0" y="1600201"/>
            <a:ext cx="676656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1BF4-AF29-4896-986D-BA8CD94875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67340-811D-4567-8137-409D34513F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76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AF2E8-942C-4B97-9DA0-E63E05FCE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9F50F-93B4-4D7F-B850-D1F2866E1A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2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Gre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188E-4D27-4EED-8AD9-F08B111151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47597-C692-434D-B8BF-737BD8559FB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1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-Content Blank Yellow Ribb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2999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4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36B3-463F-4600-94CF-93769D5779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Alyeska Pipeline ©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E2F37-AFFF-4EB9-9BE1-D4FD95089C1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51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1143000" cy="3651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0ACB3C-4CF2-4BA9-BE68-0CAB067BAC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1"/>
            <a:ext cx="457200" cy="3651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1707E-E0D8-4E0D-A602-F61B673015C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1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1"/>
            <a:ext cx="1143000" cy="3651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5C87B6-0F25-4CE6-97FA-D7815A8FAD1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11/12/2020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Alyeska Pipeline ©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356351"/>
            <a:ext cx="457200" cy="36512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1707E-E0D8-4E0D-A602-F61B673015CF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542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851" indent="-342851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Font typeface="Wingdings" pitchFamily="2" charset="2"/>
        <a:buChar char="Ø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rtl="0" eaLnBrk="0" fontAlgn="base" hangingPunct="0">
        <a:spcBef>
          <a:spcPct val="20000"/>
        </a:spcBef>
        <a:spcAft>
          <a:spcPct val="0"/>
        </a:spcAft>
        <a:buClr>
          <a:srgbClr val="2E3192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34542A2-F34A-4D5C-A11C-1397D098D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264920"/>
          </a:xfrm>
        </p:spPr>
        <p:txBody>
          <a:bodyPr/>
          <a:lstStyle/>
          <a:p>
            <a:r>
              <a:rPr lang="en-US" dirty="0"/>
              <a:t>Working Remotely and</a:t>
            </a:r>
            <a:br>
              <a:rPr lang="en-US" dirty="0"/>
            </a:br>
            <a:r>
              <a:rPr lang="en-US" dirty="0"/>
              <a:t>Incident Response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8FE536D-B2A6-413F-B0CD-24F5FFC04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95600"/>
            <a:ext cx="73152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Alyeska Pipeline Service Company Processes and Lessons Learned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2000" dirty="0"/>
              <a:t>The Pacific States – British Columbia Oil Spill Task Force</a:t>
            </a:r>
          </a:p>
          <a:p>
            <a:pPr marL="0" indent="0" algn="ctr">
              <a:buNone/>
            </a:pPr>
            <a:r>
              <a:rPr lang="en-US" sz="2000" dirty="0"/>
              <a:t>November 18, 2020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Arial" charset="0"/>
              </a:rPr>
              <a:t>Alyeska Pipeline © 2020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1707E-E0D8-4E0D-A602-F61B673015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1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E6D9-76C9-4B77-BD68-36BE9C2A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2020 COVID-19 Response Timeline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4A318B-E58A-420D-B02B-8382F2FF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1707E-E0D8-4E0D-A602-F61B673015C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A6DE34-87DC-42E7-8C13-AA10CE0CE2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467542"/>
              </p:ext>
            </p:extLst>
          </p:nvPr>
        </p:nvGraphicFramePr>
        <p:xfrm>
          <a:off x="571500" y="1650999"/>
          <a:ext cx="8001000" cy="35560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91478">
                  <a:extLst>
                    <a:ext uri="{9D8B030D-6E8A-4147-A177-3AD203B41FA5}">
                      <a16:colId xmlns:a16="http://schemas.microsoft.com/office/drawing/2014/main" val="1702052274"/>
                    </a:ext>
                  </a:extLst>
                </a:gridCol>
                <a:gridCol w="6609522">
                  <a:extLst>
                    <a:ext uri="{9D8B030D-6E8A-4147-A177-3AD203B41FA5}">
                      <a16:colId xmlns:a16="http://schemas.microsoft.com/office/drawing/2014/main" val="1614816595"/>
                    </a:ext>
                  </a:extLst>
                </a:gridCol>
              </a:tblGrid>
              <a:tr h="526815">
                <a:tc>
                  <a:txBody>
                    <a:bodyPr/>
                    <a:lstStyle/>
                    <a:p>
                      <a:r>
                        <a:rPr lang="en-US" dirty="0"/>
                        <a:t>March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Alyeska began screening travelers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833216"/>
                  </a:ext>
                </a:extLst>
              </a:tr>
              <a:tr h="921927">
                <a:tc>
                  <a:txBody>
                    <a:bodyPr/>
                    <a:lstStyle/>
                    <a:p>
                      <a:r>
                        <a:rPr lang="en-US" dirty="0"/>
                        <a:t>March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Health Disaster Emergency Declaration signed by Governor Dunleavy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194100"/>
                  </a:ext>
                </a:extLst>
              </a:tr>
              <a:tr h="526815">
                <a:tc>
                  <a:txBody>
                    <a:bodyPr/>
                    <a:lstStyle/>
                    <a:p>
                      <a:r>
                        <a:rPr lang="en-US" dirty="0"/>
                        <a:t>March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Alyeska office staff began working remotely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812667"/>
                  </a:ext>
                </a:extLst>
              </a:tr>
              <a:tr h="526815">
                <a:tc>
                  <a:txBody>
                    <a:bodyPr/>
                    <a:lstStyle/>
                    <a:p>
                      <a:r>
                        <a:rPr lang="en-US" dirty="0"/>
                        <a:t>March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Business travel plans submitted to State of Alaska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005055"/>
                  </a:ext>
                </a:extLst>
              </a:tr>
              <a:tr h="526815">
                <a:tc>
                  <a:txBody>
                    <a:bodyPr/>
                    <a:lstStyle/>
                    <a:p>
                      <a:r>
                        <a:rPr lang="en-US" dirty="0"/>
                        <a:t>March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First positive COVID-19 case identified on North Slope Facility (not Alyeska)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9673801"/>
                  </a:ext>
                </a:extLst>
              </a:tr>
              <a:tr h="526815">
                <a:tc>
                  <a:txBody>
                    <a:bodyPr/>
                    <a:lstStyle/>
                    <a:p>
                      <a:r>
                        <a:rPr lang="en-US" dirty="0"/>
                        <a:t>April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Valdez Marine Terminal Incident Response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315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580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C3B5-622C-4E80-AAD1-E0970A8D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Prepare and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28456-8B2E-4CBA-98D9-BFC903391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Equipment and Field Personnel Training</a:t>
            </a:r>
          </a:p>
          <a:p>
            <a:pPr lvl="1"/>
            <a:r>
              <a:rPr lang="en-US" dirty="0"/>
              <a:t>Preventive Maintenance / Equipment Training</a:t>
            </a:r>
          </a:p>
          <a:p>
            <a:endParaRPr lang="en-US" dirty="0"/>
          </a:p>
          <a:p>
            <a:r>
              <a:rPr lang="en-US" dirty="0"/>
              <a:t>Periodic Exercises</a:t>
            </a:r>
          </a:p>
          <a:p>
            <a:pPr lvl="1"/>
            <a:r>
              <a:rPr lang="en-US" dirty="0"/>
              <a:t>Large – support / IMT integration and communication</a:t>
            </a:r>
          </a:p>
          <a:p>
            <a:pPr lvl="1"/>
            <a:r>
              <a:rPr lang="en-US" dirty="0"/>
              <a:t>Small – improvise and be flexible</a:t>
            </a:r>
          </a:p>
          <a:p>
            <a:pPr lvl="1"/>
            <a:endParaRPr lang="en-US" dirty="0"/>
          </a:p>
          <a:p>
            <a:r>
              <a:rPr lang="en-US" dirty="0"/>
              <a:t>IMT Procedure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6A648-77AD-40CC-A3C2-1F9B5E30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AD798-6D80-4E5E-8D91-40E516055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4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C3B5-622C-4E80-AAD1-E0970A8D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Facilities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28456-8B2E-4CBA-98D9-BFC903391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Valdez Emergency Operations Center (VEOC)</a:t>
            </a:r>
          </a:p>
          <a:p>
            <a:pPr lvl="1"/>
            <a:r>
              <a:rPr lang="en-US" sz="2400" dirty="0"/>
              <a:t>Dedicated facility</a:t>
            </a:r>
          </a:p>
          <a:p>
            <a:r>
              <a:rPr lang="en-US" sz="2800" dirty="0"/>
              <a:t>Hotel / Convention Centers</a:t>
            </a:r>
          </a:p>
          <a:p>
            <a:pPr lvl="1"/>
            <a:r>
              <a:rPr lang="en-US" sz="2400" dirty="0"/>
              <a:t>Conference rooms and meeting rooms</a:t>
            </a:r>
          </a:p>
          <a:p>
            <a:r>
              <a:rPr lang="en-US" sz="2800" dirty="0"/>
              <a:t>Remote Camp Facility</a:t>
            </a:r>
          </a:p>
          <a:p>
            <a:pPr lvl="1"/>
            <a:r>
              <a:rPr lang="en-US" sz="2400" dirty="0"/>
              <a:t>Generally have meeting rooms or large common areas  (Cafeteria)</a:t>
            </a:r>
          </a:p>
          <a:p>
            <a:r>
              <a:rPr lang="en-US" sz="2800" dirty="0"/>
              <a:t>Segregated Sections when possible</a:t>
            </a:r>
          </a:p>
          <a:p>
            <a:pPr lvl="1"/>
            <a:r>
              <a:rPr lang="en-US" sz="2400" dirty="0"/>
              <a:t>Dividers as a backup plan</a:t>
            </a:r>
          </a:p>
          <a:p>
            <a:r>
              <a:rPr lang="en-US" sz="2800" dirty="0"/>
              <a:t>Food Service – An army marches on its stomach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6A648-77AD-40CC-A3C2-1F9B5E30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AD798-6D80-4E5E-8D91-40E516055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74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C3B5-622C-4E80-AAD1-E0970A8D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Communication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28456-8B2E-4CBA-98D9-BFC903391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Communication is still an issue, perhaps the same issue</a:t>
            </a:r>
          </a:p>
          <a:p>
            <a:pPr lvl="1"/>
            <a:r>
              <a:rPr lang="en-US" sz="2400" dirty="0"/>
              <a:t>Understanding might be enhanced</a:t>
            </a:r>
          </a:p>
          <a:p>
            <a:pPr lvl="1"/>
            <a:r>
              <a:rPr lang="en-US" sz="2400" dirty="0"/>
              <a:t>Secure access into IAP software</a:t>
            </a:r>
          </a:p>
          <a:p>
            <a:pPr lvl="1"/>
            <a:r>
              <a:rPr lang="en-US" sz="2400" dirty="0"/>
              <a:t>Employee access to work systems remotely</a:t>
            </a:r>
          </a:p>
          <a:p>
            <a:r>
              <a:rPr lang="en-US" sz="2800" dirty="0"/>
              <a:t>JIC</a:t>
            </a:r>
          </a:p>
          <a:p>
            <a:pPr lvl="1"/>
            <a:r>
              <a:rPr lang="en-US" sz="2400" dirty="0"/>
              <a:t>Reviews/Approvals in person</a:t>
            </a:r>
          </a:p>
          <a:p>
            <a:pPr lvl="1"/>
            <a:r>
              <a:rPr lang="en-US" sz="2400" dirty="0"/>
              <a:t>Practice Press Conference</a:t>
            </a:r>
          </a:p>
          <a:p>
            <a:r>
              <a:rPr lang="en-US" sz="2800" dirty="0"/>
              <a:t>Wildlife Working Team</a:t>
            </a:r>
          </a:p>
          <a:p>
            <a:pPr lvl="1"/>
            <a:r>
              <a:rPr lang="en-US" sz="2400" dirty="0"/>
              <a:t>External SharePoint 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6A648-77AD-40CC-A3C2-1F9B5E30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AD798-6D80-4E5E-8D91-40E516055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0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C7985-664E-451C-A2ED-12131E68A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External Environment Unit SharePoint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7E75DB-794B-4F5F-9BAC-CEC6CDABA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4226"/>
          <a:stretch/>
        </p:blipFill>
        <p:spPr>
          <a:xfrm>
            <a:off x="2122439" y="1093372"/>
            <a:ext cx="4202161" cy="467125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71D961-ED70-44BB-AF16-BBFAC49D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0CEDF-5F45-4866-94A7-D01C1647F7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8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C3B5-622C-4E80-AAD1-E0970A8D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28456-8B2E-4CBA-98D9-BFC903391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Incident Command System</a:t>
            </a:r>
          </a:p>
          <a:p>
            <a:pPr lvl="1"/>
            <a:r>
              <a:rPr lang="en-US" dirty="0"/>
              <a:t>Procedure and practice</a:t>
            </a:r>
          </a:p>
          <a:p>
            <a:pPr lvl="1"/>
            <a:r>
              <a:rPr lang="en-US" dirty="0"/>
              <a:t>Scale and deviate IMT when necessary</a:t>
            </a:r>
          </a:p>
          <a:p>
            <a:pPr lvl="1"/>
            <a:r>
              <a:rPr lang="en-US" dirty="0"/>
              <a:t>Meeting schedule management</a:t>
            </a:r>
          </a:p>
          <a:p>
            <a:r>
              <a:rPr lang="en-US" dirty="0"/>
              <a:t>Electronic ICS/201</a:t>
            </a:r>
          </a:p>
          <a:p>
            <a:pPr lvl="1"/>
            <a:r>
              <a:rPr lang="en-US" dirty="0"/>
              <a:t>Documentation Unit update and maintain</a:t>
            </a:r>
          </a:p>
          <a:p>
            <a:r>
              <a:rPr lang="en-US" dirty="0"/>
              <a:t>WebEx meeting management</a:t>
            </a:r>
          </a:p>
          <a:p>
            <a:r>
              <a:rPr lang="en-US" dirty="0"/>
              <a:t>Area for improvement</a:t>
            </a:r>
          </a:p>
          <a:p>
            <a:pPr lvl="1"/>
            <a:r>
              <a:rPr lang="en-US" dirty="0"/>
              <a:t>Staging areas/equipment 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6A648-77AD-40CC-A3C2-1F9B5E30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AD798-6D80-4E5E-8D91-40E516055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17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6C3B5-622C-4E80-AAD1-E0970A8D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Relationships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228456-8B2E-4CBA-98D9-BFC903391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Depth</a:t>
            </a:r>
          </a:p>
          <a:p>
            <a:pPr lvl="1"/>
            <a:r>
              <a:rPr lang="en-US" dirty="0"/>
              <a:t>Incident Management Team assembled from throughout Alaska and beyond.</a:t>
            </a:r>
          </a:p>
          <a:p>
            <a:pPr lvl="1"/>
            <a:r>
              <a:rPr lang="en-US" dirty="0"/>
              <a:t>Factor travel restrictions (or other restrictions) into contingencies.</a:t>
            </a:r>
          </a:p>
          <a:p>
            <a:r>
              <a:rPr lang="en-US" dirty="0"/>
              <a:t>Delegation</a:t>
            </a:r>
          </a:p>
          <a:p>
            <a:pPr lvl="1"/>
            <a:r>
              <a:rPr lang="en-US" dirty="0"/>
              <a:t>Approvals or reviews within command post if possible.</a:t>
            </a:r>
          </a:p>
          <a:p>
            <a:r>
              <a:rPr lang="en-US" dirty="0"/>
              <a:t>Trust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6A648-77AD-40CC-A3C2-1F9B5E309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AD798-6D80-4E5E-8D91-40E516055D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48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lyeska_PPT_Template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lyeska_PPT_Template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573190EFB82F4F9551E1063555502E" ma:contentTypeVersion="6" ma:contentTypeDescription="Create a new document." ma:contentTypeScope="" ma:versionID="ddc5757aeab84d8f461e655264e72383">
  <xsd:schema xmlns:xsd="http://www.w3.org/2001/XMLSchema" xmlns:xs="http://www.w3.org/2001/XMLSchema" xmlns:p="http://schemas.microsoft.com/office/2006/metadata/properties" xmlns:ns2="e78408b1-9fb7-446e-889a-f529adec289d" xmlns:ns3="2b580b0a-895c-4a7d-afb0-af47fa2db74e" targetNamespace="http://schemas.microsoft.com/office/2006/metadata/properties" ma:root="true" ma:fieldsID="5fb22c1f7983785859dffe9182ad05e2" ns2:_="" ns3:_="">
    <xsd:import namespace="e78408b1-9fb7-446e-889a-f529adec289d"/>
    <xsd:import namespace="2b580b0a-895c-4a7d-afb0-af47fa2db7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408b1-9fb7-446e-889a-f529adec28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580b0a-895c-4a7d-afb0-af47fa2db74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2D5329-296C-465C-A7D0-BF8701205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408b1-9fb7-446e-889a-f529adec289d"/>
    <ds:schemaRef ds:uri="2b580b0a-895c-4a7d-afb0-af47fa2db7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07DA112-AAE8-463D-8352-7BE3AC1820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670860-C09B-43AB-818B-EA5D4235D576}">
  <ds:schemaRefs>
    <ds:schemaRef ds:uri="http://schemas.microsoft.com/office/2006/metadata/properties"/>
    <ds:schemaRef ds:uri="e78408b1-9fb7-446e-889a-f529adec289d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b580b0a-895c-4a7d-afb0-af47fa2db74e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303</Words>
  <Application>Microsoft Office PowerPoint</Application>
  <PresentationFormat>On-screen Show (4:3)</PresentationFormat>
  <Paragraphs>82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Alyeska_PPT_TemplateNEW</vt:lpstr>
      <vt:lpstr>1_Alyeska_PPT_TemplateNEW</vt:lpstr>
      <vt:lpstr>Working Remotely and Incident Response</vt:lpstr>
      <vt:lpstr>2020 COVID-19 Response Timeline</vt:lpstr>
      <vt:lpstr>Prepare and Practice</vt:lpstr>
      <vt:lpstr>Facilities</vt:lpstr>
      <vt:lpstr>Communication</vt:lpstr>
      <vt:lpstr>External Environment Unit SharePoint</vt:lpstr>
      <vt:lpstr>Process</vt:lpstr>
      <vt:lpstr>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2017-01-12T21:49:32Z</dcterms:created>
  <dcterms:modified xsi:type="dcterms:W3CDTF">2020-11-12T22:03:54Z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-1860708584</vt:i4>
  </property>
  <property fmtid="{D5CDD505-2E9C-101B-9397-08002B2CF9AE}" pid="4" name="ContentTypeId">
    <vt:lpwstr>0x0101000F573190EFB82F4F9551E1063555502E</vt:lpwstr>
  </property>
  <property fmtid="{D5CDD505-2E9C-101B-9397-08002B2CF9AE}" pid="5" name="_PreviousAdHocReviewCycleID">
    <vt:i4>-2027296324</vt:i4>
  </property>
</Properties>
</file>