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6" r:id="rId1"/>
  </p:sldMasterIdLst>
  <p:notesMasterIdLst>
    <p:notesMasterId r:id="rId45"/>
  </p:notesMasterIdLst>
  <p:handoutMasterIdLst>
    <p:handoutMasterId r:id="rId46"/>
  </p:handoutMasterIdLst>
  <p:sldIdLst>
    <p:sldId id="258" r:id="rId2"/>
    <p:sldId id="585" r:id="rId3"/>
    <p:sldId id="319" r:id="rId4"/>
    <p:sldId id="320" r:id="rId5"/>
    <p:sldId id="600" r:id="rId6"/>
    <p:sldId id="592" r:id="rId7"/>
    <p:sldId id="603" r:id="rId8"/>
    <p:sldId id="586" r:id="rId9"/>
    <p:sldId id="567" r:id="rId10"/>
    <p:sldId id="565" r:id="rId11"/>
    <p:sldId id="563" r:id="rId12"/>
    <p:sldId id="587" r:id="rId13"/>
    <p:sldId id="588" r:id="rId14"/>
    <p:sldId id="610" r:id="rId15"/>
    <p:sldId id="278" r:id="rId16"/>
    <p:sldId id="297" r:id="rId17"/>
    <p:sldId id="293" r:id="rId18"/>
    <p:sldId id="274" r:id="rId19"/>
    <p:sldId id="607" r:id="rId20"/>
    <p:sldId id="568" r:id="rId21"/>
    <p:sldId id="575" r:id="rId22"/>
    <p:sldId id="576" r:id="rId23"/>
    <p:sldId id="574" r:id="rId24"/>
    <p:sldId id="577" r:id="rId25"/>
    <p:sldId id="604" r:id="rId26"/>
    <p:sldId id="571" r:id="rId27"/>
    <p:sldId id="594" r:id="rId28"/>
    <p:sldId id="608" r:id="rId29"/>
    <p:sldId id="609" r:id="rId30"/>
    <p:sldId id="605" r:id="rId31"/>
    <p:sldId id="290" r:id="rId32"/>
    <p:sldId id="601" r:id="rId33"/>
    <p:sldId id="596" r:id="rId34"/>
    <p:sldId id="597" r:id="rId35"/>
    <p:sldId id="598" r:id="rId36"/>
    <p:sldId id="602" r:id="rId37"/>
    <p:sldId id="595" r:id="rId38"/>
    <p:sldId id="313" r:id="rId39"/>
    <p:sldId id="314" r:id="rId40"/>
    <p:sldId id="315" r:id="rId41"/>
    <p:sldId id="316" r:id="rId42"/>
    <p:sldId id="356" r:id="rId43"/>
    <p:sldId id="30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Brace" initials="SB" lastIdx="4" clrIdx="0">
    <p:extLst>
      <p:ext uri="{19B8F6BF-5375-455C-9EA6-DF929625EA0E}">
        <p15:presenceInfo xmlns:p15="http://schemas.microsoft.com/office/powerpoint/2012/main" userId="97467e4e189c48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6AFCE"/>
    <a:srgbClr val="FFCCCC"/>
    <a:srgbClr val="9999CC"/>
    <a:srgbClr val="CC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0839" autoAdjust="0"/>
  </p:normalViewPr>
  <p:slideViewPr>
    <p:cSldViewPr>
      <p:cViewPr varScale="1">
        <p:scale>
          <a:sx n="91" d="100"/>
          <a:sy n="91" d="100"/>
        </p:scale>
        <p:origin x="1776" y="176"/>
      </p:cViewPr>
      <p:guideLst>
        <p:guide orient="horz" pos="2160"/>
        <p:guide pos="2880"/>
      </p:guideLst>
    </p:cSldViewPr>
  </p:slideViewPr>
  <p:outlineViewPr>
    <p:cViewPr>
      <p:scale>
        <a:sx n="33" d="100"/>
        <a:sy n="33" d="100"/>
      </p:scale>
      <p:origin x="0" y="5136"/>
    </p:cViewPr>
  </p:outlineViewPr>
  <p:notesTextViewPr>
    <p:cViewPr>
      <p:scale>
        <a:sx n="1" d="1"/>
        <a:sy n="1" d="1"/>
      </p:scale>
      <p:origin x="0" y="0"/>
    </p:cViewPr>
  </p:notesTextViewPr>
  <p:sorterViewPr>
    <p:cViewPr>
      <p:scale>
        <a:sx n="61" d="100"/>
        <a:sy n="6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CB2A38-55B9-9749-B9A3-6FEB1F9CFDC6}" type="datetimeFigureOut">
              <a:rPr lang="en-US" smtClean="0"/>
              <a:t>11/23/21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4A450A-135F-9A4F-BB23-43158DEB1DF6}" type="slidenum">
              <a:rPr lang="en-US" smtClean="0"/>
              <a:t>‹#›</a:t>
            </a:fld>
            <a:endParaRPr lang="en-US"/>
          </a:p>
        </p:txBody>
      </p:sp>
    </p:spTree>
    <p:extLst>
      <p:ext uri="{BB962C8B-B14F-4D97-AF65-F5344CB8AC3E}">
        <p14:creationId xmlns:p14="http://schemas.microsoft.com/office/powerpoint/2010/main" val="595600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1C8C93-F976-4255-A365-6B836B6EE005}" type="datetimeFigureOut">
              <a:rPr lang="en-US" smtClean="0"/>
              <a:t>11/23/21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47162-BDEF-4707-B53B-1A075CC68C77}" type="slidenum">
              <a:rPr lang="en-US" smtClean="0"/>
              <a:t>‹#›</a:t>
            </a:fld>
            <a:endParaRPr lang="en-US"/>
          </a:p>
        </p:txBody>
      </p:sp>
    </p:spTree>
    <p:extLst>
      <p:ext uri="{BB962C8B-B14F-4D97-AF65-F5344CB8AC3E}">
        <p14:creationId xmlns:p14="http://schemas.microsoft.com/office/powerpoint/2010/main" val="3053151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49E47162-BDEF-4707-B53B-1A075CC68C77}" type="slidenum">
              <a:rPr lang="en-US" smtClean="0"/>
              <a:t>1</a:t>
            </a:fld>
            <a:endParaRPr lang="en-US"/>
          </a:p>
        </p:txBody>
      </p:sp>
    </p:spTree>
    <p:extLst>
      <p:ext uri="{BB962C8B-B14F-4D97-AF65-F5344CB8AC3E}">
        <p14:creationId xmlns:p14="http://schemas.microsoft.com/office/powerpoint/2010/main" val="52888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Major findings of this report:</a:t>
            </a:r>
          </a:p>
          <a:p>
            <a:pPr lvl="2"/>
            <a:r>
              <a:rPr lang="en-US" sz="1200" kern="1200" dirty="0">
                <a:solidFill>
                  <a:schemeClr val="tx1"/>
                </a:solidFill>
                <a:effectLst/>
                <a:latin typeface="+mn-lt"/>
                <a:ea typeface="+mn-ea"/>
                <a:cs typeface="+mn-cs"/>
              </a:rPr>
              <a:t>State programs vary widely. Only one (WA) can be considered comprehensive.</a:t>
            </a:r>
          </a:p>
          <a:p>
            <a:pPr lvl="2"/>
            <a:r>
              <a:rPr lang="en-US" sz="1200" kern="1200" dirty="0">
                <a:solidFill>
                  <a:schemeClr val="tx1"/>
                </a:solidFill>
                <a:effectLst/>
                <a:latin typeface="+mn-lt"/>
                <a:ea typeface="+mn-ea"/>
                <a:cs typeface="+mn-cs"/>
              </a:rPr>
              <a:t>Most have insufficient funding to address </a:t>
            </a:r>
            <a:r>
              <a:rPr lang="en-US" sz="1200" kern="1200" dirty="0" err="1">
                <a:solidFill>
                  <a:schemeClr val="tx1"/>
                </a:solidFill>
                <a:effectLst/>
                <a:latin typeface="+mn-lt"/>
                <a:ea typeface="+mn-ea"/>
                <a:cs typeface="+mn-cs"/>
              </a:rPr>
              <a:t>ADVs.</a:t>
            </a:r>
            <a:r>
              <a:rPr lang="en-US" sz="12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Estimated $20 million per Task Force jurisdiction is needed to address the backlog of </a:t>
            </a:r>
            <a:r>
              <a:rPr lang="en-US" sz="1200" kern="1200" dirty="0" err="1">
                <a:solidFill>
                  <a:schemeClr val="tx1"/>
                </a:solidFill>
                <a:effectLst/>
                <a:latin typeface="+mn-lt"/>
                <a:ea typeface="+mn-ea"/>
                <a:cs typeface="+mn-cs"/>
              </a:rPr>
              <a:t>ADVs.</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A program to address ADVs needs five core elements:</a:t>
            </a:r>
          </a:p>
          <a:p>
            <a:pPr lvl="3"/>
            <a:r>
              <a:rPr lang="en-US" sz="1200" kern="1200" dirty="0">
                <a:solidFill>
                  <a:schemeClr val="tx1"/>
                </a:solidFill>
                <a:effectLst/>
                <a:latin typeface="+mn-lt"/>
                <a:ea typeface="+mn-ea"/>
                <a:cs typeface="+mn-cs"/>
              </a:rPr>
              <a:t>Authority</a:t>
            </a:r>
          </a:p>
          <a:p>
            <a:pPr lvl="3"/>
            <a:r>
              <a:rPr lang="en-US" sz="1200" kern="1200" dirty="0">
                <a:solidFill>
                  <a:schemeClr val="tx1"/>
                </a:solidFill>
                <a:effectLst/>
                <a:latin typeface="+mn-lt"/>
                <a:ea typeface="+mn-ea"/>
                <a:cs typeface="+mn-cs"/>
              </a:rPr>
              <a:t>Funding</a:t>
            </a:r>
          </a:p>
          <a:p>
            <a:pPr lvl="3"/>
            <a:r>
              <a:rPr lang="en-US" sz="1200" kern="1200" dirty="0">
                <a:solidFill>
                  <a:schemeClr val="tx1"/>
                </a:solidFill>
                <a:effectLst/>
                <a:latin typeface="+mn-lt"/>
                <a:ea typeface="+mn-ea"/>
                <a:cs typeface="+mn-cs"/>
              </a:rPr>
              <a:t>Removal and Deconstruction</a:t>
            </a:r>
          </a:p>
          <a:p>
            <a:pPr lvl="3"/>
            <a:r>
              <a:rPr lang="en-US" sz="1200" kern="1200" dirty="0">
                <a:solidFill>
                  <a:schemeClr val="tx1"/>
                </a:solidFill>
                <a:effectLst/>
                <a:latin typeface="+mn-lt"/>
                <a:ea typeface="+mn-ea"/>
                <a:cs typeface="+mn-cs"/>
              </a:rPr>
              <a:t>Prevention</a:t>
            </a:r>
          </a:p>
          <a:p>
            <a:pPr lvl="3"/>
            <a:r>
              <a:rPr lang="en-US" sz="1200" kern="1200" dirty="0">
                <a:solidFill>
                  <a:schemeClr val="tx1"/>
                </a:solidFill>
                <a:effectLst/>
                <a:latin typeface="+mn-lt"/>
                <a:ea typeface="+mn-ea"/>
                <a:cs typeface="+mn-cs"/>
              </a:rPr>
              <a:t>Public Outreach and Education</a:t>
            </a:r>
          </a:p>
          <a:p>
            <a:pPr lvl="1"/>
            <a:r>
              <a:rPr lang="en-US" sz="1200" kern="1200" dirty="0">
                <a:solidFill>
                  <a:schemeClr val="tx1"/>
                </a:solidFill>
                <a:effectLst/>
                <a:latin typeface="+mn-lt"/>
                <a:ea typeface="+mn-ea"/>
                <a:cs typeface="+mn-cs"/>
              </a:rPr>
              <a:t>Second: ADV Blue Ribbon Program (current focus)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problem of ADVs includes both commercial and recreational vessels. </a:t>
            </a:r>
          </a:p>
          <a:p>
            <a:r>
              <a:rPr lang="en-US" sz="1200" b="0" i="0" u="none" strike="noStrike" kern="1200" dirty="0">
                <a:solidFill>
                  <a:schemeClr val="tx1"/>
                </a:solidFill>
                <a:effectLst/>
                <a:latin typeface="+mn-lt"/>
                <a:ea typeface="+mn-ea"/>
                <a:cs typeface="+mn-cs"/>
              </a:rPr>
              <a:t>·      The majority of ADVs are recreational, yet commercial vessels are typically larger and on a per vessel basis, can cost several orders of magnitude more than recreational vessels to remove. </a:t>
            </a:r>
          </a:p>
          <a:p>
            <a:r>
              <a:rPr lang="en-US" sz="1200" b="0" i="0" u="none" strike="noStrike" kern="1200" dirty="0">
                <a:solidFill>
                  <a:schemeClr val="tx1"/>
                </a:solidFill>
                <a:effectLst/>
                <a:latin typeface="+mn-lt"/>
                <a:ea typeface="+mn-ea"/>
                <a:cs typeface="+mn-cs"/>
              </a:rPr>
              <a:t>·      In addition to a steady stream of newly abandoned vessels, most states also face an increasing backlog of existing or “legacy” </a:t>
            </a:r>
            <a:r>
              <a:rPr lang="en-US" sz="1200" b="0" i="0" u="none" strike="noStrike" kern="1200" dirty="0" err="1">
                <a:solidFill>
                  <a:schemeClr val="tx1"/>
                </a:solidFill>
                <a:effectLst/>
                <a:latin typeface="+mn-lt"/>
                <a:ea typeface="+mn-ea"/>
                <a:cs typeface="+mn-cs"/>
              </a:rPr>
              <a:t>ADVs.</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      In general, government policies have not been created to address this problem. For example, there are significant discrepancies between how abandoned cars and abandoned vessels are addressed. </a:t>
            </a:r>
          </a:p>
          <a:p>
            <a:r>
              <a:rPr lang="en-US" sz="1200" b="0" i="0" u="none" strike="noStrike" kern="1200" dirty="0">
                <a:solidFill>
                  <a:schemeClr val="tx1"/>
                </a:solidFill>
                <a:effectLst/>
                <a:latin typeface="+mn-lt"/>
                <a:ea typeface="+mn-ea"/>
                <a:cs typeface="+mn-cs"/>
              </a:rPr>
              <a:t>·      In the US, there is no comprehensive federal program. The few federal agencies that are involved in this issue (the US Coast Guard and the US Army Corp of Engineers) have limited roles. </a:t>
            </a:r>
          </a:p>
          <a:p>
            <a:r>
              <a:rPr lang="en-US" sz="1200" b="0" i="0" u="none" strike="noStrike" kern="1200" dirty="0">
                <a:solidFill>
                  <a:schemeClr val="tx1"/>
                </a:solidFill>
                <a:effectLst/>
                <a:latin typeface="+mn-lt"/>
                <a:ea typeface="+mn-ea"/>
                <a:cs typeface="+mn-cs"/>
              </a:rPr>
              <a:t>·      State programs vary widely. Only one (Washington) can be called comprehensive. Most state programs have insufficient funding to address </a:t>
            </a:r>
            <a:r>
              <a:rPr lang="en-US" sz="1200" b="0" i="0" u="none" strike="noStrike" kern="1200" dirty="0" err="1">
                <a:solidFill>
                  <a:schemeClr val="tx1"/>
                </a:solidFill>
                <a:effectLst/>
                <a:latin typeface="+mn-lt"/>
                <a:ea typeface="+mn-ea"/>
                <a:cs typeface="+mn-cs"/>
              </a:rPr>
              <a:t>ADVs.</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      In Canada, the federal Abandoned and Wrecked Vessel Act is comprehensive yet underfunded, and this federal program takes precedent over provincial programs. </a:t>
            </a:r>
          </a:p>
          <a:p>
            <a:r>
              <a:rPr lang="en-US" sz="1200" b="0" i="0" u="none" strike="noStrike" kern="1200" dirty="0">
                <a:solidFill>
                  <a:schemeClr val="tx1"/>
                </a:solidFill>
                <a:effectLst/>
                <a:latin typeface="+mn-lt"/>
                <a:ea typeface="+mn-ea"/>
                <a:cs typeface="+mn-cs"/>
              </a:rPr>
              <a:t>·      No jurisdiction has a comprehensive outreach and education program associated with </a:t>
            </a:r>
            <a:r>
              <a:rPr lang="en-US" sz="1200" b="0" i="0" u="none" strike="noStrike" kern="1200" dirty="0" err="1">
                <a:solidFill>
                  <a:schemeClr val="tx1"/>
                </a:solidFill>
                <a:effectLst/>
                <a:latin typeface="+mn-lt"/>
                <a:ea typeface="+mn-ea"/>
                <a:cs typeface="+mn-cs"/>
              </a:rPr>
              <a:t>ADVs.</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10</a:t>
            </a:fld>
            <a:endParaRPr lang="en-US"/>
          </a:p>
        </p:txBody>
      </p:sp>
    </p:spTree>
    <p:extLst>
      <p:ext uri="{BB962C8B-B14F-4D97-AF65-F5344CB8AC3E}">
        <p14:creationId xmlns:p14="http://schemas.microsoft.com/office/powerpoint/2010/main" val="299283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Force is developing a Blue Ribbon Program, pulling together elements from existing programs as well as addressing on-going challenges</a:t>
            </a:r>
          </a:p>
          <a:p>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Our goal; Create the framework for a model program that includes these elements that can be adopted across the West Coast. </a:t>
            </a:r>
            <a:br>
              <a:rPr lang="en-US" dirty="0"/>
            </a:br>
            <a:endParaRPr lang="en-US" dirty="0"/>
          </a:p>
          <a:p>
            <a:pPr marL="171450" indent="-171450">
              <a:buFont typeface="Arial" panose="020B0604020202020204" pitchFamily="34" charset="0"/>
              <a:buChar char="•"/>
            </a:pPr>
            <a:endParaRPr lang="en-US" dirty="0"/>
          </a:p>
          <a:p>
            <a:pPr lvl="0"/>
            <a:r>
              <a:rPr lang="en-US" sz="1200" kern="1200" dirty="0">
                <a:solidFill>
                  <a:schemeClr val="tx1"/>
                </a:solidFill>
                <a:effectLst/>
                <a:latin typeface="+mn-lt"/>
                <a:ea typeface="+mn-ea"/>
                <a:cs typeface="+mn-cs"/>
              </a:rPr>
              <a:t>The idea of the model “Blue Ribbon ADV Program” is to lay out the elements of a state-level program that would more effectively/comprehensively address </a:t>
            </a:r>
            <a:r>
              <a:rPr lang="en-US" sz="1200" kern="1200" dirty="0" err="1">
                <a:solidFill>
                  <a:schemeClr val="tx1"/>
                </a:solidFill>
                <a:effectLst/>
                <a:latin typeface="+mn-lt"/>
                <a:ea typeface="+mn-ea"/>
                <a:cs typeface="+mn-cs"/>
              </a:rPr>
              <a:t>ADVs.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Blue Ribbon program is a compilation of current best practices occurring within west coast states, plus a few others – such as Vessel Turn-in Programs.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11</a:t>
            </a:fld>
            <a:endParaRPr lang="en-US"/>
          </a:p>
        </p:txBody>
      </p:sp>
    </p:spTree>
    <p:extLst>
      <p:ext uri="{BB962C8B-B14F-4D97-AF65-F5344CB8AC3E}">
        <p14:creationId xmlns:p14="http://schemas.microsoft.com/office/powerpoint/2010/main" val="2271731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9E47162-BDEF-4707-B53B-1A075CC68C77}" type="slidenum">
              <a:rPr lang="en-US" smtClean="0"/>
              <a:t>13</a:t>
            </a:fld>
            <a:endParaRPr lang="en-US"/>
          </a:p>
        </p:txBody>
      </p:sp>
    </p:spTree>
    <p:extLst>
      <p:ext uri="{BB962C8B-B14F-4D97-AF65-F5344CB8AC3E}">
        <p14:creationId xmlns:p14="http://schemas.microsoft.com/office/powerpoint/2010/main" val="254722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OR progress! </a:t>
            </a:r>
            <a:r>
              <a:rPr lang="en-US" sz="1200" kern="1200" dirty="0">
                <a:solidFill>
                  <a:schemeClr val="tx1"/>
                </a:solidFill>
                <a:effectLst/>
                <a:latin typeface="+mn-lt"/>
                <a:ea typeface="+mn-ea"/>
                <a:cs typeface="+mn-cs"/>
              </a:rPr>
              <a:t>The Oregon Marine Board’s Clean Marina Program is focused on ADV outreach for 2020-2022 as a result of a $100,000 NOAA Marine Debris grant that they recently received. There will be a $100,000 state match, bringing the total to $200,000. The focus of the funding is:</a:t>
            </a:r>
          </a:p>
          <a:p>
            <a:pPr lvl="0"/>
            <a:r>
              <a:rPr lang="en-US" sz="1200" kern="1200" dirty="0">
                <a:solidFill>
                  <a:schemeClr val="tx1"/>
                </a:solidFill>
                <a:effectLst/>
                <a:latin typeface="+mn-lt"/>
                <a:ea typeface="+mn-ea"/>
                <a:cs typeface="+mn-cs"/>
              </a:rPr>
              <a:t>Visiting all 60 certified clean marinas and try to clear them out of existing </a:t>
            </a:r>
            <a:r>
              <a:rPr lang="en-US" sz="1200" kern="1200" dirty="0" err="1">
                <a:solidFill>
                  <a:schemeClr val="tx1"/>
                </a:solidFill>
                <a:effectLst/>
                <a:latin typeface="+mn-lt"/>
                <a:ea typeface="+mn-ea"/>
                <a:cs typeface="+mn-cs"/>
              </a:rPr>
              <a:t>ADVs.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Working with marina managers to enact specific BMPs that will reduce future </a:t>
            </a:r>
            <a:r>
              <a:rPr lang="en-US" sz="1200" kern="1200" dirty="0" err="1">
                <a:solidFill>
                  <a:schemeClr val="tx1"/>
                </a:solidFill>
                <a:effectLst/>
                <a:latin typeface="+mn-lt"/>
                <a:ea typeface="+mn-ea"/>
                <a:cs typeface="+mn-cs"/>
              </a:rPr>
              <a:t>ADVs.</a:t>
            </a:r>
            <a:r>
              <a:rPr lang="en-US" sz="1200" kern="1200" dirty="0">
                <a:solidFill>
                  <a:schemeClr val="tx1"/>
                </a:solidFill>
                <a:effectLst/>
                <a:latin typeface="+mn-lt"/>
                <a:ea typeface="+mn-ea"/>
                <a:cs typeface="+mn-cs"/>
              </a:rPr>
              <a:t> For example, requiring insurance policies of all vessels, and making sure those insurance policies cover “salvage”.  The new BMPs are part of the new standards to achieve clean marina certification.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terms of the removal efforts, the focus will be on recreational vessel of concern that:</a:t>
            </a:r>
          </a:p>
          <a:p>
            <a:pPr lvl="0"/>
            <a:r>
              <a:rPr lang="en-US" sz="1200" kern="1200" dirty="0">
                <a:solidFill>
                  <a:schemeClr val="tx1"/>
                </a:solidFill>
                <a:effectLst/>
                <a:latin typeface="+mn-lt"/>
                <a:ea typeface="+mn-ea"/>
                <a:cs typeface="+mn-cs"/>
              </a:rPr>
              <a:t>are no longer seaworthy </a:t>
            </a:r>
          </a:p>
          <a:p>
            <a:pPr lvl="0"/>
            <a:r>
              <a:rPr lang="en-US" sz="1200" kern="1200" dirty="0">
                <a:solidFill>
                  <a:schemeClr val="tx1"/>
                </a:solidFill>
                <a:effectLst/>
                <a:latin typeface="+mn-lt"/>
                <a:ea typeface="+mn-ea"/>
                <a:cs typeface="+mn-cs"/>
              </a:rPr>
              <a:t>have expired registration tabs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most common of these “vessels of concern” are 20-30’ recreational sailboats that typically have 10-50 gallons of fuel in the tank and haven’t left the marina in years.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State Lands is an important partner in this. They will be adjusting lease agreements to reflect new standards around ADVs (including potentially increasing the fees). Currently, there is no expectation that marinas have to meet standards, but they are hoping to change this.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14</a:t>
            </a:fld>
            <a:endParaRPr lang="en-US"/>
          </a:p>
        </p:txBody>
      </p:sp>
    </p:spTree>
    <p:extLst>
      <p:ext uri="{BB962C8B-B14F-4D97-AF65-F5344CB8AC3E}">
        <p14:creationId xmlns:p14="http://schemas.microsoft.com/office/powerpoint/2010/main" val="4037811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Pacific Oil Spill Prevention and Education Team (POSPET), founded in 1991, is a collaboration of educators and outreach personnel from four Western U.S. states and the province of British Columbia. POSPET evolved from the simple premise that small oil spills can add up to cause significant environmental and economic harm, and that regional collaboration and coordination is the most efficient approach for addressing the problem.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POSPET members include representatives from state and federal agencies, industry associations and nonprofit groups from Washington, Oregon, California, Alaska and British Columbia. For more than a decade, POSPET members have focused on educating boaters and marina managers on best management practices to reduce spills resulting from maintenance operations, sewage discharge, and fuel transfer operations. Two of the most visible programs undertaken by POSPET members include tracking and certifying “Clean Marinas” and “Clean Harbors”, and running the “Spills aren’t Slick” campaign, including publicizing 1-800-OILS-911, a toll-free number for the public to report spills.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9E47162-BDEF-4707-B53B-1A075CC68C77}" type="slidenum">
              <a:rPr lang="en-US" smtClean="0"/>
              <a:t>15</a:t>
            </a:fld>
            <a:endParaRPr lang="en-US"/>
          </a:p>
        </p:txBody>
      </p:sp>
    </p:spTree>
    <p:extLst>
      <p:ext uri="{BB962C8B-B14F-4D97-AF65-F5344CB8AC3E}">
        <p14:creationId xmlns:p14="http://schemas.microsoft.com/office/powerpoint/2010/main" val="504733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number to remember</a:t>
            </a:r>
          </a:p>
          <a:p>
            <a:r>
              <a:rPr lang="en-US" dirty="0"/>
              <a:t>Call Coast Guard</a:t>
            </a:r>
            <a:r>
              <a:rPr lang="en-US" baseline="0" dirty="0"/>
              <a:t> too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16</a:t>
            </a:fld>
            <a:endParaRPr lang="en-US"/>
          </a:p>
        </p:txBody>
      </p:sp>
    </p:spTree>
    <p:extLst>
      <p:ext uri="{BB962C8B-B14F-4D97-AF65-F5344CB8AC3E}">
        <p14:creationId xmlns:p14="http://schemas.microsoft.com/office/powerpoint/2010/main" val="192582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POSPET team members also track the number of certified “Clean Marinas” and “Clean Harbors” within their jurisdictions, where these programs exist. </a:t>
            </a:r>
          </a:p>
          <a:p>
            <a:endParaRPr lang="en-US" dirty="0"/>
          </a:p>
          <a:p>
            <a:r>
              <a:rPr lang="en-US" dirty="0"/>
              <a:t>Table 1 lists the current number of facilities certified in Alaska, British Columbia, California, Oregon and Washington. These certification programs recognize marinas and harbors that educate boaters on spill and pollution prevention practices. Each certified facility must be re-certified every 1-3 years.</a:t>
            </a:r>
          </a:p>
        </p:txBody>
      </p:sp>
      <p:sp>
        <p:nvSpPr>
          <p:cNvPr id="4" name="Slide Number Placeholder 3"/>
          <p:cNvSpPr>
            <a:spLocks noGrp="1"/>
          </p:cNvSpPr>
          <p:nvPr>
            <p:ph type="sldNum" sz="quarter" idx="10"/>
          </p:nvPr>
        </p:nvSpPr>
        <p:spPr/>
        <p:txBody>
          <a:bodyPr/>
          <a:lstStyle/>
          <a:p>
            <a:fld id="{49E47162-BDEF-4707-B53B-1A075CC68C77}" type="slidenum">
              <a:rPr lang="en-US" smtClean="0"/>
              <a:t>17</a:t>
            </a:fld>
            <a:endParaRPr lang="en-US"/>
          </a:p>
        </p:txBody>
      </p:sp>
    </p:spTree>
    <p:extLst>
      <p:ext uri="{BB962C8B-B14F-4D97-AF65-F5344CB8AC3E}">
        <p14:creationId xmlns:p14="http://schemas.microsoft.com/office/powerpoint/2010/main" val="2503849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18</a:t>
            </a:fld>
            <a:endParaRPr lang="en-US"/>
          </a:p>
        </p:txBody>
      </p:sp>
    </p:spTree>
    <p:extLst>
      <p:ext uri="{BB962C8B-B14F-4D97-AF65-F5344CB8AC3E}">
        <p14:creationId xmlns:p14="http://schemas.microsoft.com/office/powerpoint/2010/main" val="1962820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on-going work includes: </a:t>
            </a:r>
          </a:p>
          <a:p>
            <a:endParaRPr lang="en-US" dirty="0"/>
          </a:p>
          <a:p>
            <a:r>
              <a:rPr lang="en-US" dirty="0"/>
              <a:t>1. Crude movement across the west coast – we track volumes of crude transported by rail, pipeline, vessel and barge. </a:t>
            </a:r>
          </a:p>
          <a:p>
            <a:endParaRPr lang="en-US" dirty="0"/>
          </a:p>
          <a:p>
            <a:r>
              <a:rPr lang="en-US" dirty="0"/>
              <a:t>Our products are</a:t>
            </a:r>
          </a:p>
          <a:p>
            <a:pPr marL="171450" indent="-171450">
              <a:buFont typeface="Arial" panose="020B0604020202020204" pitchFamily="34" charset="0"/>
              <a:buChar char="•"/>
            </a:pPr>
            <a:r>
              <a:rPr lang="en-US" b="1" dirty="0"/>
              <a:t>Map</a:t>
            </a:r>
            <a:r>
              <a:rPr lang="en-US" dirty="0"/>
              <a:t> of routes, locations of facilities and refineries</a:t>
            </a:r>
          </a:p>
          <a:p>
            <a:pPr marL="171450" indent="-171450">
              <a:buFont typeface="Arial" panose="020B0604020202020204" pitchFamily="34" charset="0"/>
              <a:buChar char="•"/>
            </a:pPr>
            <a:r>
              <a:rPr lang="en-US" b="1" dirty="0"/>
              <a:t>Data</a:t>
            </a:r>
            <a:r>
              <a:rPr lang="en-US" dirty="0"/>
              <a:t> </a:t>
            </a:r>
            <a:r>
              <a:rPr lang="en-US" b="1" dirty="0"/>
              <a:t>Report</a:t>
            </a:r>
            <a:r>
              <a:rPr lang="en-US" dirty="0"/>
              <a:t> on annual volumes transported</a:t>
            </a:r>
          </a:p>
          <a:p>
            <a:endParaRPr lang="en-US" dirty="0"/>
          </a:p>
          <a:p>
            <a:r>
              <a:rPr lang="en-US" b="1" dirty="0"/>
              <a:t>This year we will begin tracking additional fuel types including renewables.  </a:t>
            </a:r>
          </a:p>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19</a:t>
            </a:fld>
            <a:endParaRPr lang="en-US"/>
          </a:p>
        </p:txBody>
      </p:sp>
    </p:spTree>
    <p:extLst>
      <p:ext uri="{BB962C8B-B14F-4D97-AF65-F5344CB8AC3E}">
        <p14:creationId xmlns:p14="http://schemas.microsoft.com/office/powerpoint/2010/main" val="26974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On-going oil spill database tracking spills across the Task Force jurisdiction. </a:t>
            </a:r>
            <a:br>
              <a:rPr lang="en-US" dirty="0"/>
            </a:br>
            <a:br>
              <a:rPr lang="en-US" dirty="0"/>
            </a:br>
            <a:r>
              <a:rPr lang="en-US" dirty="0"/>
              <a:t>NEW in 2020 – </a:t>
            </a:r>
            <a:r>
              <a:rPr lang="en-US" b="1" dirty="0"/>
              <a:t>British Columbia </a:t>
            </a:r>
            <a:r>
              <a:rPr lang="en-US" dirty="0"/>
              <a:t>contributed their spill data for the first time. </a:t>
            </a:r>
          </a:p>
          <a:p>
            <a:endParaRPr lang="en-US" dirty="0"/>
          </a:p>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20</a:t>
            </a:fld>
            <a:endParaRPr lang="en-US"/>
          </a:p>
        </p:txBody>
      </p:sp>
    </p:spTree>
    <p:extLst>
      <p:ext uri="{BB962C8B-B14F-4D97-AF65-F5344CB8AC3E}">
        <p14:creationId xmlns:p14="http://schemas.microsoft.com/office/powerpoint/2010/main" val="234814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Task Force is represented by the Spill Programs across the 6 jurisdictions listed here. The Task Force founded in 1989.</a:t>
            </a:r>
          </a:p>
          <a:p>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2</a:t>
            </a:fld>
            <a:endParaRPr lang="en-US"/>
          </a:p>
        </p:txBody>
      </p:sp>
    </p:spTree>
    <p:extLst>
      <p:ext uri="{BB962C8B-B14F-4D97-AF65-F5344CB8AC3E}">
        <p14:creationId xmlns:p14="http://schemas.microsoft.com/office/powerpoint/2010/main" val="1323683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21</a:t>
            </a:fld>
            <a:endParaRPr lang="en-US"/>
          </a:p>
        </p:txBody>
      </p:sp>
    </p:spTree>
    <p:extLst>
      <p:ext uri="{BB962C8B-B14F-4D97-AF65-F5344CB8AC3E}">
        <p14:creationId xmlns:p14="http://schemas.microsoft.com/office/powerpoint/2010/main" val="2009291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22</a:t>
            </a:fld>
            <a:endParaRPr lang="en-US"/>
          </a:p>
        </p:txBody>
      </p:sp>
    </p:spTree>
    <p:extLst>
      <p:ext uri="{BB962C8B-B14F-4D97-AF65-F5344CB8AC3E}">
        <p14:creationId xmlns:p14="http://schemas.microsoft.com/office/powerpoint/2010/main" val="3264941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search by </a:t>
            </a:r>
            <a:r>
              <a:rPr lang="en-US" b="1" dirty="0"/>
              <a:t>Crude vs. non-crude </a:t>
            </a:r>
            <a:r>
              <a:rPr lang="en-US" dirty="0"/>
              <a:t>and </a:t>
            </a:r>
            <a:r>
              <a:rPr lang="en-US" b="1" dirty="0"/>
              <a:t>by year</a:t>
            </a:r>
            <a:r>
              <a:rPr lang="en-US" dirty="0"/>
              <a:t>. </a:t>
            </a:r>
          </a:p>
        </p:txBody>
      </p:sp>
      <p:sp>
        <p:nvSpPr>
          <p:cNvPr id="4" name="Slide Number Placeholder 3"/>
          <p:cNvSpPr>
            <a:spLocks noGrp="1"/>
          </p:cNvSpPr>
          <p:nvPr>
            <p:ph type="sldNum" sz="quarter" idx="5"/>
          </p:nvPr>
        </p:nvSpPr>
        <p:spPr/>
        <p:txBody>
          <a:bodyPr/>
          <a:lstStyle/>
          <a:p>
            <a:fld id="{49E47162-BDEF-4707-B53B-1A075CC68C77}" type="slidenum">
              <a:rPr lang="en-US" smtClean="0"/>
              <a:t>23</a:t>
            </a:fld>
            <a:endParaRPr lang="en-US"/>
          </a:p>
        </p:txBody>
      </p:sp>
    </p:spTree>
    <p:extLst>
      <p:ext uri="{BB962C8B-B14F-4D97-AF65-F5344CB8AC3E}">
        <p14:creationId xmlns:p14="http://schemas.microsoft.com/office/powerpoint/2010/main" val="860915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tracking the number of small spills a few years back. Quite helpful to see that the number of small spills far outnumbers</a:t>
            </a:r>
          </a:p>
          <a:p>
            <a:r>
              <a:rPr lang="en-US" dirty="0"/>
              <a:t> the 42 gal and greater size spill. </a:t>
            </a:r>
            <a:br>
              <a:rPr lang="en-US" dirty="0"/>
            </a:br>
            <a:br>
              <a:rPr lang="en-US" dirty="0"/>
            </a:br>
            <a:r>
              <a:rPr lang="en-US" dirty="0"/>
              <a:t>Goes to show we have a long way to go I preventing small spills. </a:t>
            </a:r>
          </a:p>
          <a:p>
            <a:endParaRPr lang="en-US" dirty="0"/>
          </a:p>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24</a:t>
            </a:fld>
            <a:endParaRPr lang="en-US"/>
          </a:p>
        </p:txBody>
      </p:sp>
    </p:spTree>
    <p:extLst>
      <p:ext uri="{BB962C8B-B14F-4D97-AF65-F5344CB8AC3E}">
        <p14:creationId xmlns:p14="http://schemas.microsoft.com/office/powerpoint/2010/main" val="411138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Cascadia Rising June 2022:  Exercises to look at the response and recovery from a Cascadia Subduction Zone earthquake across the Pacific Northwest. </a:t>
            </a:r>
          </a:p>
          <a:p>
            <a:endParaRPr lang="en-US" dirty="0"/>
          </a:p>
          <a:p>
            <a:r>
              <a:rPr lang="en-US" dirty="0"/>
              <a:t>Spill of National Significance: There will be an oil spill component of the Cascadia Rising 2022. </a:t>
            </a:r>
          </a:p>
          <a:p>
            <a:br>
              <a:rPr lang="en-US" dirty="0"/>
            </a:br>
            <a:r>
              <a:rPr lang="en-US" dirty="0">
                <a:highlight>
                  <a:srgbClr val="FFFF00"/>
                </a:highlight>
              </a:rPr>
              <a:t>BC’s </a:t>
            </a:r>
            <a:r>
              <a:rPr lang="en-US" sz="1200" kern="1200" dirty="0">
                <a:solidFill>
                  <a:schemeClr val="tx1"/>
                </a:solidFill>
                <a:effectLst/>
                <a:highlight>
                  <a:srgbClr val="FFFF00"/>
                </a:highlight>
                <a:latin typeface="+mn-lt"/>
                <a:ea typeface="+mn-ea"/>
                <a:cs typeface="+mn-cs"/>
              </a:rPr>
              <a:t>Exercise Coastal Response is also taking place in 2022</a:t>
            </a:r>
          </a:p>
          <a:p>
            <a:endParaRPr lang="en-US" dirty="0"/>
          </a:p>
          <a:p>
            <a:r>
              <a:rPr lang="en-US" b="1" dirty="0"/>
              <a:t>Task Force: </a:t>
            </a:r>
            <a:r>
              <a:rPr lang="en-US" dirty="0"/>
              <a:t>We will be exploring a role for the Task Force in supporting the preparation and planning of these exercises that involves several of our member jurisdictions. </a:t>
            </a:r>
          </a:p>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26</a:t>
            </a:fld>
            <a:endParaRPr lang="en-US"/>
          </a:p>
        </p:txBody>
      </p:sp>
    </p:spTree>
    <p:extLst>
      <p:ext uri="{BB962C8B-B14F-4D97-AF65-F5344CB8AC3E}">
        <p14:creationId xmlns:p14="http://schemas.microsoft.com/office/powerpoint/2010/main" val="2357961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27</a:t>
            </a:fld>
            <a:endParaRPr lang="en-US"/>
          </a:p>
        </p:txBody>
      </p:sp>
    </p:spTree>
    <p:extLst>
      <p:ext uri="{BB962C8B-B14F-4D97-AF65-F5344CB8AC3E}">
        <p14:creationId xmlns:p14="http://schemas.microsoft.com/office/powerpoint/2010/main" val="1340684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sz="1200" kern="1200" dirty="0">
                <a:solidFill>
                  <a:schemeClr val="tx1"/>
                </a:solidFill>
                <a:effectLst/>
                <a:latin typeface="+mn-lt"/>
                <a:ea typeface="+mn-ea"/>
                <a:cs typeface="+mn-cs"/>
              </a:rPr>
              <a:t>We continue to explore how to handle drills and exercises in a virtual environment. This includes sharing lessons learned from recent drills. Really important!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49E47162-BDEF-4707-B53B-1A075CC68C77}" type="slidenum">
              <a:rPr lang="en-US" smtClean="0"/>
              <a:t>28</a:t>
            </a:fld>
            <a:endParaRPr lang="en-US"/>
          </a:p>
        </p:txBody>
      </p:sp>
    </p:spTree>
    <p:extLst>
      <p:ext uri="{BB962C8B-B14F-4D97-AF65-F5344CB8AC3E}">
        <p14:creationId xmlns:p14="http://schemas.microsoft.com/office/powerpoint/2010/main" val="546449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29</a:t>
            </a:fld>
            <a:endParaRPr lang="en-US"/>
          </a:p>
        </p:txBody>
      </p:sp>
    </p:spTree>
    <p:extLst>
      <p:ext uri="{BB962C8B-B14F-4D97-AF65-F5344CB8AC3E}">
        <p14:creationId xmlns:p14="http://schemas.microsoft.com/office/powerpoint/2010/main" val="421982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31</a:t>
            </a:fld>
            <a:endParaRPr lang="en-US"/>
          </a:p>
        </p:txBody>
      </p:sp>
    </p:spTree>
    <p:extLst>
      <p:ext uri="{BB962C8B-B14F-4D97-AF65-F5344CB8AC3E}">
        <p14:creationId xmlns:p14="http://schemas.microsoft.com/office/powerpoint/2010/main" val="366201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32</a:t>
            </a:fld>
            <a:endParaRPr lang="en-US"/>
          </a:p>
        </p:txBody>
      </p:sp>
    </p:spTree>
    <p:extLst>
      <p:ext uri="{BB962C8B-B14F-4D97-AF65-F5344CB8AC3E}">
        <p14:creationId xmlns:p14="http://schemas.microsoft.com/office/powerpoint/2010/main" val="2268744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includes collaboration with many partners including..</a:t>
            </a:r>
          </a:p>
        </p:txBody>
      </p:sp>
      <p:sp>
        <p:nvSpPr>
          <p:cNvPr id="4" name="Slide Number Placeholder 3"/>
          <p:cNvSpPr>
            <a:spLocks noGrp="1"/>
          </p:cNvSpPr>
          <p:nvPr>
            <p:ph type="sldNum" sz="quarter" idx="10"/>
          </p:nvPr>
        </p:nvSpPr>
        <p:spPr/>
        <p:txBody>
          <a:bodyPr/>
          <a:lstStyle/>
          <a:p>
            <a:fld id="{49E47162-BDEF-4707-B53B-1A075CC68C77}" type="slidenum">
              <a:rPr lang="en-US" smtClean="0"/>
              <a:t>3</a:t>
            </a:fld>
            <a:endParaRPr lang="en-US"/>
          </a:p>
        </p:txBody>
      </p:sp>
    </p:spTree>
    <p:extLst>
      <p:ext uri="{BB962C8B-B14F-4D97-AF65-F5344CB8AC3E}">
        <p14:creationId xmlns:p14="http://schemas.microsoft.com/office/powerpoint/2010/main" val="1419384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49E47162-BDEF-4707-B53B-1A075CC68C77}" type="slidenum">
              <a:rPr lang="en-US" smtClean="0"/>
              <a:t>33</a:t>
            </a:fld>
            <a:endParaRPr lang="en-US"/>
          </a:p>
        </p:txBody>
      </p:sp>
    </p:spTree>
    <p:extLst>
      <p:ext uri="{BB962C8B-B14F-4D97-AF65-F5344CB8AC3E}">
        <p14:creationId xmlns:p14="http://schemas.microsoft.com/office/powerpoint/2010/main" val="6303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34</a:t>
            </a:fld>
            <a:endParaRPr lang="en-US"/>
          </a:p>
        </p:txBody>
      </p:sp>
    </p:spTree>
    <p:extLst>
      <p:ext uri="{BB962C8B-B14F-4D97-AF65-F5344CB8AC3E}">
        <p14:creationId xmlns:p14="http://schemas.microsoft.com/office/powerpoint/2010/main" val="1905364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35</a:t>
            </a:fld>
            <a:endParaRPr lang="en-US"/>
          </a:p>
        </p:txBody>
      </p:sp>
    </p:spTree>
    <p:extLst>
      <p:ext uri="{BB962C8B-B14F-4D97-AF65-F5344CB8AC3E}">
        <p14:creationId xmlns:p14="http://schemas.microsoft.com/office/powerpoint/2010/main" val="435782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36</a:t>
            </a:fld>
            <a:endParaRPr lang="en-US"/>
          </a:p>
        </p:txBody>
      </p:sp>
    </p:spTree>
    <p:extLst>
      <p:ext uri="{BB962C8B-B14F-4D97-AF65-F5344CB8AC3E}">
        <p14:creationId xmlns:p14="http://schemas.microsoft.com/office/powerpoint/2010/main" val="3948820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37</a:t>
            </a:fld>
            <a:endParaRPr lang="en-US"/>
          </a:p>
        </p:txBody>
      </p:sp>
    </p:spTree>
    <p:extLst>
      <p:ext uri="{BB962C8B-B14F-4D97-AF65-F5344CB8AC3E}">
        <p14:creationId xmlns:p14="http://schemas.microsoft.com/office/powerpoint/2010/main" val="4167185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the barge </a:t>
            </a:r>
            <a:r>
              <a:rPr lang="en-US" sz="1200" i="1" dirty="0" err="1"/>
              <a:t>Nestucca</a:t>
            </a:r>
            <a:r>
              <a:rPr lang="en-US" sz="1200" dirty="0"/>
              <a:t> </a:t>
            </a:r>
            <a:r>
              <a:rPr lang="en-US" sz="1200" baseline="0" dirty="0"/>
              <a:t>after it collided with it’s </a:t>
            </a:r>
            <a:r>
              <a:rPr lang="en-US" sz="1200" dirty="0"/>
              <a:t>tug, the </a:t>
            </a:r>
            <a:r>
              <a:rPr lang="en-US" sz="1200" i="1" dirty="0"/>
              <a:t>Ocean Service, </a:t>
            </a:r>
            <a:r>
              <a:rPr lang="en-US" sz="1200" i="0" dirty="0"/>
              <a:t>about</a:t>
            </a:r>
            <a:r>
              <a:rPr lang="en-US" sz="1200" i="0" baseline="0" dirty="0"/>
              <a:t> 3 km off the coast </a:t>
            </a:r>
            <a:r>
              <a:rPr lang="en-US" sz="1200" dirty="0"/>
              <a:t>near Grays Harbor, WA. Approximately 175,000 gal</a:t>
            </a:r>
            <a:r>
              <a:rPr lang="en-US" sz="1200" baseline="0" dirty="0"/>
              <a:t> of fuel oil </a:t>
            </a:r>
            <a:r>
              <a:rPr lang="en-US" sz="1200" dirty="0"/>
              <a:t>spilled,</a:t>
            </a:r>
            <a:r>
              <a:rPr lang="en-US" sz="1200" baseline="0" dirty="0"/>
              <a:t> </a:t>
            </a:r>
            <a:r>
              <a:rPr lang="en-US" sz="1200" dirty="0"/>
              <a:t>and was transported by ocean currents from OR to BC.</a:t>
            </a:r>
            <a:br>
              <a:rPr lang="en-US" sz="1200" dirty="0"/>
            </a:br>
            <a:br>
              <a:rPr lang="en-US" sz="1200" dirty="0"/>
            </a:br>
            <a:r>
              <a:rPr lang="en-US" sz="1200" dirty="0"/>
              <a:t>Note: wood pegs jammed in gash to slow the leakage, near the deck just to left of word “NESTUCCA.”</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Following the </a:t>
            </a:r>
            <a:r>
              <a:rPr lang="en-US" i="1" baseline="0" dirty="0" err="1"/>
              <a:t>Nestucca</a:t>
            </a:r>
            <a:r>
              <a:rPr lang="en-US" baseline="0" dirty="0"/>
              <a:t> spill  </a:t>
            </a:r>
            <a:r>
              <a:rPr lang="en-US" b="1" baseline="0" dirty="0">
                <a:solidFill>
                  <a:srgbClr val="FF0000"/>
                </a:solidFill>
              </a:rPr>
              <a:t>Premier of B.C. Vander </a:t>
            </a:r>
            <a:r>
              <a:rPr lang="en-US" b="1" baseline="0" dirty="0" err="1">
                <a:solidFill>
                  <a:srgbClr val="FF0000"/>
                </a:solidFill>
              </a:rPr>
              <a:t>Zalm</a:t>
            </a:r>
            <a:r>
              <a:rPr lang="en-US" baseline="0" dirty="0"/>
              <a:t>, and </a:t>
            </a:r>
            <a:r>
              <a:rPr lang="en-US" b="1" baseline="0" dirty="0"/>
              <a:t>WA</a:t>
            </a:r>
            <a:r>
              <a:rPr lang="en-US" baseline="0" dirty="0"/>
              <a:t> </a:t>
            </a:r>
            <a:r>
              <a:rPr lang="en-US" b="1" baseline="0" dirty="0"/>
              <a:t>Governor Booth Gardner </a:t>
            </a:r>
            <a:r>
              <a:rPr lang="en-US" baseline="0" dirty="0"/>
              <a:t>established the </a:t>
            </a:r>
            <a:r>
              <a:rPr lang="en-US" b="1" baseline="0" dirty="0"/>
              <a:t>Washington/B.C. Task Force on Oil Spills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About 6 months later, </a:t>
            </a:r>
            <a:r>
              <a:rPr lang="en-US" b="1" baseline="0" dirty="0"/>
              <a:t>the day after the first Task Force meeting</a:t>
            </a:r>
            <a:r>
              <a:rPr lang="en-US" baseline="0" dirty="0"/>
              <a:t>, the </a:t>
            </a:r>
            <a:r>
              <a:rPr lang="en-US" i="1" baseline="0" dirty="0"/>
              <a:t>Exxon Valdez </a:t>
            </a:r>
            <a:r>
              <a:rPr lang="en-US" baseline="0" dirty="0"/>
              <a:t>ran aground in Prince William Sound…..</a:t>
            </a:r>
            <a:endParaRPr lang="en-US" sz="1200" dirty="0"/>
          </a:p>
        </p:txBody>
      </p:sp>
      <p:sp>
        <p:nvSpPr>
          <p:cNvPr id="4" name="Slide Number Placeholder 3"/>
          <p:cNvSpPr>
            <a:spLocks noGrp="1"/>
          </p:cNvSpPr>
          <p:nvPr>
            <p:ph type="sldNum" sz="quarter" idx="10"/>
          </p:nvPr>
        </p:nvSpPr>
        <p:spPr/>
        <p:txBody>
          <a:bodyPr/>
          <a:lstStyle/>
          <a:p>
            <a:fld id="{49E47162-BDEF-4707-B53B-1A075CC68C77}" type="slidenum">
              <a:rPr lang="en-US" smtClean="0"/>
              <a:t>38</a:t>
            </a:fld>
            <a:endParaRPr lang="en-US"/>
          </a:p>
        </p:txBody>
      </p:sp>
    </p:spTree>
    <p:extLst>
      <p:ext uri="{BB962C8B-B14F-4D97-AF65-F5344CB8AC3E}">
        <p14:creationId xmlns:p14="http://schemas.microsoft.com/office/powerpoint/2010/main" val="2746953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Eight of the eleven tanks damaged </a:t>
            </a:r>
            <a:r>
              <a:rPr lang="en-US" sz="1200" dirty="0"/>
              <a:t>Exxon Valdez spilled more than 11 million gallons of crude oil into Prince William Sound,</a:t>
            </a:r>
            <a:r>
              <a:rPr lang="en-US" sz="1200" baseline="0" dirty="0"/>
              <a:t> affecting </a:t>
            </a:r>
            <a:r>
              <a:rPr lang="en-US" sz="1200" kern="1200" dirty="0">
                <a:solidFill>
                  <a:schemeClr val="tx1"/>
                </a:solidFill>
                <a:effectLst/>
                <a:latin typeface="+mn-lt"/>
                <a:ea typeface="+mn-ea"/>
                <a:cs typeface="+mn-cs"/>
              </a:rPr>
              <a:t>1,200 miles of shoreline.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Exxon Valdez spill spurred the Task Force to expand to include AK, Oregon and California.</a:t>
            </a:r>
            <a:br>
              <a:rPr lang="en-US" baseline="0" dirty="0"/>
            </a:b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Purpose</a:t>
            </a:r>
            <a:r>
              <a:rPr lang="en-US" baseline="0" dirty="0"/>
              <a:t>; to enhance prevention and response, technology sharing and share info on financial recovery after a spill.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Valdez motivated the newly formed Task Fore to </a:t>
            </a:r>
            <a:r>
              <a:rPr lang="en-US" sz="1200" kern="1200" dirty="0">
                <a:solidFill>
                  <a:schemeClr val="tx1"/>
                </a:solidFill>
                <a:effectLst/>
                <a:latin typeface="+mn-lt"/>
                <a:ea typeface="+mn-ea"/>
                <a:cs typeface="+mn-cs"/>
              </a:rPr>
              <a:t>work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together :</a:t>
            </a:r>
            <a:r>
              <a:rPr lang="en-US" sz="1200" kern="1200" baseline="0" dirty="0">
                <a:solidFill>
                  <a:schemeClr val="tx1"/>
                </a:solidFill>
                <a:effectLst/>
                <a:latin typeface="+mn-lt"/>
                <a:ea typeface="+mn-ea"/>
                <a:cs typeface="+mn-cs"/>
              </a:rPr>
              <a:t> they initiated and completed an </a:t>
            </a:r>
            <a:r>
              <a:rPr lang="en-US" sz="1200" kern="1200" dirty="0">
                <a:solidFill>
                  <a:schemeClr val="tx1"/>
                </a:solidFill>
                <a:effectLst/>
                <a:latin typeface="+mn-lt"/>
                <a:ea typeface="+mn-ea"/>
                <a:cs typeface="+mn-cs"/>
              </a:rPr>
              <a:t>independent hull inspection</a:t>
            </a:r>
            <a:r>
              <a:rPr lang="en-US" sz="1200" kern="1200" baseline="0" dirty="0">
                <a:solidFill>
                  <a:schemeClr val="tx1"/>
                </a:solidFill>
                <a:effectLst/>
                <a:latin typeface="+mn-lt"/>
                <a:ea typeface="+mn-ea"/>
                <a:cs typeface="+mn-cs"/>
              </a:rPr>
              <a:t> of the </a:t>
            </a:r>
            <a:r>
              <a:rPr lang="en-US" sz="1200" i="1" kern="1200" baseline="0" dirty="0">
                <a:solidFill>
                  <a:schemeClr val="tx1"/>
                </a:solidFill>
                <a:effectLst/>
                <a:latin typeface="+mn-lt"/>
                <a:ea typeface="+mn-ea"/>
                <a:cs typeface="+mn-cs"/>
              </a:rPr>
              <a:t>Exxon </a:t>
            </a:r>
            <a:r>
              <a:rPr lang="en-US" sz="1200" i="1" kern="1200" baseline="0" dirty="0" err="1">
                <a:solidFill>
                  <a:schemeClr val="tx1"/>
                </a:solidFill>
                <a:effectLst/>
                <a:latin typeface="+mn-lt"/>
                <a:ea typeface="+mn-ea"/>
                <a:cs typeface="+mn-cs"/>
              </a:rPr>
              <a:t>valdez</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developed an oil spill contingency plan to ensure the badly damaged tanker could be safely moved down the west coast to a dry dock for inspection and repair.</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work helped TF member agencies to sharpen their own state policies and  pass</a:t>
            </a:r>
            <a:r>
              <a:rPr lang="en-US" sz="1200" kern="1200" baseline="0" dirty="0">
                <a:solidFill>
                  <a:schemeClr val="tx1"/>
                </a:solidFill>
                <a:effectLst/>
                <a:latin typeface="+mn-lt"/>
                <a:ea typeface="+mn-ea"/>
                <a:cs typeface="+mn-cs"/>
              </a:rPr>
              <a:t> legislation.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that time some Task Force members also flew to Washington DC and testified before Congress, providing state input into the </a:t>
            </a:r>
            <a:r>
              <a:rPr lang="en-US" sz="1200" i="1" kern="1200" dirty="0">
                <a:solidFill>
                  <a:schemeClr val="tx1"/>
                </a:solidFill>
                <a:effectLst/>
                <a:latin typeface="+mn-lt"/>
                <a:ea typeface="+mn-ea"/>
                <a:cs typeface="+mn-cs"/>
              </a:rPr>
              <a:t>draft</a:t>
            </a:r>
            <a:r>
              <a:rPr lang="en-US" sz="1200" kern="1200" dirty="0">
                <a:solidFill>
                  <a:schemeClr val="tx1"/>
                </a:solidFill>
                <a:effectLst/>
                <a:latin typeface="+mn-lt"/>
                <a:ea typeface="+mn-ea"/>
                <a:cs typeface="+mn-cs"/>
              </a:rPr>
              <a:t> federal Oil Pollution Act of 1990 that was being created.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39</a:t>
            </a:fld>
            <a:endParaRPr lang="en-US"/>
          </a:p>
        </p:txBody>
      </p:sp>
    </p:spTree>
    <p:extLst>
      <p:ext uri="{BB962C8B-B14F-4D97-AF65-F5344CB8AC3E}">
        <p14:creationId xmlns:p14="http://schemas.microsoft.com/office/powerpoint/2010/main" val="1328195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a year after the Valdez</a:t>
            </a:r>
            <a:r>
              <a:rPr lang="en-US" sz="1200" kern="1200" baseline="0" dirty="0">
                <a:solidFill>
                  <a:schemeClr val="tx1"/>
                </a:solidFill>
                <a:effectLst/>
                <a:latin typeface="+mn-lt"/>
                <a:ea typeface="+mn-ea"/>
                <a:cs typeface="+mn-cs"/>
              </a:rPr>
              <a:t> spill</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in </a:t>
            </a:r>
            <a:r>
              <a:rPr lang="en-US" sz="1200" kern="1200" dirty="0">
                <a:solidFill>
                  <a:schemeClr val="tx1"/>
                </a:solidFill>
                <a:effectLst/>
                <a:latin typeface="+mn-lt"/>
                <a:ea typeface="+mn-ea"/>
                <a:cs typeface="+mn-cs"/>
              </a:rPr>
              <a:t>July 1990, Task Force members and staff flew to Alaska to see</a:t>
            </a:r>
            <a:r>
              <a:rPr lang="en-US" sz="1200" kern="1200" baseline="0" dirty="0">
                <a:solidFill>
                  <a:schemeClr val="tx1"/>
                </a:solidFill>
                <a:effectLst/>
                <a:latin typeface="+mn-lt"/>
                <a:ea typeface="+mn-ea"/>
                <a:cs typeface="+mn-cs"/>
              </a:rPr>
              <a:t> first-hand the clean up operations and progress in Prince William Sound</a:t>
            </a:r>
            <a:r>
              <a:rPr lang="en-US" sz="1200" kern="1200" dirty="0">
                <a:solidFill>
                  <a:schemeClr val="tx1"/>
                </a:solidFill>
                <a:effectLst/>
                <a:latin typeface="+mn-lt"/>
                <a:ea typeface="+mn-ea"/>
                <a:cs typeface="+mn-cs"/>
              </a:rPr>
              <a:t>. Much of the Sound still had a black ring around its shoreline.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Times New Roman"/>
              </a:rPr>
              <a:t>Cleanup support vessels in background. </a:t>
            </a:r>
            <a:endParaRPr lang="en-US" sz="1200" kern="1200" dirty="0">
              <a:solidFill>
                <a:schemeClr val="tx1"/>
              </a:solidFill>
              <a:effectLst/>
              <a:latin typeface="+mn-lt"/>
              <a:ea typeface="+mn-ea"/>
              <a:cs typeface="+mn-cs"/>
            </a:endParaRPr>
          </a:p>
          <a:p>
            <a:endParaRPr lang="en-US" sz="1200" dirty="0">
              <a:ea typeface="Calibri"/>
              <a:cs typeface="Times New Roman"/>
            </a:endParaRPr>
          </a:p>
          <a:p>
            <a:r>
              <a:rPr lang="en-US" sz="1200" dirty="0">
                <a:ea typeface="Calibri"/>
                <a:cs typeface="Times New Roman"/>
              </a:rPr>
              <a:t>From left to right members are: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CA - </a:t>
            </a:r>
            <a:r>
              <a:rPr lang="en-US" sz="1200" b="1" kern="1200" dirty="0">
                <a:solidFill>
                  <a:schemeClr val="tx1"/>
                </a:solidFill>
                <a:latin typeface="+mn-lt"/>
                <a:ea typeface="+mn-ea"/>
                <a:cs typeface="+mn-cs"/>
              </a:rPr>
              <a:t>Michael </a:t>
            </a:r>
            <a:r>
              <a:rPr lang="en-US" sz="1200" b="1" kern="1200" dirty="0" err="1">
                <a:solidFill>
                  <a:schemeClr val="tx1"/>
                </a:solidFill>
                <a:latin typeface="+mn-lt"/>
                <a:ea typeface="+mn-ea"/>
                <a:cs typeface="+mn-cs"/>
              </a:rPr>
              <a:t>Kahoe</a:t>
            </a:r>
            <a:r>
              <a:rPr lang="en-US" sz="1200" kern="1200" dirty="0">
                <a:solidFill>
                  <a:schemeClr val="tx1"/>
                </a:solidFill>
                <a:latin typeface="+mn-lt"/>
                <a:ea typeface="+mn-ea"/>
                <a:cs typeface="+mn-cs"/>
              </a:rPr>
              <a:t>, Assistant Secretary, California Environmental Affairs Agency</a:t>
            </a:r>
          </a:p>
          <a:p>
            <a:r>
              <a:rPr lang="en-US" sz="1200" kern="1200" dirty="0">
                <a:solidFill>
                  <a:schemeClr val="tx1"/>
                </a:solidFill>
                <a:latin typeface="+mn-lt"/>
                <a:ea typeface="+mn-ea"/>
                <a:cs typeface="+mn-cs"/>
              </a:rPr>
              <a:t>OR - </a:t>
            </a:r>
            <a:r>
              <a:rPr lang="en-US" sz="1200" b="1" kern="1200" dirty="0">
                <a:solidFill>
                  <a:schemeClr val="tx1"/>
                </a:solidFill>
                <a:latin typeface="+mn-lt"/>
                <a:ea typeface="+mn-ea"/>
                <a:cs typeface="+mn-cs"/>
              </a:rPr>
              <a:t>Fred Hanson</a:t>
            </a:r>
            <a:r>
              <a:rPr lang="en-US" sz="1200" kern="1200" dirty="0">
                <a:solidFill>
                  <a:schemeClr val="tx1"/>
                </a:solidFill>
                <a:latin typeface="+mn-lt"/>
                <a:ea typeface="+mn-ea"/>
                <a:cs typeface="+mn-cs"/>
              </a:rPr>
              <a:t>, Director, Oregon Department of Environmental Quality</a:t>
            </a:r>
          </a:p>
          <a:p>
            <a:r>
              <a:rPr lang="en-US" sz="1200" kern="1200" dirty="0">
                <a:solidFill>
                  <a:schemeClr val="tx1"/>
                </a:solidFill>
                <a:latin typeface="+mn-lt"/>
                <a:ea typeface="+mn-ea"/>
                <a:cs typeface="+mn-cs"/>
              </a:rPr>
              <a:t>AK –</a:t>
            </a:r>
            <a:r>
              <a:rPr lang="en-US" sz="1200" b="1" kern="1200" dirty="0">
                <a:solidFill>
                  <a:schemeClr val="tx1"/>
                </a:solidFill>
                <a:latin typeface="+mn-lt"/>
                <a:ea typeface="+mn-ea"/>
                <a:cs typeface="+mn-cs"/>
              </a:rPr>
              <a:t>Dennis Kelso</a:t>
            </a:r>
            <a:r>
              <a:rPr lang="en-US" sz="1200" kern="1200" dirty="0">
                <a:solidFill>
                  <a:schemeClr val="tx1"/>
                </a:solidFill>
                <a:latin typeface="+mn-lt"/>
                <a:ea typeface="+mn-ea"/>
                <a:cs typeface="+mn-cs"/>
              </a:rPr>
              <a:t>,  ADEC Commissioner</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BC - </a:t>
            </a:r>
            <a:r>
              <a:rPr lang="en-US" sz="1200" b="1" kern="1200" dirty="0">
                <a:solidFill>
                  <a:schemeClr val="tx1"/>
                </a:solidFill>
                <a:latin typeface="+mn-lt"/>
                <a:ea typeface="+mn-ea"/>
                <a:cs typeface="+mn-cs"/>
              </a:rPr>
              <a:t>Richard </a:t>
            </a:r>
            <a:r>
              <a:rPr lang="en-US" sz="1200" b="1" kern="1200" dirty="0" err="1">
                <a:solidFill>
                  <a:schemeClr val="tx1"/>
                </a:solidFill>
                <a:latin typeface="+mn-lt"/>
                <a:ea typeface="+mn-ea"/>
                <a:cs typeface="+mn-cs"/>
              </a:rPr>
              <a:t>Dalon</a:t>
            </a:r>
            <a:r>
              <a:rPr lang="en-US" sz="1200" kern="1200" dirty="0">
                <a:solidFill>
                  <a:schemeClr val="tx1"/>
                </a:solidFill>
                <a:latin typeface="+mn-lt"/>
                <a:ea typeface="+mn-ea"/>
                <a:cs typeface="+mn-cs"/>
              </a:rPr>
              <a:t>, Deputy Minister, Ministry of the Environment</a:t>
            </a:r>
          </a:p>
          <a:p>
            <a:r>
              <a:rPr lang="en-US" sz="1200" kern="1200" dirty="0">
                <a:solidFill>
                  <a:schemeClr val="tx1"/>
                </a:solidFill>
                <a:latin typeface="+mn-lt"/>
                <a:ea typeface="+mn-ea"/>
                <a:cs typeface="+mn-cs"/>
              </a:rPr>
              <a:t>WA - </a:t>
            </a:r>
            <a:r>
              <a:rPr lang="en-US" sz="1200" b="1" kern="1200" dirty="0">
                <a:solidFill>
                  <a:schemeClr val="tx1"/>
                </a:solidFill>
                <a:latin typeface="+mn-lt"/>
                <a:ea typeface="+mn-ea"/>
                <a:cs typeface="+mn-cs"/>
              </a:rPr>
              <a:t>Christine </a:t>
            </a:r>
            <a:r>
              <a:rPr lang="en-US" sz="1200" b="1" kern="1200" dirty="0" err="1">
                <a:solidFill>
                  <a:schemeClr val="tx1"/>
                </a:solidFill>
                <a:latin typeface="+mn-lt"/>
                <a:ea typeface="+mn-ea"/>
                <a:cs typeface="+mn-cs"/>
              </a:rPr>
              <a:t>Gregoire</a:t>
            </a:r>
            <a:r>
              <a:rPr lang="en-US" sz="1200" kern="1200" dirty="0">
                <a:solidFill>
                  <a:schemeClr val="tx1"/>
                </a:solidFill>
                <a:latin typeface="+mn-lt"/>
                <a:ea typeface="+mn-ea"/>
                <a:cs typeface="+mn-cs"/>
              </a:rPr>
              <a:t>, Director Department of Ecology</a:t>
            </a:r>
          </a:p>
          <a:p>
            <a:r>
              <a:rPr lang="en-US" sz="1200" dirty="0">
                <a:ea typeface="Calibri"/>
                <a:cs typeface="Times New Roman"/>
              </a:rPr>
              <a:t>HI not yet</a:t>
            </a:r>
            <a:r>
              <a:rPr lang="en-US" sz="1200" baseline="0" dirty="0">
                <a:ea typeface="Calibri"/>
                <a:cs typeface="Times New Roman"/>
              </a:rPr>
              <a:t> a member of the Task Force. </a:t>
            </a:r>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40</a:t>
            </a:fld>
            <a:endParaRPr lang="en-US"/>
          </a:p>
        </p:txBody>
      </p:sp>
    </p:spTree>
    <p:extLst>
      <p:ext uri="{BB962C8B-B14F-4D97-AF65-F5344CB8AC3E}">
        <p14:creationId xmlns:p14="http://schemas.microsoft.com/office/powerpoint/2010/main" val="4131770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Task Force releases a report including </a:t>
            </a:r>
            <a:r>
              <a:rPr lang="en-US" baseline="0" dirty="0"/>
              <a:t>maj</a:t>
            </a:r>
            <a:r>
              <a:rPr lang="en-US" dirty="0"/>
              <a:t>o</a:t>
            </a:r>
            <a:r>
              <a:rPr lang="en-US" baseline="0" dirty="0"/>
              <a:t>r findings from recent spills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inadequate training, vessel design shortcomings, traffic </a:t>
            </a:r>
            <a:r>
              <a:rPr lang="en-US" baseline="0" dirty="0" err="1"/>
              <a:t>mgt</a:t>
            </a:r>
            <a:r>
              <a:rPr lang="en-US" baseline="0" dirty="0"/>
              <a:t> issues, regulatory gaps. </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a:p>
          <a:p>
            <a:pPr marL="171450" indent="-171450">
              <a:buFont typeface="Arial"/>
              <a:buChar char="•"/>
            </a:pPr>
            <a:r>
              <a:rPr lang="en-US" dirty="0"/>
              <a:t>46 Recommendations for reducing spills and collaborative response</a:t>
            </a:r>
            <a:r>
              <a:rPr lang="en-US" baseline="0" dirty="0"/>
              <a:t> across the west coast</a:t>
            </a:r>
          </a:p>
          <a:p>
            <a:pPr marL="171450" indent="-171450">
              <a:buFont typeface="Arial"/>
              <a:buChar char="•"/>
            </a:pPr>
            <a:endParaRPr lang="en-US" baseline="0" dirty="0"/>
          </a:p>
          <a:p>
            <a:pPr marL="171450" indent="-171450">
              <a:buFont typeface="Arial"/>
              <a:buChar char="•"/>
            </a:pPr>
            <a:r>
              <a:rPr lang="en-US" baseline="0" dirty="0"/>
              <a:t>Targeted recommendations for within each jurisdiction</a:t>
            </a:r>
          </a:p>
          <a:p>
            <a:pPr marL="171450" indent="-171450">
              <a:buFont typeface="Arial"/>
              <a:buChar char="•"/>
            </a:pPr>
            <a:endParaRPr lang="en-US" baseline="0" dirty="0"/>
          </a:p>
          <a:p>
            <a:r>
              <a:rPr lang="en-US" dirty="0"/>
              <a:t>This report influenced the OPA 90 and</a:t>
            </a:r>
            <a:r>
              <a:rPr lang="en-US" baseline="0" dirty="0"/>
              <a:t> Canadian Shipping Act Amendments of 1993</a:t>
            </a:r>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41</a:t>
            </a:fld>
            <a:endParaRPr lang="en-US"/>
          </a:p>
        </p:txBody>
      </p:sp>
    </p:spTree>
    <p:extLst>
      <p:ext uri="{BB962C8B-B14F-4D97-AF65-F5344CB8AC3E}">
        <p14:creationId xmlns:p14="http://schemas.microsoft.com/office/powerpoint/2010/main" val="3885179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E47162-BDEF-4707-B53B-1A075CC68C77}" type="slidenum">
              <a:rPr lang="en-US" smtClean="0"/>
              <a:t>42</a:t>
            </a:fld>
            <a:endParaRPr lang="en-US"/>
          </a:p>
        </p:txBody>
      </p:sp>
    </p:spTree>
    <p:extLst>
      <p:ext uri="{BB962C8B-B14F-4D97-AF65-F5344CB8AC3E}">
        <p14:creationId xmlns:p14="http://schemas.microsoft.com/office/powerpoint/2010/main" val="200963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Task Force projects and activities involve </a:t>
            </a:r>
            <a:r>
              <a:rPr lang="en-US" baseline="0" dirty="0"/>
              <a:t>working closely stakeholders including those listed here. </a:t>
            </a:r>
            <a:endParaRPr lang="en-US" dirty="0"/>
          </a:p>
        </p:txBody>
      </p:sp>
      <p:sp>
        <p:nvSpPr>
          <p:cNvPr id="4" name="Slide Number Placeholder 3"/>
          <p:cNvSpPr>
            <a:spLocks noGrp="1"/>
          </p:cNvSpPr>
          <p:nvPr>
            <p:ph type="sldNum" sz="quarter" idx="10"/>
          </p:nvPr>
        </p:nvSpPr>
        <p:spPr/>
        <p:txBody>
          <a:bodyPr/>
          <a:lstStyle/>
          <a:p>
            <a:fld id="{49E47162-BDEF-4707-B53B-1A075CC68C77}" type="slidenum">
              <a:rPr lang="en-US" smtClean="0"/>
              <a:t>4</a:t>
            </a:fld>
            <a:endParaRPr lang="en-US"/>
          </a:p>
        </p:txBody>
      </p:sp>
    </p:spTree>
    <p:extLst>
      <p:ext uri="{BB962C8B-B14F-4D97-AF65-F5344CB8AC3E}">
        <p14:creationId xmlns:p14="http://schemas.microsoft.com/office/powerpoint/2010/main" val="1645306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New workgroup in 2019-20 to review and update our Mutual Aid Agreement. </a:t>
            </a:r>
          </a:p>
          <a:p>
            <a:endParaRPr lang="en-US" baseline="0" dirty="0"/>
          </a:p>
          <a:p>
            <a:r>
              <a:rPr lang="en-US" b="1" baseline="0" dirty="0"/>
              <a:t>Who’s in workgroup</a:t>
            </a:r>
            <a:r>
              <a:rPr lang="en-US" baseline="0" dirty="0"/>
              <a:t>: Task Force member agency staff who are involved in spill response planning</a:t>
            </a:r>
          </a:p>
          <a:p>
            <a:br>
              <a:rPr lang="en-US" baseline="0" dirty="0"/>
            </a:br>
            <a:r>
              <a:rPr lang="en-US" b="1" baseline="0" dirty="0"/>
              <a:t>Purpose</a:t>
            </a:r>
            <a:r>
              <a:rPr lang="en-US" baseline="0" dirty="0"/>
              <a:t>; </a:t>
            </a:r>
            <a:br>
              <a:rPr lang="en-US" baseline="0" dirty="0"/>
            </a:br>
            <a:br>
              <a:rPr lang="en-US" baseline="0" dirty="0"/>
            </a:br>
            <a:r>
              <a:rPr lang="en-US" baseline="0" dirty="0"/>
              <a:t>1. Develop a system for listing the </a:t>
            </a:r>
            <a:r>
              <a:rPr lang="en-US" u="sng" baseline="0" dirty="0"/>
              <a:t>spill equipment </a:t>
            </a:r>
            <a:r>
              <a:rPr lang="en-US" baseline="0" dirty="0"/>
              <a:t>and </a:t>
            </a:r>
            <a:r>
              <a:rPr lang="en-US" u="sng" baseline="0" dirty="0"/>
              <a:t>staff capabilities </a:t>
            </a:r>
            <a:r>
              <a:rPr lang="en-US" baseline="0" dirty="0"/>
              <a:t>across the jurisdictions (OSTF agency staff) . This inventory is  intended for internal OSTF use, to be able to quickly find out which agency has trained or certified staff in ICS positions, in order to cascade (share) staff during a spill incident. </a:t>
            </a:r>
          </a:p>
          <a:p>
            <a:br>
              <a:rPr lang="en-US" baseline="0" dirty="0"/>
            </a:br>
            <a:r>
              <a:rPr lang="en-US" baseline="0" dirty="0"/>
              <a:t>2. Review and update the Task Force </a:t>
            </a:r>
            <a:r>
              <a:rPr lang="en-US" u="sng" baseline="0" dirty="0"/>
              <a:t>Mutual Aid Agreement</a:t>
            </a:r>
            <a:r>
              <a:rPr lang="en-US" baseline="0" dirty="0"/>
              <a:t>, to ensure policies and agreements are up-to-date. Last update: 2011. Plan to do a tabletop drill with Mutual Aid Agreement later next year. </a:t>
            </a:r>
          </a:p>
          <a:p>
            <a:endParaRPr lang="en-US" baseline="0" dirty="0"/>
          </a:p>
          <a:p>
            <a:r>
              <a:rPr lang="en-US" b="1" baseline="0" dirty="0"/>
              <a:t>Products for this workgroup: </a:t>
            </a:r>
            <a:br>
              <a:rPr lang="en-US" baseline="0" dirty="0"/>
            </a:br>
            <a:r>
              <a:rPr lang="en-US" baseline="0" dirty="0"/>
              <a:t>1. A roster of ICS-certified and trained staff across each jurisdiction; </a:t>
            </a:r>
          </a:p>
          <a:p>
            <a:r>
              <a:rPr lang="en-US" baseline="0" dirty="0"/>
              <a:t>2. Agency equipment posted on the WRRL (World Response Resource List)</a:t>
            </a:r>
          </a:p>
          <a:p>
            <a:r>
              <a:rPr lang="en-US" baseline="0" dirty="0"/>
              <a:t>3. Revised Mutual Aid agreement with personnel and equipment resources updated. </a:t>
            </a:r>
          </a:p>
          <a:p>
            <a:endParaRPr lang="en-US" baseline="0" dirty="0"/>
          </a:p>
        </p:txBody>
      </p:sp>
      <p:sp>
        <p:nvSpPr>
          <p:cNvPr id="4" name="Slide Number Placeholder 3"/>
          <p:cNvSpPr>
            <a:spLocks noGrp="1"/>
          </p:cNvSpPr>
          <p:nvPr>
            <p:ph type="sldNum" sz="quarter" idx="10"/>
          </p:nvPr>
        </p:nvSpPr>
        <p:spPr/>
        <p:txBody>
          <a:bodyPr/>
          <a:lstStyle/>
          <a:p>
            <a:fld id="{49E47162-BDEF-4707-B53B-1A075CC68C77}" type="slidenum">
              <a:rPr lang="en-US" smtClean="0"/>
              <a:t>43</a:t>
            </a:fld>
            <a:endParaRPr lang="en-US"/>
          </a:p>
        </p:txBody>
      </p:sp>
    </p:spTree>
    <p:extLst>
      <p:ext uri="{BB962C8B-B14F-4D97-AF65-F5344CB8AC3E}">
        <p14:creationId xmlns:p14="http://schemas.microsoft.com/office/powerpoint/2010/main" val="54644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backbone of our work is our Strategic Plan, which was recently updated in 2019. </a:t>
            </a:r>
            <a:br>
              <a:rPr lang="en-US" dirty="0"/>
            </a:br>
            <a:br>
              <a:rPr lang="en-US" dirty="0"/>
            </a:br>
            <a:r>
              <a:rPr lang="en-US" dirty="0"/>
              <a:t>Our vision is: No Spilled Oil</a:t>
            </a:r>
          </a:p>
          <a:p>
            <a:br>
              <a:rPr lang="en-US" dirty="0"/>
            </a:br>
            <a:r>
              <a:rPr lang="en-US" dirty="0"/>
              <a:t>Our Mission is: </a:t>
            </a:r>
          </a:p>
          <a:p>
            <a:br>
              <a:rPr lang="en-US" dirty="0"/>
            </a:br>
            <a:r>
              <a:rPr lang="en-US" dirty="0"/>
              <a:t>Our goals are: </a:t>
            </a:r>
          </a:p>
          <a:p>
            <a:endParaRPr lang="en-US" dirty="0"/>
          </a:p>
          <a:p>
            <a:r>
              <a:rPr lang="en-US" dirty="0"/>
              <a:t>These goals are the foundation of out biennial work plans. </a:t>
            </a:r>
          </a:p>
        </p:txBody>
      </p:sp>
      <p:sp>
        <p:nvSpPr>
          <p:cNvPr id="4" name="Slide Number Placeholder 3"/>
          <p:cNvSpPr>
            <a:spLocks noGrp="1"/>
          </p:cNvSpPr>
          <p:nvPr>
            <p:ph type="sldNum" sz="quarter" idx="5"/>
          </p:nvPr>
        </p:nvSpPr>
        <p:spPr/>
        <p:txBody>
          <a:bodyPr/>
          <a:lstStyle/>
          <a:p>
            <a:fld id="{49E47162-BDEF-4707-B53B-1A075CC68C77}" type="slidenum">
              <a:rPr lang="en-US" smtClean="0"/>
              <a:t>5</a:t>
            </a:fld>
            <a:endParaRPr lang="en-US"/>
          </a:p>
        </p:txBody>
      </p:sp>
    </p:spTree>
    <p:extLst>
      <p:ext uri="{BB962C8B-B14F-4D97-AF65-F5344CB8AC3E}">
        <p14:creationId xmlns:p14="http://schemas.microsoft.com/office/powerpoint/2010/main" val="470368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 big year for shifting our work perspectives and how we work together!</a:t>
            </a:r>
          </a:p>
          <a:p>
            <a:endParaRPr lang="en-US" dirty="0"/>
          </a:p>
          <a:p>
            <a:r>
              <a:rPr lang="en-US" dirty="0"/>
              <a:t>All of our work shifted nearly entirely to the virtual platform, and in some cases, there’s no going back. </a:t>
            </a:r>
            <a:br>
              <a:rPr lang="en-US" dirty="0"/>
            </a:br>
            <a:endParaRPr lang="en-US" dirty="0"/>
          </a:p>
          <a:p>
            <a:r>
              <a:rPr lang="en-US" dirty="0"/>
              <a:t>We’ve saved time and resources by meeting on Zoom, Teams and </a:t>
            </a:r>
            <a:r>
              <a:rPr lang="en-US" dirty="0" err="1"/>
              <a:t>Webex</a:t>
            </a:r>
            <a:r>
              <a:rPr lang="en-US" dirty="0"/>
              <a:t>. </a:t>
            </a:r>
            <a:br>
              <a:rPr lang="en-US" dirty="0"/>
            </a:br>
            <a:endParaRPr lang="en-US" dirty="0"/>
          </a:p>
          <a:p>
            <a:r>
              <a:rPr lang="en-US" dirty="0"/>
              <a:t>But we’ve lost some of the connection we appreciate when we’re together in person. </a:t>
            </a:r>
          </a:p>
          <a:p>
            <a:endParaRPr lang="en-US" dirty="0"/>
          </a:p>
          <a:p>
            <a:r>
              <a:rPr lang="en-US" dirty="0"/>
              <a:t>I’ll talk now about our current work in the </a:t>
            </a:r>
          </a:p>
        </p:txBody>
      </p:sp>
      <p:sp>
        <p:nvSpPr>
          <p:cNvPr id="4" name="Slide Number Placeholder 3"/>
          <p:cNvSpPr>
            <a:spLocks noGrp="1"/>
          </p:cNvSpPr>
          <p:nvPr>
            <p:ph type="sldNum" sz="quarter" idx="5"/>
          </p:nvPr>
        </p:nvSpPr>
        <p:spPr/>
        <p:txBody>
          <a:bodyPr/>
          <a:lstStyle/>
          <a:p>
            <a:fld id="{49E47162-BDEF-4707-B53B-1A075CC68C77}" type="slidenum">
              <a:rPr lang="en-US" smtClean="0"/>
              <a:t>6</a:t>
            </a:fld>
            <a:endParaRPr lang="en-US"/>
          </a:p>
        </p:txBody>
      </p:sp>
    </p:spTree>
    <p:extLst>
      <p:ext uri="{BB962C8B-B14F-4D97-AF65-F5344CB8AC3E}">
        <p14:creationId xmlns:p14="http://schemas.microsoft.com/office/powerpoint/2010/main" val="1053844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in prevention continues to focus on abandoned and derelict vessels. </a:t>
            </a:r>
            <a:br>
              <a:rPr lang="en-US" dirty="0"/>
            </a:br>
            <a:br>
              <a:rPr lang="en-US" dirty="0"/>
            </a:br>
            <a:r>
              <a:rPr lang="en-US" dirty="0"/>
              <a:t>I’ll had the mic over to Hilary to provide an update on our efforts to address ADVs across the Task Force jurisdictions. </a:t>
            </a:r>
          </a:p>
        </p:txBody>
      </p:sp>
      <p:sp>
        <p:nvSpPr>
          <p:cNvPr id="4" name="Slide Number Placeholder 3"/>
          <p:cNvSpPr>
            <a:spLocks noGrp="1"/>
          </p:cNvSpPr>
          <p:nvPr>
            <p:ph type="sldNum" sz="quarter" idx="5"/>
          </p:nvPr>
        </p:nvSpPr>
        <p:spPr/>
        <p:txBody>
          <a:bodyPr/>
          <a:lstStyle/>
          <a:p>
            <a:fld id="{49E47162-BDEF-4707-B53B-1A075CC68C77}" type="slidenum">
              <a:rPr lang="en-US" smtClean="0"/>
              <a:t>7</a:t>
            </a:fld>
            <a:endParaRPr lang="en-US"/>
          </a:p>
        </p:txBody>
      </p:sp>
    </p:spTree>
    <p:extLst>
      <p:ext uri="{BB962C8B-B14F-4D97-AF65-F5344CB8AC3E}">
        <p14:creationId xmlns:p14="http://schemas.microsoft.com/office/powerpoint/2010/main" val="767950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Identified this as an emerging, common issue across TF jurisdictions in 2017. Has gotten more urgent in the intervening years; </a:t>
            </a:r>
            <a:r>
              <a:rPr lang="en-US" sz="1200" kern="1200" dirty="0" err="1">
                <a:solidFill>
                  <a:schemeClr val="tx1"/>
                </a:solidFill>
                <a:effectLst/>
                <a:latin typeface="+mn-lt"/>
                <a:ea typeface="+mn-ea"/>
                <a:cs typeface="+mn-cs"/>
              </a:rPr>
              <a:t>esp</a:t>
            </a:r>
            <a:r>
              <a:rPr lang="en-US" sz="1200" kern="1200" dirty="0">
                <a:solidFill>
                  <a:schemeClr val="tx1"/>
                </a:solidFill>
                <a:effectLst/>
                <a:latin typeface="+mn-lt"/>
                <a:ea typeface="+mn-ea"/>
                <a:cs typeface="+mn-cs"/>
              </a:rPr>
              <a:t> with the pandemic and increasing popularity of recreational boating in particular.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Formed a workgroup in 2017; 18 ADV experts/program managers from TF jurisdictions.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WG’s first report: white paper.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9E47162-BDEF-4707-B53B-1A075CC68C77}" type="slidenum">
              <a:rPr lang="en-US" smtClean="0"/>
              <a:t>8</a:t>
            </a:fld>
            <a:endParaRPr lang="en-US"/>
          </a:p>
        </p:txBody>
      </p:sp>
    </p:spTree>
    <p:extLst>
      <p:ext uri="{BB962C8B-B14F-4D97-AF65-F5344CB8AC3E}">
        <p14:creationId xmlns:p14="http://schemas.microsoft.com/office/powerpoint/2010/main" val="221575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2017, the issue of common concern: Abandoned and Derelict vessels.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incident portrayed in this pic is a near-perfect example of what Task Force jurisdictions are facing.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2017, the </a:t>
            </a:r>
            <a:r>
              <a:rPr lang="en-US" sz="1200" i="1" kern="1200" dirty="0">
                <a:solidFill>
                  <a:schemeClr val="tx1"/>
                </a:solidFill>
                <a:effectLst/>
                <a:latin typeface="+mn-lt"/>
                <a:ea typeface="+mn-ea"/>
                <a:cs typeface="+mn-cs"/>
              </a:rPr>
              <a:t>Point Estero</a:t>
            </a:r>
            <a:r>
              <a:rPr lang="en-US" sz="1200" kern="1200" dirty="0">
                <a:solidFill>
                  <a:schemeClr val="tx1"/>
                </a:solidFill>
                <a:effectLst/>
                <a:latin typeface="+mn-lt"/>
                <a:ea typeface="+mn-ea"/>
                <a:cs typeface="+mn-cs"/>
              </a:rPr>
              <a:t> ran aground near Cayucos State Beach, California. The US Coast Guard removed the oil but then departed. Vessel removal costs were estimated at $70,000. The uninsured owner walked away. The vessel was not eligible for the state’s recreational ADV program, and there is no commercial program. Both the county and the State Lands Commission have authority to remove the vessel, but no funding to do so. As of 2019, the vessel remains.</a:t>
            </a:r>
          </a:p>
          <a:p>
            <a:endParaRPr lang="en-US" dirty="0"/>
          </a:p>
        </p:txBody>
      </p:sp>
      <p:sp>
        <p:nvSpPr>
          <p:cNvPr id="4" name="Slide Number Placeholder 3"/>
          <p:cNvSpPr>
            <a:spLocks noGrp="1"/>
          </p:cNvSpPr>
          <p:nvPr>
            <p:ph type="sldNum" sz="quarter" idx="5"/>
          </p:nvPr>
        </p:nvSpPr>
        <p:spPr/>
        <p:txBody>
          <a:bodyPr/>
          <a:lstStyle/>
          <a:p>
            <a:fld id="{49E47162-BDEF-4707-B53B-1A075CC68C77}" type="slidenum">
              <a:rPr lang="en-US" smtClean="0"/>
              <a:t>9</a:t>
            </a:fld>
            <a:endParaRPr lang="en-US"/>
          </a:p>
        </p:txBody>
      </p:sp>
    </p:spTree>
    <p:extLst>
      <p:ext uri="{BB962C8B-B14F-4D97-AF65-F5344CB8AC3E}">
        <p14:creationId xmlns:p14="http://schemas.microsoft.com/office/powerpoint/2010/main" val="25616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87C3-42D8-B842-84DE-4A06FEA9C08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3BF85A-8412-4A4B-A60C-25727781F6B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9C499A4-18B4-1342-A32B-43E32C19072A}"/>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5" name="Footer Placeholder 4">
            <a:extLst>
              <a:ext uri="{FF2B5EF4-FFF2-40B4-BE49-F238E27FC236}">
                <a16:creationId xmlns:a16="http://schemas.microsoft.com/office/drawing/2014/main" id="{62DE0BCC-BA0A-F741-AC5B-EDA9E9776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F870D-33A9-584A-9F79-6B2C82003A06}"/>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69855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9FA5-F52B-D148-892F-8FF036958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05908-BB05-D540-BF92-C941B4310D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49C07-84AC-994B-BB45-5EF4A8ED39EA}"/>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5" name="Footer Placeholder 4">
            <a:extLst>
              <a:ext uri="{FF2B5EF4-FFF2-40B4-BE49-F238E27FC236}">
                <a16:creationId xmlns:a16="http://schemas.microsoft.com/office/drawing/2014/main" id="{EE58DDEE-5B26-6E45-B1BE-E96D57112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DAB38-4A74-A44D-AD4A-7E6F97DFFB02}"/>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3350387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2828-57FF-864A-8303-919AE76FBF0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376B5-A5A4-8049-A16F-A80E37A2FD4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A4F4E-9211-5E47-9517-AA81412D6C3C}"/>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5" name="Footer Placeholder 4">
            <a:extLst>
              <a:ext uri="{FF2B5EF4-FFF2-40B4-BE49-F238E27FC236}">
                <a16:creationId xmlns:a16="http://schemas.microsoft.com/office/drawing/2014/main" id="{B105F4AE-D43C-2441-90E2-6D2601B4C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009C2-F193-484D-961D-AC5139292CF7}"/>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387457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6915-EAF6-C94A-BD1C-CB602E7F5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CAC97-37B3-DE48-AD1B-BF2F0FD253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523D3-173B-7648-848F-A95613806551}"/>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5" name="Footer Placeholder 4">
            <a:extLst>
              <a:ext uri="{FF2B5EF4-FFF2-40B4-BE49-F238E27FC236}">
                <a16:creationId xmlns:a16="http://schemas.microsoft.com/office/drawing/2014/main" id="{2E98459C-DDB6-D84F-8269-60D60ED88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B6870-85D3-5B45-B3CB-DCBA7300803E}"/>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3778013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919C-35A5-DA4E-81B7-7912F2DEB7D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986681-9B4A-654D-89F7-606BE070E3A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C717CA-2A00-6540-ACF4-BC6C4E405CE3}"/>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5" name="Footer Placeholder 4">
            <a:extLst>
              <a:ext uri="{FF2B5EF4-FFF2-40B4-BE49-F238E27FC236}">
                <a16:creationId xmlns:a16="http://schemas.microsoft.com/office/drawing/2014/main" id="{60CC0E21-1CE4-FA49-BEDD-B847CAE8F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9BEDB-BAA4-F346-8738-D99B54F76680}"/>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3138815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01EE-E8EF-9047-AFC8-33F9E13B1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AA0E6-6B20-5344-903B-0062A57A60A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90764-24D5-0747-8D31-7C0929ECBDE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0F9E24-584D-1D4D-866D-E986A51EC6D4}"/>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6" name="Footer Placeholder 5">
            <a:extLst>
              <a:ext uri="{FF2B5EF4-FFF2-40B4-BE49-F238E27FC236}">
                <a16:creationId xmlns:a16="http://schemas.microsoft.com/office/drawing/2014/main" id="{49B1EF8F-3353-C245-89F6-48471FA5F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C47B4-068A-5D4E-B5D1-80DB9E9935FF}"/>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84491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7BC1-D3EC-1540-9D31-E85EBB1FE39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449754-C9C8-754B-A433-6E49EC3FEB0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628789-3A11-8245-9C18-E67814F817F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C44D7A-9DB5-544C-9F5E-0827F9D1ABC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129A963-B1EC-C040-BB01-8E835F0538E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32B33-D335-884F-9A77-71B8B8467081}"/>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8" name="Footer Placeholder 7">
            <a:extLst>
              <a:ext uri="{FF2B5EF4-FFF2-40B4-BE49-F238E27FC236}">
                <a16:creationId xmlns:a16="http://schemas.microsoft.com/office/drawing/2014/main" id="{2805EB3D-C096-4E40-9738-B2D94D380F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170273-DCC0-C141-A6E0-7CAA23CFC540}"/>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26465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8923-99F6-E943-BE1F-F00107B396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62AEA-D610-E948-B4D9-7B807F39631C}"/>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4" name="Footer Placeholder 3">
            <a:extLst>
              <a:ext uri="{FF2B5EF4-FFF2-40B4-BE49-F238E27FC236}">
                <a16:creationId xmlns:a16="http://schemas.microsoft.com/office/drawing/2014/main" id="{F30313F1-EF46-E94B-8133-5D3685254D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6C9E87-9BAD-9342-A48B-C3D6C5D4186C}"/>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1674112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42FEA-CB35-644D-AA4B-144F83585353}"/>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3" name="Footer Placeholder 2">
            <a:extLst>
              <a:ext uri="{FF2B5EF4-FFF2-40B4-BE49-F238E27FC236}">
                <a16:creationId xmlns:a16="http://schemas.microsoft.com/office/drawing/2014/main" id="{FDCF2050-5A2C-014E-83E6-6A1117ABD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465406-A168-914D-A754-32EE3114617E}"/>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290869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C313-5B49-D248-A47B-91757BEBA81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A8A4AF-E1FB-5147-9FF7-EF757B224D1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FA98A-1F60-9D4A-978D-7E99978CD6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CFF5FE0-32D1-294D-8D94-9364AE7B2611}"/>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6" name="Footer Placeholder 5">
            <a:extLst>
              <a:ext uri="{FF2B5EF4-FFF2-40B4-BE49-F238E27FC236}">
                <a16:creationId xmlns:a16="http://schemas.microsoft.com/office/drawing/2014/main" id="{1A6BE6EA-D036-0A41-A723-9F5AA39D8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BCCDE-C668-3445-8202-1E30D33D11DA}"/>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80063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0B5F-90CD-6B46-B7A7-BBA28CDF476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8EACD3-E1EA-5B49-BC23-4DE67E7D22A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F65CDA5-3D83-C041-8B43-11822D3ECE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4CBFBCB-84E2-7B44-B00D-DC8576BCE549}"/>
              </a:ext>
            </a:extLst>
          </p:cNvPr>
          <p:cNvSpPr>
            <a:spLocks noGrp="1"/>
          </p:cNvSpPr>
          <p:nvPr>
            <p:ph type="dt" sz="half" idx="10"/>
          </p:nvPr>
        </p:nvSpPr>
        <p:spPr/>
        <p:txBody>
          <a:bodyPr/>
          <a:lstStyle/>
          <a:p>
            <a:fld id="{2E89C50B-B6F0-4A07-BBFD-197125656CA8}" type="datetimeFigureOut">
              <a:rPr lang="en-US" smtClean="0"/>
              <a:t>11/23/21</a:t>
            </a:fld>
            <a:endParaRPr lang="en-US"/>
          </a:p>
        </p:txBody>
      </p:sp>
      <p:sp>
        <p:nvSpPr>
          <p:cNvPr id="6" name="Footer Placeholder 5">
            <a:extLst>
              <a:ext uri="{FF2B5EF4-FFF2-40B4-BE49-F238E27FC236}">
                <a16:creationId xmlns:a16="http://schemas.microsoft.com/office/drawing/2014/main" id="{40A5744A-4D2D-2149-B0D7-E2AAAD548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E7890-8FD9-FA40-833E-850E2FB435BD}"/>
              </a:ext>
            </a:extLst>
          </p:cNvPr>
          <p:cNvSpPr>
            <a:spLocks noGrp="1"/>
          </p:cNvSpPr>
          <p:nvPr>
            <p:ph type="sldNum" sz="quarter" idx="12"/>
          </p:nvPr>
        </p:nvSpPr>
        <p:spPr/>
        <p:txBody>
          <a:bodyPr/>
          <a:lstStyle/>
          <a:p>
            <a:fld id="{3E3C8EAB-D975-49A0-B7FF-891380C9FD88}" type="slidenum">
              <a:rPr lang="en-US" smtClean="0"/>
              <a:t>‹#›</a:t>
            </a:fld>
            <a:endParaRPr lang="en-US"/>
          </a:p>
        </p:txBody>
      </p:sp>
    </p:spTree>
    <p:extLst>
      <p:ext uri="{BB962C8B-B14F-4D97-AF65-F5344CB8AC3E}">
        <p14:creationId xmlns:p14="http://schemas.microsoft.com/office/powerpoint/2010/main" val="131440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D216F1-37A9-954B-949B-2194CA71EB2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94E250-067C-6A4A-A61A-2C0FDE571FC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5FA27-51A1-0A41-8709-0D6F8C4E3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89C50B-B6F0-4A07-BBFD-197125656CA8}" type="datetimeFigureOut">
              <a:rPr lang="en-US" smtClean="0"/>
              <a:t>11/23/21</a:t>
            </a:fld>
            <a:endParaRPr lang="en-US"/>
          </a:p>
        </p:txBody>
      </p:sp>
      <p:sp>
        <p:nvSpPr>
          <p:cNvPr id="5" name="Footer Placeholder 4">
            <a:extLst>
              <a:ext uri="{FF2B5EF4-FFF2-40B4-BE49-F238E27FC236}">
                <a16:creationId xmlns:a16="http://schemas.microsoft.com/office/drawing/2014/main" id="{E193BCF7-881F-174B-8082-2EC6723D685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6D6136-1201-3446-A60E-85D853DD6A1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3C8EAB-D975-49A0-B7FF-891380C9FD88}" type="slidenum">
              <a:rPr lang="en-US" smtClean="0"/>
              <a:t>‹#›</a:t>
            </a:fld>
            <a:endParaRPr lang="en-US"/>
          </a:p>
        </p:txBody>
      </p:sp>
    </p:spTree>
    <p:extLst>
      <p:ext uri="{BB962C8B-B14F-4D97-AF65-F5344CB8AC3E}">
        <p14:creationId xmlns:p14="http://schemas.microsoft.com/office/powerpoint/2010/main" val="3496961340"/>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hyperlink" Target="http://www.oilspilltaskforce.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http://www.oilspilltaskforce.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7.tiff"/></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oilspilltaskforce.or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tiff"/></Relationships>
</file>

<file path=ppt/slides/_rels/slide3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1.tiff"/></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oilspilltaskforce.org/"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cid:image001.png@01CDD7BF.EAA54F0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8600"/>
            <a:ext cx="7542661" cy="1981200"/>
          </a:xfrm>
        </p:spPr>
        <p:txBody>
          <a:bodyPr/>
          <a:lstStyle/>
          <a:p>
            <a:pPr marL="0" indent="0" algn="ctr">
              <a:buNone/>
            </a:pPr>
            <a:r>
              <a:rPr lang="en-US" sz="4400" dirty="0">
                <a:solidFill>
                  <a:srgbClr val="0070C0"/>
                </a:solidFill>
              </a:rPr>
              <a:t>Pacific States British Columbia </a:t>
            </a:r>
            <a:br>
              <a:rPr lang="en-US" dirty="0">
                <a:solidFill>
                  <a:srgbClr val="0070C0"/>
                </a:solidFill>
              </a:rPr>
            </a:br>
            <a:r>
              <a:rPr lang="en-US" dirty="0">
                <a:solidFill>
                  <a:srgbClr val="0070C0"/>
                </a:solidFill>
              </a:rPr>
              <a:t>Oil Spill Task Force</a:t>
            </a:r>
          </a:p>
        </p:txBody>
      </p:sp>
      <p:sp>
        <p:nvSpPr>
          <p:cNvPr id="5" name="Text Placeholder 4"/>
          <p:cNvSpPr>
            <a:spLocks noGrp="1"/>
          </p:cNvSpPr>
          <p:nvPr>
            <p:ph type="body" idx="1"/>
          </p:nvPr>
        </p:nvSpPr>
        <p:spPr>
          <a:xfrm>
            <a:off x="1524000" y="4572000"/>
            <a:ext cx="5970494" cy="1676400"/>
          </a:xfrm>
          <a:ln>
            <a:noFill/>
          </a:ln>
        </p:spPr>
        <p:txBody>
          <a:bodyPr>
            <a:normAutofit lnSpcReduction="10000"/>
          </a:bodyPr>
          <a:lstStyle/>
          <a:p>
            <a:pPr algn="ctr"/>
            <a:r>
              <a:rPr lang="en-US" sz="3200" dirty="0">
                <a:solidFill>
                  <a:schemeClr val="tx1"/>
                </a:solidFill>
              </a:rPr>
              <a:t>2021 Annual Meeting </a:t>
            </a:r>
          </a:p>
          <a:p>
            <a:pPr algn="ctr"/>
            <a:r>
              <a:rPr lang="en-US" sz="2400" dirty="0">
                <a:solidFill>
                  <a:schemeClr val="tx1"/>
                </a:solidFill>
              </a:rPr>
              <a:t>Sarah Brace and Hilary Wilkinson, </a:t>
            </a:r>
          </a:p>
          <a:p>
            <a:pPr algn="ctr"/>
            <a:r>
              <a:rPr lang="en-US" sz="2400" dirty="0">
                <a:solidFill>
                  <a:schemeClr val="tx1"/>
                </a:solidFill>
              </a:rPr>
              <a:t>Executive Coordinator Team</a:t>
            </a:r>
          </a:p>
          <a:p>
            <a:pPr algn="ctr"/>
            <a:r>
              <a:rPr lang="en-US" sz="2400" dirty="0">
                <a:solidFill>
                  <a:schemeClr val="tx1"/>
                </a:solidFill>
              </a:rPr>
              <a:t>November 17, 2021</a:t>
            </a:r>
          </a:p>
          <a:p>
            <a:endParaRPr lang="en-US" dirty="0"/>
          </a:p>
        </p:txBody>
      </p:sp>
      <p:pic>
        <p:nvPicPr>
          <p:cNvPr id="22" name="Picture 21" descr="OSTFLogo_color01-02 FINAL.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2840" y="5638800"/>
            <a:ext cx="1371600" cy="762000"/>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2667000"/>
            <a:ext cx="2104571" cy="1524000"/>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1321" y="2679700"/>
            <a:ext cx="2057400" cy="15430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2721" y="2664144"/>
            <a:ext cx="2233512" cy="1574161"/>
          </a:xfrm>
          <a:prstGeom prst="rect">
            <a:avLst/>
          </a:prstGeom>
        </p:spPr>
      </p:pic>
      <p:pic>
        <p:nvPicPr>
          <p:cNvPr id="12" name="Picture 11" descr="2013"/>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86871" y="2689225"/>
            <a:ext cx="1905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64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2EB6-1E25-EF4A-A69D-F70C383D9BEF}"/>
              </a:ext>
            </a:extLst>
          </p:cNvPr>
          <p:cNvSpPr>
            <a:spLocks noGrp="1"/>
          </p:cNvSpPr>
          <p:nvPr>
            <p:ph type="title"/>
          </p:nvPr>
        </p:nvSpPr>
        <p:spPr>
          <a:xfrm>
            <a:off x="307594" y="838200"/>
            <a:ext cx="3690620" cy="1143000"/>
          </a:xfrm>
        </p:spPr>
        <p:txBody>
          <a:bodyPr>
            <a:noAutofit/>
          </a:bodyPr>
          <a:lstStyle/>
          <a:p>
            <a:r>
              <a:rPr lang="en-US" sz="2800" dirty="0">
                <a:latin typeface="+mn-lt"/>
              </a:rPr>
              <a:t>TASK 1: </a:t>
            </a:r>
            <a:br>
              <a:rPr lang="en-US" sz="2800" dirty="0">
                <a:latin typeface="+mn-lt"/>
              </a:rPr>
            </a:br>
            <a:r>
              <a:rPr lang="en-US" sz="2800" dirty="0">
                <a:latin typeface="+mn-lt"/>
              </a:rPr>
              <a:t>White Paper</a:t>
            </a:r>
          </a:p>
        </p:txBody>
      </p:sp>
      <p:pic>
        <p:nvPicPr>
          <p:cNvPr id="5" name="Picture 4">
            <a:extLst>
              <a:ext uri="{FF2B5EF4-FFF2-40B4-BE49-F238E27FC236}">
                <a16:creationId xmlns:a16="http://schemas.microsoft.com/office/drawing/2014/main" id="{B12A9797-383D-4649-A787-42024C0853EB}"/>
              </a:ext>
            </a:extLst>
          </p:cNvPr>
          <p:cNvPicPr>
            <a:picLocks noChangeAspect="1"/>
          </p:cNvPicPr>
          <p:nvPr/>
        </p:nvPicPr>
        <p:blipFill>
          <a:blip r:embed="rId3"/>
          <a:stretch>
            <a:fillRect/>
          </a:stretch>
        </p:blipFill>
        <p:spPr>
          <a:xfrm>
            <a:off x="4315968" y="457200"/>
            <a:ext cx="4454652" cy="6019799"/>
          </a:xfrm>
          <a:prstGeom prst="rect">
            <a:avLst/>
          </a:prstGeom>
          <a:ln>
            <a:solidFill>
              <a:schemeClr val="tx2"/>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E8D1E73-9203-7E45-8E53-75A4B4332687}"/>
              </a:ext>
            </a:extLst>
          </p:cNvPr>
          <p:cNvSpPr txBox="1"/>
          <p:nvPr/>
        </p:nvSpPr>
        <p:spPr>
          <a:xfrm>
            <a:off x="307594" y="2362200"/>
            <a:ext cx="3810000" cy="3447098"/>
          </a:xfrm>
          <a:prstGeom prst="rect">
            <a:avLst/>
          </a:prstGeom>
          <a:noFill/>
        </p:spPr>
        <p:txBody>
          <a:bodyPr wrap="square" rtlCol="0">
            <a:spAutoFit/>
          </a:bodyPr>
          <a:lstStyle/>
          <a:p>
            <a:r>
              <a:rPr lang="en-US" sz="2800" dirty="0">
                <a:solidFill>
                  <a:srgbClr val="0070C0"/>
                </a:solidFill>
              </a:rPr>
              <a:t>Goal</a:t>
            </a:r>
          </a:p>
          <a:p>
            <a:endParaRPr lang="en-US" sz="2800" dirty="0">
              <a:solidFill>
                <a:srgbClr val="0070C0"/>
              </a:solidFill>
            </a:endParaRPr>
          </a:p>
          <a:p>
            <a:pPr marL="342900" indent="-342900">
              <a:buFont typeface="Arial" panose="020B0604020202020204" pitchFamily="34" charset="0"/>
              <a:buChar char="•"/>
            </a:pPr>
            <a:r>
              <a:rPr lang="en-US" sz="2400" dirty="0"/>
              <a:t>Quantify scope and scale of problem across west coast</a:t>
            </a:r>
            <a:br>
              <a:rPr lang="en-US" sz="2400" dirty="0"/>
            </a:br>
            <a:endParaRPr lang="en-US" sz="2400" dirty="0"/>
          </a:p>
          <a:p>
            <a:pPr marL="342900" indent="-342900">
              <a:buFont typeface="Arial" panose="020B0604020202020204" pitchFamily="34" charset="0"/>
              <a:buChar char="•"/>
            </a:pPr>
            <a:r>
              <a:rPr lang="en-US" sz="2400" dirty="0"/>
              <a:t>Identify what is working elsewhere</a:t>
            </a:r>
          </a:p>
          <a:p>
            <a:endParaRPr lang="en-US" dirty="0"/>
          </a:p>
        </p:txBody>
      </p:sp>
    </p:spTree>
    <p:extLst>
      <p:ext uri="{BB962C8B-B14F-4D97-AF65-F5344CB8AC3E}">
        <p14:creationId xmlns:p14="http://schemas.microsoft.com/office/powerpoint/2010/main" val="11028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A547-2631-2246-8A0A-E568A285DA5B}"/>
              </a:ext>
            </a:extLst>
          </p:cNvPr>
          <p:cNvSpPr>
            <a:spLocks noGrp="1"/>
          </p:cNvSpPr>
          <p:nvPr>
            <p:ph type="title"/>
          </p:nvPr>
        </p:nvSpPr>
        <p:spPr>
          <a:xfrm>
            <a:off x="355810" y="609600"/>
            <a:ext cx="8229600" cy="1143000"/>
          </a:xfrm>
        </p:spPr>
        <p:txBody>
          <a:bodyPr>
            <a:noAutofit/>
          </a:bodyPr>
          <a:lstStyle/>
          <a:p>
            <a:r>
              <a:rPr lang="en-US" sz="2800" dirty="0">
                <a:latin typeface="+mn-lt"/>
              </a:rPr>
              <a:t>Task 2: </a:t>
            </a:r>
            <a:br>
              <a:rPr lang="en-US" sz="2800" dirty="0">
                <a:latin typeface="+mn-lt"/>
              </a:rPr>
            </a:br>
            <a:r>
              <a:rPr lang="en-US" sz="2800" dirty="0">
                <a:latin typeface="+mn-lt"/>
              </a:rPr>
              <a:t>Blue Ribbon Program</a:t>
            </a:r>
          </a:p>
        </p:txBody>
      </p:sp>
      <p:sp>
        <p:nvSpPr>
          <p:cNvPr id="3" name="Content Placeholder 2">
            <a:extLst>
              <a:ext uri="{FF2B5EF4-FFF2-40B4-BE49-F238E27FC236}">
                <a16:creationId xmlns:a16="http://schemas.microsoft.com/office/drawing/2014/main" id="{1C09360C-0DCB-4844-92CB-9662FA7DA616}"/>
              </a:ext>
            </a:extLst>
          </p:cNvPr>
          <p:cNvSpPr>
            <a:spLocks noGrp="1"/>
          </p:cNvSpPr>
          <p:nvPr>
            <p:ph idx="1"/>
          </p:nvPr>
        </p:nvSpPr>
        <p:spPr>
          <a:xfrm>
            <a:off x="355810" y="2425521"/>
            <a:ext cx="3200400" cy="4084320"/>
          </a:xfrm>
          <a:ln>
            <a:noFill/>
          </a:ln>
        </p:spPr>
        <p:txBody>
          <a:bodyPr/>
          <a:lstStyle/>
          <a:p>
            <a:pPr marL="0" indent="0">
              <a:buNone/>
            </a:pPr>
            <a:r>
              <a:rPr lang="en-US" sz="2800" dirty="0">
                <a:solidFill>
                  <a:srgbClr val="0070C0"/>
                </a:solidFill>
              </a:rPr>
              <a:t>Goal</a:t>
            </a:r>
            <a:br>
              <a:rPr lang="en-US" sz="2800" dirty="0">
                <a:solidFill>
                  <a:srgbClr val="0070C0"/>
                </a:solidFill>
              </a:rPr>
            </a:br>
            <a:endParaRPr lang="en-US" sz="2800" dirty="0">
              <a:solidFill>
                <a:srgbClr val="0070C0"/>
              </a:solidFill>
            </a:endParaRPr>
          </a:p>
          <a:p>
            <a:pPr>
              <a:spcBef>
                <a:spcPts val="300"/>
              </a:spcBef>
              <a:spcAft>
                <a:spcPts val="300"/>
              </a:spcAft>
            </a:pPr>
            <a:r>
              <a:rPr lang="en-US" sz="2400" dirty="0"/>
              <a:t>Create the framework for a model program that that can be adopted by West Coast states</a:t>
            </a:r>
          </a:p>
        </p:txBody>
      </p:sp>
      <p:pic>
        <p:nvPicPr>
          <p:cNvPr id="5" name="Picture 2" descr="\\D11MS-ZSCSFCS\Sector-SF\Response\Incident Management\I - IMD Operations\Case Folders\Fed Cases\2016\A16024 - Spirit of Sacramento\Evidence\Pictures\9-4-16\Day\IMG_1230.JPG">
            <a:extLst>
              <a:ext uri="{FF2B5EF4-FFF2-40B4-BE49-F238E27FC236}">
                <a16:creationId xmlns:a16="http://schemas.microsoft.com/office/drawing/2014/main" id="{D91B89D8-D6DE-1A41-AAD0-5E216726FD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136436"/>
            <a:ext cx="5074231" cy="3805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673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in the water&#10;&#10;Description automatically generated">
            <a:extLst>
              <a:ext uri="{FF2B5EF4-FFF2-40B4-BE49-F238E27FC236}">
                <a16:creationId xmlns:a16="http://schemas.microsoft.com/office/drawing/2014/main" id="{814D0F18-F399-E842-A21A-3D354298F6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28124"/>
            <a:ext cx="5029200" cy="640175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D95EC41-9920-7243-B7CE-D772FE189DE5}"/>
              </a:ext>
            </a:extLst>
          </p:cNvPr>
          <p:cNvSpPr txBox="1"/>
          <p:nvPr/>
        </p:nvSpPr>
        <p:spPr>
          <a:xfrm>
            <a:off x="5562600" y="5638800"/>
            <a:ext cx="4800600" cy="707886"/>
          </a:xfrm>
          <a:prstGeom prst="rect">
            <a:avLst/>
          </a:prstGeom>
          <a:noFill/>
        </p:spPr>
        <p:txBody>
          <a:bodyPr wrap="square" rtlCol="0">
            <a:spAutoFit/>
          </a:bodyPr>
          <a:lstStyle/>
          <a:p>
            <a:r>
              <a:rPr lang="en-US" sz="2000" b="1" dirty="0"/>
              <a:t>Available at:</a:t>
            </a:r>
            <a:endParaRPr lang="en-US" sz="2000" dirty="0"/>
          </a:p>
          <a:p>
            <a:r>
              <a:rPr lang="en-US" sz="2000" dirty="0"/>
              <a:t>http://</a:t>
            </a:r>
            <a:r>
              <a:rPr lang="en-US" sz="2000" dirty="0" err="1"/>
              <a:t>oilspilltaskforce.org</a:t>
            </a:r>
            <a:endParaRPr lang="en-US" sz="2000" dirty="0"/>
          </a:p>
        </p:txBody>
      </p:sp>
    </p:spTree>
    <p:extLst>
      <p:ext uri="{BB962C8B-B14F-4D97-AF65-F5344CB8AC3E}">
        <p14:creationId xmlns:p14="http://schemas.microsoft.com/office/powerpoint/2010/main" val="1392148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5477" y="565703"/>
            <a:ext cx="5369932" cy="1138773"/>
          </a:xfrm>
          <a:prstGeom prst="rect">
            <a:avLst/>
          </a:prstGeom>
          <a:noFill/>
        </p:spPr>
        <p:txBody>
          <a:bodyPr wrap="none" rtlCol="0">
            <a:spAutoFit/>
          </a:bodyPr>
          <a:lstStyle/>
          <a:p>
            <a:pPr algn="ctr"/>
            <a:r>
              <a:rPr lang="en-US" sz="2800" dirty="0"/>
              <a:t>Blue Ribbon Program Components</a:t>
            </a:r>
          </a:p>
          <a:p>
            <a:endParaRPr lang="en-US" sz="4000" dirty="0"/>
          </a:p>
        </p:txBody>
      </p:sp>
      <p:sp>
        <p:nvSpPr>
          <p:cNvPr id="5" name="TextBox 4">
            <a:extLst>
              <a:ext uri="{FF2B5EF4-FFF2-40B4-BE49-F238E27FC236}">
                <a16:creationId xmlns:a16="http://schemas.microsoft.com/office/drawing/2014/main" id="{AA38EFC4-9E75-AE45-8A6D-104F21CF551E}"/>
              </a:ext>
            </a:extLst>
          </p:cNvPr>
          <p:cNvSpPr txBox="1"/>
          <p:nvPr/>
        </p:nvSpPr>
        <p:spPr>
          <a:xfrm>
            <a:off x="97127" y="1767006"/>
            <a:ext cx="4076700" cy="4801314"/>
          </a:xfrm>
          <a:prstGeom prst="rect">
            <a:avLst/>
          </a:prstGeom>
          <a:noFill/>
        </p:spPr>
        <p:txBody>
          <a:bodyPr wrap="square" rtlCol="0">
            <a:spAutoFit/>
          </a:bodyPr>
          <a:lstStyle/>
          <a:p>
            <a:r>
              <a:rPr lang="en-US" sz="2400" b="1" dirty="0">
                <a:solidFill>
                  <a:srgbClr val="FF0000"/>
                </a:solidFill>
              </a:rPr>
              <a:t>33 </a:t>
            </a:r>
            <a:r>
              <a:rPr lang="en-US" sz="2400" b="1" dirty="0"/>
              <a:t>recommendations for states:</a:t>
            </a:r>
          </a:p>
          <a:p>
            <a:pPr marL="514350" indent="-514350">
              <a:buAutoNum type="arabicPeriod"/>
            </a:pPr>
            <a:r>
              <a:rPr lang="en-US" sz="2400" dirty="0"/>
              <a:t>Authorities</a:t>
            </a:r>
          </a:p>
          <a:p>
            <a:pPr marL="514350" indent="-514350">
              <a:buFontTx/>
              <a:buAutoNum type="arabicPeriod"/>
            </a:pPr>
            <a:r>
              <a:rPr lang="en-US" sz="2400" dirty="0"/>
              <a:t>Prevention</a:t>
            </a:r>
          </a:p>
          <a:p>
            <a:pPr marL="514350" indent="-514350">
              <a:buAutoNum type="arabicPeriod"/>
            </a:pPr>
            <a:r>
              <a:rPr lang="en-US" sz="2400" dirty="0"/>
              <a:t>Funding</a:t>
            </a:r>
          </a:p>
          <a:p>
            <a:pPr marL="514350" indent="-514350">
              <a:buAutoNum type="arabicPeriod"/>
            </a:pPr>
            <a:r>
              <a:rPr lang="en-US" sz="2400" dirty="0"/>
              <a:t>Removal and Deconstruction</a:t>
            </a:r>
          </a:p>
          <a:p>
            <a:pPr marL="514350" indent="-514350">
              <a:buAutoNum type="arabicPeriod"/>
            </a:pPr>
            <a:r>
              <a:rPr lang="en-US" sz="2400" dirty="0"/>
              <a:t>Public Outreach and Education</a:t>
            </a:r>
          </a:p>
          <a:p>
            <a:pPr marL="514350" indent="-514350">
              <a:buAutoNum type="arabicPeriod"/>
            </a:pPr>
            <a:endParaRPr lang="en-US" sz="2400" dirty="0"/>
          </a:p>
          <a:p>
            <a:r>
              <a:rPr lang="en-US" sz="2400" b="1" dirty="0">
                <a:solidFill>
                  <a:srgbClr val="FF0000"/>
                </a:solidFill>
              </a:rPr>
              <a:t>Six</a:t>
            </a:r>
            <a:r>
              <a:rPr lang="en-US" sz="2400" b="1" dirty="0"/>
              <a:t> recommendations for federal partners</a:t>
            </a:r>
          </a:p>
          <a:p>
            <a:endParaRPr lang="en-US" dirty="0"/>
          </a:p>
        </p:txBody>
      </p:sp>
      <p:pic>
        <p:nvPicPr>
          <p:cNvPr id="7" name="Picture 6">
            <a:extLst>
              <a:ext uri="{FF2B5EF4-FFF2-40B4-BE49-F238E27FC236}">
                <a16:creationId xmlns:a16="http://schemas.microsoft.com/office/drawing/2014/main" id="{DAD2AB07-5E08-0644-BF3A-3FD8BF8EF55A}"/>
              </a:ext>
            </a:extLst>
          </p:cNvPr>
          <p:cNvPicPr/>
          <p:nvPr/>
        </p:nvPicPr>
        <p:blipFill>
          <a:blip r:embed="rId3" cstate="screen">
            <a:extLst>
              <a:ext uri="{28A0092B-C50C-407E-A947-70E740481C1C}">
                <a14:useLocalDpi xmlns:a14="http://schemas.microsoft.com/office/drawing/2010/main"/>
              </a:ext>
            </a:extLst>
          </a:blip>
          <a:stretch>
            <a:fillRect/>
          </a:stretch>
        </p:blipFill>
        <p:spPr>
          <a:xfrm>
            <a:off x="3886200" y="2209800"/>
            <a:ext cx="4572000" cy="3385542"/>
          </a:xfrm>
          <a:prstGeom prst="rect">
            <a:avLst/>
          </a:prstGeom>
        </p:spPr>
      </p:pic>
      <p:sp>
        <p:nvSpPr>
          <p:cNvPr id="2" name="TextBox 1">
            <a:extLst>
              <a:ext uri="{FF2B5EF4-FFF2-40B4-BE49-F238E27FC236}">
                <a16:creationId xmlns:a16="http://schemas.microsoft.com/office/drawing/2014/main" id="{8EC09A81-F0A1-E840-A68F-B8E08BF33DFA}"/>
              </a:ext>
            </a:extLst>
          </p:cNvPr>
          <p:cNvSpPr txBox="1"/>
          <p:nvPr/>
        </p:nvSpPr>
        <p:spPr>
          <a:xfrm>
            <a:off x="4773100" y="5863048"/>
            <a:ext cx="3810000" cy="261610"/>
          </a:xfrm>
          <a:prstGeom prst="rect">
            <a:avLst/>
          </a:prstGeom>
          <a:noFill/>
        </p:spPr>
        <p:txBody>
          <a:bodyPr wrap="square" rtlCol="0">
            <a:spAutoFit/>
          </a:bodyPr>
          <a:lstStyle/>
          <a:p>
            <a:pPr algn="r"/>
            <a:r>
              <a:rPr lang="en-US" sz="1100" dirty="0"/>
              <a:t>Photo: Michael Penn, Juneau Empire</a:t>
            </a:r>
          </a:p>
        </p:txBody>
      </p:sp>
    </p:spTree>
    <p:extLst>
      <p:ext uri="{BB962C8B-B14F-4D97-AF65-F5344CB8AC3E}">
        <p14:creationId xmlns:p14="http://schemas.microsoft.com/office/powerpoint/2010/main" val="23005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B664-86D4-F44C-9954-7F2A3976B06E}"/>
              </a:ext>
            </a:extLst>
          </p:cNvPr>
          <p:cNvSpPr>
            <a:spLocks noGrp="1"/>
          </p:cNvSpPr>
          <p:nvPr>
            <p:ph type="title"/>
          </p:nvPr>
        </p:nvSpPr>
        <p:spPr/>
        <p:txBody>
          <a:bodyPr>
            <a:normAutofit/>
          </a:bodyPr>
          <a:lstStyle/>
          <a:p>
            <a:pPr algn="ctr"/>
            <a:r>
              <a:rPr lang="en-US" sz="2800" b="1" dirty="0"/>
              <a:t>ADV - NEXT STEPS</a:t>
            </a:r>
          </a:p>
        </p:txBody>
      </p:sp>
      <p:sp>
        <p:nvSpPr>
          <p:cNvPr id="3" name="Content Placeholder 2">
            <a:extLst>
              <a:ext uri="{FF2B5EF4-FFF2-40B4-BE49-F238E27FC236}">
                <a16:creationId xmlns:a16="http://schemas.microsoft.com/office/drawing/2014/main" id="{1214A8BE-72CB-EB42-B5EE-C23F397B6779}"/>
              </a:ext>
            </a:extLst>
          </p:cNvPr>
          <p:cNvSpPr>
            <a:spLocks noGrp="1"/>
          </p:cNvSpPr>
          <p:nvPr>
            <p:ph idx="1"/>
          </p:nvPr>
        </p:nvSpPr>
        <p:spPr>
          <a:xfrm>
            <a:off x="0" y="1815926"/>
            <a:ext cx="4267200" cy="4351338"/>
          </a:xfrm>
        </p:spPr>
        <p:txBody>
          <a:bodyPr>
            <a:normAutofit fontScale="92500" lnSpcReduction="10000"/>
          </a:bodyPr>
          <a:lstStyle/>
          <a:p>
            <a:pPr marL="457200" indent="-457200">
              <a:spcBef>
                <a:spcPts val="300"/>
              </a:spcBef>
              <a:spcAft>
                <a:spcPts val="300"/>
              </a:spcAft>
              <a:buFont typeface="+mj-lt"/>
              <a:buAutoNum type="arabicPeriod"/>
            </a:pPr>
            <a:endParaRPr lang="en-US" sz="2400" dirty="0"/>
          </a:p>
          <a:p>
            <a:pPr marL="457200" indent="-457200">
              <a:spcBef>
                <a:spcPts val="300"/>
              </a:spcBef>
              <a:spcAft>
                <a:spcPts val="300"/>
              </a:spcAft>
              <a:buFont typeface="+mj-lt"/>
              <a:buAutoNum type="arabicPeriod"/>
            </a:pPr>
            <a:endParaRPr lang="en-US" sz="2400" dirty="0"/>
          </a:p>
          <a:p>
            <a:pPr marL="457200" indent="-457200">
              <a:spcBef>
                <a:spcPts val="300"/>
              </a:spcBef>
              <a:spcAft>
                <a:spcPts val="300"/>
              </a:spcAft>
              <a:buFont typeface="+mj-lt"/>
              <a:buAutoNum type="arabicPeriod"/>
            </a:pPr>
            <a:r>
              <a:rPr lang="en-US" sz="2400" dirty="0"/>
              <a:t>Reconfigure ADV Workgroup to address implementation </a:t>
            </a:r>
            <a:br>
              <a:rPr lang="en-US" sz="2400" dirty="0"/>
            </a:br>
            <a:r>
              <a:rPr lang="en-US" sz="2400" i="1" dirty="0">
                <a:solidFill>
                  <a:srgbClr val="FF0000"/>
                </a:solidFill>
              </a:rPr>
              <a:t>Now</a:t>
            </a:r>
            <a:br>
              <a:rPr lang="en-US" sz="2400" i="1" dirty="0">
                <a:solidFill>
                  <a:srgbClr val="FF0000"/>
                </a:solidFill>
              </a:rPr>
            </a:br>
            <a:endParaRPr lang="en-US" sz="2400" i="1" dirty="0">
              <a:solidFill>
                <a:srgbClr val="FF0000"/>
              </a:solidFill>
            </a:endParaRPr>
          </a:p>
          <a:p>
            <a:pPr marL="457200" indent="-457200">
              <a:spcBef>
                <a:spcPts val="300"/>
              </a:spcBef>
              <a:spcAft>
                <a:spcPts val="300"/>
              </a:spcAft>
              <a:buFont typeface="+mj-lt"/>
              <a:buAutoNum type="arabicPeriod"/>
            </a:pPr>
            <a:r>
              <a:rPr lang="en-US" sz="2400" dirty="0"/>
              <a:t>Roundtable to highlight progress in implementing  </a:t>
            </a:r>
            <a:br>
              <a:rPr lang="en-US" sz="2400" dirty="0"/>
            </a:br>
            <a:r>
              <a:rPr lang="en-US" sz="2400" dirty="0"/>
              <a:t>state recommendations – </a:t>
            </a:r>
            <a:r>
              <a:rPr lang="en-US" sz="2400" i="1" dirty="0">
                <a:solidFill>
                  <a:srgbClr val="FF0000"/>
                </a:solidFill>
              </a:rPr>
              <a:t>Winter 2022</a:t>
            </a:r>
            <a:br>
              <a:rPr lang="en-US" sz="2400" i="1" dirty="0">
                <a:solidFill>
                  <a:srgbClr val="FF0000"/>
                </a:solidFill>
              </a:rPr>
            </a:br>
            <a:endParaRPr lang="en-US" sz="2400" i="1" dirty="0">
              <a:solidFill>
                <a:srgbClr val="FF0000"/>
              </a:solidFill>
            </a:endParaRPr>
          </a:p>
          <a:p>
            <a:pPr marL="457200" indent="-457200">
              <a:spcBef>
                <a:spcPts val="300"/>
              </a:spcBef>
              <a:spcAft>
                <a:spcPts val="300"/>
              </a:spcAft>
              <a:buFont typeface="+mj-lt"/>
              <a:buAutoNum type="arabicPeriod"/>
            </a:pPr>
            <a:r>
              <a:rPr lang="en-US" sz="2400" dirty="0"/>
              <a:t>Continue efforts to </a:t>
            </a:r>
            <a:br>
              <a:rPr lang="en-US" sz="2400" dirty="0"/>
            </a:br>
            <a:r>
              <a:rPr lang="en-US" sz="2400" dirty="0"/>
              <a:t>advance federal recommendations</a:t>
            </a:r>
          </a:p>
          <a:p>
            <a:endParaRPr lang="en-US" dirty="0"/>
          </a:p>
          <a:p>
            <a:endParaRPr lang="en-US" dirty="0"/>
          </a:p>
        </p:txBody>
      </p:sp>
      <p:pic>
        <p:nvPicPr>
          <p:cNvPr id="9" name="Picture 8">
            <a:extLst>
              <a:ext uri="{FF2B5EF4-FFF2-40B4-BE49-F238E27FC236}">
                <a16:creationId xmlns:a16="http://schemas.microsoft.com/office/drawing/2014/main" id="{73D8C753-A02A-1D41-9AE1-778F6B6837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3071172"/>
            <a:ext cx="5486400" cy="3086099"/>
          </a:xfrm>
          <a:prstGeom prst="rect">
            <a:avLst/>
          </a:prstGeom>
        </p:spPr>
      </p:pic>
    </p:spTree>
    <p:extLst>
      <p:ext uri="{BB962C8B-B14F-4D97-AF65-F5344CB8AC3E}">
        <p14:creationId xmlns:p14="http://schemas.microsoft.com/office/powerpoint/2010/main" val="328443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8153400" cy="1362456"/>
          </a:xfrm>
        </p:spPr>
        <p:txBody>
          <a:bodyPr anchor="ctr">
            <a:normAutofit fontScale="90000"/>
          </a:bodyPr>
          <a:lstStyle/>
          <a:p>
            <a:pPr algn="ctr"/>
            <a:br>
              <a:rPr lang="en-US" sz="4400" dirty="0"/>
            </a:br>
            <a:r>
              <a:rPr lang="en-US" sz="4400" dirty="0">
                <a:effectLst/>
              </a:rPr>
              <a:t>Pacific Oil Spill Prevention </a:t>
            </a:r>
            <a:br>
              <a:rPr lang="en-US" sz="4400" dirty="0">
                <a:effectLst/>
              </a:rPr>
            </a:br>
            <a:r>
              <a:rPr lang="en-US" sz="4400" dirty="0">
                <a:effectLst/>
              </a:rPr>
              <a:t>Education Team (POSPET)</a:t>
            </a:r>
            <a:br>
              <a:rPr lang="en-US" sz="3200" dirty="0"/>
            </a:br>
            <a:endParaRPr lang="en-US" sz="3200" dirty="0"/>
          </a:p>
        </p:txBody>
      </p:sp>
      <p:sp>
        <p:nvSpPr>
          <p:cNvPr id="3" name="Text Placeholder 2"/>
          <p:cNvSpPr>
            <a:spLocks noGrp="1"/>
          </p:cNvSpPr>
          <p:nvPr>
            <p:ph type="body" idx="1"/>
          </p:nvPr>
        </p:nvSpPr>
        <p:spPr>
          <a:xfrm>
            <a:off x="310419" y="2674268"/>
            <a:ext cx="3809999" cy="4724400"/>
          </a:xfrm>
        </p:spPr>
        <p:txBody>
          <a:bodyPr>
            <a:noAutofit/>
          </a:bodyPr>
          <a:lstStyle/>
          <a:p>
            <a:r>
              <a:rPr lang="en-US" sz="3200" dirty="0">
                <a:solidFill>
                  <a:srgbClr val="89DEFF"/>
                </a:solidFill>
              </a:rPr>
              <a:t> </a:t>
            </a:r>
            <a:r>
              <a:rPr lang="en-US" sz="2400" dirty="0">
                <a:solidFill>
                  <a:schemeClr val="tx1"/>
                </a:solidFill>
              </a:rPr>
              <a:t>Overview</a:t>
            </a:r>
          </a:p>
          <a:p>
            <a:pPr marL="457200" indent="-457200">
              <a:lnSpc>
                <a:spcPct val="130000"/>
              </a:lnSpc>
              <a:buFont typeface="Arial" panose="020B0604020202020204" pitchFamily="34" charset="0"/>
              <a:buChar char="•"/>
            </a:pPr>
            <a:r>
              <a:rPr lang="en-US" sz="2400" dirty="0">
                <a:solidFill>
                  <a:schemeClr val="tx1"/>
                </a:solidFill>
              </a:rPr>
              <a:t>Formed in 1991</a:t>
            </a:r>
          </a:p>
          <a:p>
            <a:pPr marL="457200" indent="-457200">
              <a:lnSpc>
                <a:spcPct val="130000"/>
              </a:lnSpc>
              <a:buFont typeface="Arial" panose="020B0604020202020204" pitchFamily="34" charset="0"/>
              <a:buChar char="•"/>
            </a:pPr>
            <a:r>
              <a:rPr lang="en-US" sz="2400" dirty="0">
                <a:solidFill>
                  <a:schemeClr val="tx1"/>
                </a:solidFill>
              </a:rPr>
              <a:t>OILS-911 Reporting </a:t>
            </a:r>
          </a:p>
          <a:p>
            <a:pPr marL="457200" indent="-457200">
              <a:lnSpc>
                <a:spcPct val="130000"/>
              </a:lnSpc>
              <a:buFont typeface="Arial" panose="020B0604020202020204" pitchFamily="34" charset="0"/>
              <a:buChar char="•"/>
            </a:pPr>
            <a:r>
              <a:rPr lang="en-US" sz="2400" dirty="0">
                <a:solidFill>
                  <a:schemeClr val="tx1"/>
                </a:solidFill>
              </a:rPr>
              <a:t>Focus on small spills</a:t>
            </a:r>
          </a:p>
          <a:p>
            <a:pPr marL="457200" indent="-457200">
              <a:lnSpc>
                <a:spcPct val="130000"/>
              </a:lnSpc>
              <a:buFont typeface="Arial" panose="020B0604020202020204" pitchFamily="34" charset="0"/>
              <a:buChar char="•"/>
            </a:pPr>
            <a:r>
              <a:rPr lang="en-US" sz="2400" dirty="0">
                <a:solidFill>
                  <a:schemeClr val="tx1"/>
                </a:solidFill>
              </a:rPr>
              <a:t>Signage and outreach materials</a:t>
            </a:r>
          </a:p>
        </p:txBody>
      </p:sp>
      <p:pic>
        <p:nvPicPr>
          <p:cNvPr id="5" name="Content Placeholder 3">
            <a:extLst>
              <a:ext uri="{FF2B5EF4-FFF2-40B4-BE49-F238E27FC236}">
                <a16:creationId xmlns:a16="http://schemas.microsoft.com/office/drawing/2014/main" id="{7106E41F-0C68-804C-AC51-BD4949542BCE}"/>
              </a:ext>
            </a:extLst>
          </p:cNvPr>
          <p:cNvPicPr>
            <a:picLocks noChangeAspect="1"/>
          </p:cNvPicPr>
          <p:nvPr/>
        </p:nvPicPr>
        <p:blipFill>
          <a:blip r:embed="rId3"/>
          <a:stretch>
            <a:fillRect/>
          </a:stretch>
        </p:blipFill>
        <p:spPr>
          <a:xfrm>
            <a:off x="4222605" y="2203008"/>
            <a:ext cx="5334952" cy="4004982"/>
          </a:xfrm>
          <a:prstGeom prst="rect">
            <a:avLst/>
          </a:prstGeom>
        </p:spPr>
      </p:pic>
    </p:spTree>
    <p:extLst>
      <p:ext uri="{BB962C8B-B14F-4D97-AF65-F5344CB8AC3E}">
        <p14:creationId xmlns:p14="http://schemas.microsoft.com/office/powerpoint/2010/main" val="715438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28600" y="1371600"/>
            <a:ext cx="3374572" cy="4724400"/>
          </a:xfrm>
          <a:prstGeom prst="rect">
            <a:avLst/>
          </a:prstGeom>
        </p:spPr>
      </p:pic>
      <p:pic>
        <p:nvPicPr>
          <p:cNvPr id="4" name="Picture 3" descr="IMG_30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3733800"/>
            <a:ext cx="3810000" cy="2857500"/>
          </a:xfrm>
          <a:prstGeom prst="rect">
            <a:avLst/>
          </a:prstGeom>
          <a:effectLst>
            <a:outerShdw blurRad="50800" dist="38100" dir="2700000">
              <a:srgbClr val="000000">
                <a:alpha val="43000"/>
              </a:srgbClr>
            </a:outerShdw>
          </a:effectLst>
        </p:spPr>
      </p:pic>
      <p:pic>
        <p:nvPicPr>
          <p:cNvPr id="13" name="Picture 12"/>
          <p:cNvPicPr/>
          <p:nvPr/>
        </p:nvPicPr>
        <p:blipFill>
          <a:blip r:embed="rId5" cstate="print">
            <a:extLst>
              <a:ext uri="{28A0092B-C50C-407E-A947-70E740481C1C}">
                <a14:useLocalDpi xmlns:a14="http://schemas.microsoft.com/office/drawing/2010/main"/>
              </a:ext>
            </a:extLst>
          </a:blip>
          <a:stretch>
            <a:fillRect/>
          </a:stretch>
        </p:blipFill>
        <p:spPr>
          <a:xfrm>
            <a:off x="3810000" y="609600"/>
            <a:ext cx="4114800" cy="2964816"/>
          </a:xfrm>
          <a:prstGeom prst="rect">
            <a:avLst/>
          </a:prstGeom>
        </p:spPr>
      </p:pic>
    </p:spTree>
    <p:extLst>
      <p:ext uri="{BB962C8B-B14F-4D97-AF65-F5344CB8AC3E}">
        <p14:creationId xmlns:p14="http://schemas.microsoft.com/office/powerpoint/2010/main" val="350805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510415"/>
            <a:ext cx="5105400" cy="800740"/>
          </a:xfrm>
        </p:spPr>
        <p:txBody>
          <a:bodyPr>
            <a:normAutofit/>
          </a:bodyPr>
          <a:lstStyle/>
          <a:p>
            <a:r>
              <a:rPr lang="en-US" sz="4000" dirty="0"/>
              <a:t>Clean Marina Program</a:t>
            </a:r>
          </a:p>
        </p:txBody>
      </p:sp>
      <p:sp>
        <p:nvSpPr>
          <p:cNvPr id="9" name="Rectangle 8"/>
          <p:cNvSpPr/>
          <p:nvPr/>
        </p:nvSpPr>
        <p:spPr>
          <a:xfrm>
            <a:off x="228600" y="2059995"/>
            <a:ext cx="5486400" cy="3516347"/>
          </a:xfrm>
          <a:prstGeom prst="rect">
            <a:avLst/>
          </a:prstGeom>
        </p:spPr>
        <p:txBody>
          <a:bodyPr wrap="square">
            <a:spAutoFit/>
          </a:bodyPr>
          <a:lstStyle/>
          <a:p>
            <a:r>
              <a:rPr lang="en-US" sz="2800" dirty="0">
                <a:solidFill>
                  <a:schemeClr val="tx1">
                    <a:lumMod val="65000"/>
                    <a:lumOff val="35000"/>
                  </a:schemeClr>
                </a:solidFill>
              </a:rPr>
              <a:t>Certified Clean Marinas</a:t>
            </a:r>
          </a:p>
          <a:p>
            <a:r>
              <a:rPr lang="en-US" sz="2800" dirty="0">
                <a:solidFill>
                  <a:schemeClr val="tx1">
                    <a:lumMod val="65000"/>
                    <a:lumOff val="35000"/>
                  </a:schemeClr>
                </a:solidFill>
              </a:rPr>
              <a:t>(July 2021)</a:t>
            </a:r>
          </a:p>
          <a:p>
            <a:pPr>
              <a:spcBef>
                <a:spcPts val="300"/>
              </a:spcBef>
              <a:spcAft>
                <a:spcPts val="300"/>
              </a:spcAft>
            </a:pPr>
            <a:br>
              <a:rPr lang="en-US" sz="2400" dirty="0">
                <a:solidFill>
                  <a:schemeClr val="tx1">
                    <a:lumMod val="65000"/>
                    <a:lumOff val="35000"/>
                  </a:schemeClr>
                </a:solidFill>
              </a:rPr>
            </a:br>
            <a:r>
              <a:rPr lang="en-US" sz="2400" dirty="0">
                <a:solidFill>
                  <a:schemeClr val="tx1">
                    <a:lumMod val="65000"/>
                    <a:lumOff val="35000"/>
                  </a:schemeClr>
                </a:solidFill>
              </a:rPr>
              <a:t>Alaska			5	</a:t>
            </a:r>
          </a:p>
          <a:p>
            <a:pPr>
              <a:spcBef>
                <a:spcPts val="300"/>
              </a:spcBef>
              <a:spcAft>
                <a:spcPts val="300"/>
              </a:spcAft>
            </a:pPr>
            <a:r>
              <a:rPr lang="en-US" sz="2400" dirty="0">
                <a:solidFill>
                  <a:schemeClr val="tx1">
                    <a:lumMod val="65000"/>
                    <a:lumOff val="35000"/>
                  </a:schemeClr>
                </a:solidFill>
              </a:rPr>
              <a:t>British Columbia	33</a:t>
            </a:r>
          </a:p>
          <a:p>
            <a:pPr>
              <a:spcBef>
                <a:spcPts val="300"/>
              </a:spcBef>
              <a:spcAft>
                <a:spcPts val="300"/>
              </a:spcAft>
            </a:pPr>
            <a:r>
              <a:rPr lang="en-US" sz="2400" dirty="0">
                <a:solidFill>
                  <a:schemeClr val="tx1">
                    <a:lumMod val="65000"/>
                    <a:lumOff val="35000"/>
                  </a:schemeClr>
                </a:solidFill>
              </a:rPr>
              <a:t>California		82</a:t>
            </a:r>
          </a:p>
          <a:p>
            <a:pPr>
              <a:spcBef>
                <a:spcPts val="300"/>
              </a:spcBef>
              <a:spcAft>
                <a:spcPts val="300"/>
              </a:spcAft>
            </a:pPr>
            <a:r>
              <a:rPr lang="en-US" sz="2400" dirty="0">
                <a:solidFill>
                  <a:schemeClr val="tx1">
                    <a:lumMod val="65000"/>
                    <a:lumOff val="35000"/>
                  </a:schemeClr>
                </a:solidFill>
              </a:rPr>
              <a:t>Oregon		61</a:t>
            </a:r>
          </a:p>
          <a:p>
            <a:pPr>
              <a:spcBef>
                <a:spcPts val="300"/>
              </a:spcBef>
              <a:spcAft>
                <a:spcPts val="300"/>
              </a:spcAft>
            </a:pPr>
            <a:r>
              <a:rPr lang="en-US" sz="2400" dirty="0">
                <a:solidFill>
                  <a:schemeClr val="tx1">
                    <a:lumMod val="65000"/>
                    <a:lumOff val="35000"/>
                  </a:schemeClr>
                </a:solidFill>
              </a:rPr>
              <a:t>Washington		72</a:t>
            </a:r>
          </a:p>
        </p:txBody>
      </p:sp>
      <p:sp>
        <p:nvSpPr>
          <p:cNvPr id="10" name="TextBox 9"/>
          <p:cNvSpPr txBox="1"/>
          <p:nvPr/>
        </p:nvSpPr>
        <p:spPr>
          <a:xfrm>
            <a:off x="6553200" y="4191000"/>
            <a:ext cx="2026141" cy="646331"/>
          </a:xfrm>
          <a:prstGeom prst="rect">
            <a:avLst/>
          </a:prstGeom>
          <a:noFill/>
        </p:spPr>
        <p:txBody>
          <a:bodyPr wrap="none" rtlCol="0">
            <a:spAutoFit/>
          </a:bodyPr>
          <a:lstStyle/>
          <a:p>
            <a:r>
              <a:rPr lang="en-US" dirty="0"/>
              <a:t>PHOTO OF MARINA</a:t>
            </a:r>
          </a:p>
          <a:p>
            <a:endParaRPr lang="en-US"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802" y="2059995"/>
            <a:ext cx="5048796" cy="3786597"/>
          </a:xfrm>
          <a:prstGeom prst="rect">
            <a:avLst/>
          </a:prstGeom>
        </p:spPr>
      </p:pic>
    </p:spTree>
    <p:extLst>
      <p:ext uri="{BB962C8B-B14F-4D97-AF65-F5344CB8AC3E}">
        <p14:creationId xmlns:p14="http://schemas.microsoft.com/office/powerpoint/2010/main" val="4285888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outdoor, boat&#10;&#10;Description automatically generated">
            <a:extLst>
              <a:ext uri="{FF2B5EF4-FFF2-40B4-BE49-F238E27FC236}">
                <a16:creationId xmlns:a16="http://schemas.microsoft.com/office/drawing/2014/main" id="{EE831446-41F6-F847-A0E4-F4EB433C1F68}"/>
              </a:ext>
            </a:extLst>
          </p:cNvPr>
          <p:cNvPicPr>
            <a:picLocks noChangeAspect="1"/>
          </p:cNvPicPr>
          <p:nvPr/>
        </p:nvPicPr>
        <p:blipFill>
          <a:blip r:embed="rId3"/>
          <a:stretch>
            <a:fillRect/>
          </a:stretch>
        </p:blipFill>
        <p:spPr>
          <a:xfrm>
            <a:off x="0" y="1924856"/>
            <a:ext cx="9144000" cy="3008287"/>
          </a:xfrm>
          <a:prstGeom prst="rect">
            <a:avLst/>
          </a:prstGeom>
        </p:spPr>
      </p:pic>
    </p:spTree>
    <p:extLst>
      <p:ext uri="{BB962C8B-B14F-4D97-AF65-F5344CB8AC3E}">
        <p14:creationId xmlns:p14="http://schemas.microsoft.com/office/powerpoint/2010/main" val="1896987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3D3F8-4414-5549-BA0D-1C25E90E7325}"/>
              </a:ext>
            </a:extLst>
          </p:cNvPr>
          <p:cNvPicPr>
            <a:picLocks noChangeAspect="1"/>
          </p:cNvPicPr>
          <p:nvPr/>
        </p:nvPicPr>
        <p:blipFill>
          <a:blip r:embed="rId3"/>
          <a:stretch>
            <a:fillRect/>
          </a:stretch>
        </p:blipFill>
        <p:spPr>
          <a:xfrm>
            <a:off x="6260175" y="0"/>
            <a:ext cx="2883825" cy="6858000"/>
          </a:xfrm>
          <a:prstGeom prst="rect">
            <a:avLst/>
          </a:prstGeom>
        </p:spPr>
      </p:pic>
      <p:sp>
        <p:nvSpPr>
          <p:cNvPr id="7" name="Rectangle 6">
            <a:extLst>
              <a:ext uri="{FF2B5EF4-FFF2-40B4-BE49-F238E27FC236}">
                <a16:creationId xmlns:a16="http://schemas.microsoft.com/office/drawing/2014/main" id="{38A8BEB5-F1AB-234A-9E2F-2A652C896C8C}"/>
              </a:ext>
            </a:extLst>
          </p:cNvPr>
          <p:cNvSpPr/>
          <p:nvPr/>
        </p:nvSpPr>
        <p:spPr>
          <a:xfrm>
            <a:off x="571500" y="762000"/>
            <a:ext cx="4572000" cy="954107"/>
          </a:xfrm>
          <a:prstGeom prst="rect">
            <a:avLst/>
          </a:prstGeom>
        </p:spPr>
        <p:txBody>
          <a:bodyPr>
            <a:spAutoFit/>
          </a:bodyPr>
          <a:lstStyle/>
          <a:p>
            <a:r>
              <a:rPr lang="en-US" sz="2800" b="1" dirty="0">
                <a:solidFill>
                  <a:schemeClr val="tx2">
                    <a:lumMod val="90000"/>
                  </a:schemeClr>
                </a:solidFill>
                <a:latin typeface="Arial" panose="020B0604020202020204" pitchFamily="34" charset="0"/>
                <a:cs typeface="Arial" panose="020B0604020202020204" pitchFamily="34" charset="0"/>
              </a:rPr>
              <a:t>Crude Transport in Task Force Jurisdictions</a:t>
            </a:r>
          </a:p>
        </p:txBody>
      </p:sp>
      <p:sp>
        <p:nvSpPr>
          <p:cNvPr id="5" name="TextBox 4">
            <a:extLst>
              <a:ext uri="{FF2B5EF4-FFF2-40B4-BE49-F238E27FC236}">
                <a16:creationId xmlns:a16="http://schemas.microsoft.com/office/drawing/2014/main" id="{DA022EDB-4356-BE46-A5E8-0838392BACA7}"/>
              </a:ext>
            </a:extLst>
          </p:cNvPr>
          <p:cNvSpPr txBox="1"/>
          <p:nvPr/>
        </p:nvSpPr>
        <p:spPr>
          <a:xfrm>
            <a:off x="537955" y="2530994"/>
            <a:ext cx="1301959" cy="400110"/>
          </a:xfrm>
          <a:prstGeom prst="rect">
            <a:avLst/>
          </a:prstGeom>
          <a:noFill/>
        </p:spPr>
        <p:txBody>
          <a:bodyPr wrap="square" rtlCol="0">
            <a:spAutoFit/>
          </a:bodyPr>
          <a:lstStyle/>
          <a:p>
            <a:r>
              <a:rPr lang="en-US" sz="2000" dirty="0">
                <a:solidFill>
                  <a:schemeClr val="tx2"/>
                </a:solidFill>
              </a:rPr>
              <a:t>2014-2020</a:t>
            </a:r>
          </a:p>
        </p:txBody>
      </p:sp>
      <p:sp>
        <p:nvSpPr>
          <p:cNvPr id="6" name="Rectangle 5">
            <a:extLst>
              <a:ext uri="{FF2B5EF4-FFF2-40B4-BE49-F238E27FC236}">
                <a16:creationId xmlns:a16="http://schemas.microsoft.com/office/drawing/2014/main" id="{75B728FA-AE55-1D47-A6E3-0CFD30EF673A}"/>
              </a:ext>
            </a:extLst>
          </p:cNvPr>
          <p:cNvSpPr/>
          <p:nvPr/>
        </p:nvSpPr>
        <p:spPr>
          <a:xfrm>
            <a:off x="1600200" y="6417500"/>
            <a:ext cx="3256469" cy="338554"/>
          </a:xfrm>
          <a:prstGeom prst="rect">
            <a:avLst/>
          </a:prstGeom>
        </p:spPr>
        <p:txBody>
          <a:bodyPr wrap="none">
            <a:spAutoFit/>
          </a:bodyPr>
          <a:lstStyle/>
          <a:p>
            <a:r>
              <a:rPr lang="en-US" sz="1600" dirty="0"/>
              <a:t>Full report: </a:t>
            </a:r>
            <a:r>
              <a:rPr lang="en-US" sz="1600" dirty="0">
                <a:hlinkClick r:id="rId4"/>
              </a:rPr>
              <a:t>www.oilspilltaskforce.org</a:t>
            </a:r>
            <a:endParaRPr lang="en-US" sz="1600" dirty="0"/>
          </a:p>
        </p:txBody>
      </p:sp>
      <p:pic>
        <p:nvPicPr>
          <p:cNvPr id="8" name="Picture 7" descr="Chart, bar chart&#10;&#10;Description automatically generated">
            <a:extLst>
              <a:ext uri="{FF2B5EF4-FFF2-40B4-BE49-F238E27FC236}">
                <a16:creationId xmlns:a16="http://schemas.microsoft.com/office/drawing/2014/main" id="{28A71EA7-7ED9-FB46-B71B-A970353055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7064" y="2998422"/>
            <a:ext cx="5600920" cy="3326178"/>
          </a:xfrm>
          <a:prstGeom prst="rect">
            <a:avLst/>
          </a:prstGeom>
        </p:spPr>
      </p:pic>
    </p:spTree>
    <p:extLst>
      <p:ext uri="{BB962C8B-B14F-4D97-AF65-F5344CB8AC3E}">
        <p14:creationId xmlns:p14="http://schemas.microsoft.com/office/powerpoint/2010/main" val="322167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143000"/>
          </a:xfr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r>
              <a:rPr lang="en-US" sz="4000" dirty="0">
                <a:latin typeface="+mn-lt"/>
              </a:rPr>
              <a:t>Member Agencies</a:t>
            </a:r>
          </a:p>
        </p:txBody>
      </p:sp>
      <p:pic>
        <p:nvPicPr>
          <p:cNvPr id="5" name="Picture 4"/>
          <p:cNvPicPr>
            <a:picLocks noChangeAspect="1"/>
          </p:cNvPicPr>
          <p:nvPr/>
        </p:nvPicPr>
        <p:blipFill>
          <a:blip r:embed="rId3"/>
          <a:stretch>
            <a:fillRect/>
          </a:stretch>
        </p:blipFill>
        <p:spPr>
          <a:xfrm>
            <a:off x="3200400" y="5791200"/>
            <a:ext cx="548640" cy="7620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18569" y="5889724"/>
            <a:ext cx="1782462" cy="635000"/>
          </a:xfrm>
          <a:prstGeom prst="rect">
            <a:avLst/>
          </a:prstGeom>
        </p:spPr>
      </p:pic>
      <p:pic>
        <p:nvPicPr>
          <p:cNvPr id="8" name="Picture 7"/>
          <p:cNvPicPr>
            <a:picLocks noChangeAspect="1"/>
          </p:cNvPicPr>
          <p:nvPr/>
        </p:nvPicPr>
        <p:blipFill>
          <a:blip r:embed="rId5"/>
          <a:stretch>
            <a:fillRect/>
          </a:stretch>
        </p:blipFill>
        <p:spPr>
          <a:xfrm>
            <a:off x="762000" y="5867400"/>
            <a:ext cx="457200" cy="635000"/>
          </a:xfrm>
          <a:prstGeom prst="rect">
            <a:avLst/>
          </a:prstGeom>
        </p:spPr>
      </p:pic>
      <p:pic>
        <p:nvPicPr>
          <p:cNvPr id="9" name="Picture 8"/>
          <p:cNvPicPr>
            <a:picLocks noChangeAspect="1"/>
          </p:cNvPicPr>
          <p:nvPr/>
        </p:nvPicPr>
        <p:blipFill>
          <a:blip r:embed="rId6"/>
          <a:stretch>
            <a:fillRect/>
          </a:stretch>
        </p:blipFill>
        <p:spPr>
          <a:xfrm>
            <a:off x="7391400" y="5791200"/>
            <a:ext cx="630936" cy="685800"/>
          </a:xfrm>
          <a:prstGeom prst="rect">
            <a:avLst/>
          </a:prstGeom>
        </p:spPr>
      </p:pic>
      <p:pic>
        <p:nvPicPr>
          <p:cNvPr id="10" name="Picture 9"/>
          <p:cNvPicPr>
            <a:picLocks noChangeAspect="1"/>
          </p:cNvPicPr>
          <p:nvPr/>
        </p:nvPicPr>
        <p:blipFill>
          <a:blip r:embed="rId7"/>
          <a:stretch>
            <a:fillRect/>
          </a:stretch>
        </p:blipFill>
        <p:spPr>
          <a:xfrm>
            <a:off x="6248400" y="5867400"/>
            <a:ext cx="406400" cy="635000"/>
          </a:xfrm>
          <a:prstGeom prst="rect">
            <a:avLst/>
          </a:prstGeom>
        </p:spPr>
      </p:pic>
      <p:pic>
        <p:nvPicPr>
          <p:cNvPr id="11" name="Picture 10"/>
          <p:cNvPicPr>
            <a:picLocks noChangeAspect="1"/>
          </p:cNvPicPr>
          <p:nvPr/>
        </p:nvPicPr>
        <p:blipFill>
          <a:blip r:embed="rId8"/>
          <a:stretch>
            <a:fillRect/>
          </a:stretch>
        </p:blipFill>
        <p:spPr>
          <a:xfrm>
            <a:off x="4572000" y="5867400"/>
            <a:ext cx="647700" cy="635000"/>
          </a:xfrm>
          <a:prstGeom prst="rect">
            <a:avLst/>
          </a:prstGeom>
        </p:spPr>
      </p:pic>
      <p:sp>
        <p:nvSpPr>
          <p:cNvPr id="12" name="TextBox 11">
            <a:extLst>
              <a:ext uri="{FF2B5EF4-FFF2-40B4-BE49-F238E27FC236}">
                <a16:creationId xmlns:a16="http://schemas.microsoft.com/office/drawing/2014/main" id="{B5A8260F-D4A0-8E4B-8F2B-25BFA4A2C386}"/>
              </a:ext>
            </a:extLst>
          </p:cNvPr>
          <p:cNvSpPr txBox="1"/>
          <p:nvPr/>
        </p:nvSpPr>
        <p:spPr>
          <a:xfrm>
            <a:off x="1121664" y="1905000"/>
            <a:ext cx="7543800" cy="4247317"/>
          </a:xfrm>
          <a:prstGeom prst="rect">
            <a:avLst/>
          </a:prstGeom>
          <a:noFill/>
        </p:spPr>
        <p:txBody>
          <a:bodyPr wrap="square" rtlCol="0">
            <a:spAutoFit/>
          </a:bodyPr>
          <a:lstStyle/>
          <a:p>
            <a:pPr>
              <a:spcBef>
                <a:spcPts val="600"/>
              </a:spcBef>
              <a:spcAft>
                <a:spcPts val="600"/>
              </a:spcAft>
            </a:pPr>
            <a:r>
              <a:rPr lang="en-US" sz="2400" dirty="0"/>
              <a:t>AK  Department of Environmental Conservation</a:t>
            </a:r>
          </a:p>
          <a:p>
            <a:pPr>
              <a:spcBef>
                <a:spcPts val="600"/>
              </a:spcBef>
              <a:spcAft>
                <a:spcPts val="600"/>
              </a:spcAft>
            </a:pPr>
            <a:r>
              <a:rPr lang="en-US" sz="2400" dirty="0"/>
              <a:t>B.C. Ministry of Environment and Climate Change Strategy</a:t>
            </a:r>
          </a:p>
          <a:p>
            <a:pPr>
              <a:spcBef>
                <a:spcPts val="600"/>
              </a:spcBef>
              <a:spcAft>
                <a:spcPts val="600"/>
              </a:spcAft>
            </a:pPr>
            <a:r>
              <a:rPr lang="en-US" sz="2400" dirty="0"/>
              <a:t>CA  Department of Fish and Wildlife</a:t>
            </a:r>
          </a:p>
          <a:p>
            <a:pPr>
              <a:spcBef>
                <a:spcPts val="600"/>
              </a:spcBef>
              <a:spcAft>
                <a:spcPts val="600"/>
              </a:spcAft>
            </a:pPr>
            <a:r>
              <a:rPr lang="en-US" sz="2400" dirty="0"/>
              <a:t>HI  Department of Health</a:t>
            </a:r>
          </a:p>
          <a:p>
            <a:pPr>
              <a:spcBef>
                <a:spcPts val="600"/>
              </a:spcBef>
              <a:spcAft>
                <a:spcPts val="600"/>
              </a:spcAft>
            </a:pPr>
            <a:r>
              <a:rPr lang="en-US" sz="2400" dirty="0"/>
              <a:t>OR  Department of Environmental Quality</a:t>
            </a:r>
          </a:p>
          <a:p>
            <a:pPr>
              <a:spcBef>
                <a:spcPts val="600"/>
              </a:spcBef>
              <a:spcAft>
                <a:spcPts val="600"/>
              </a:spcAft>
            </a:pPr>
            <a:r>
              <a:rPr lang="en-US" sz="2400" dirty="0"/>
              <a:t>WA Department of Ecology</a:t>
            </a:r>
          </a:p>
          <a:p>
            <a:pPr>
              <a:spcBef>
                <a:spcPts val="600"/>
              </a:spcBef>
              <a:spcAft>
                <a:spcPts val="600"/>
              </a:spcAft>
            </a:pPr>
            <a:endParaRPr lang="en-US" sz="2800" dirty="0"/>
          </a:p>
          <a:p>
            <a:pPr>
              <a:spcBef>
                <a:spcPts val="600"/>
              </a:spcBef>
              <a:spcAft>
                <a:spcPts val="600"/>
              </a:spcAft>
            </a:pPr>
            <a:endParaRPr lang="en-US" sz="2800" dirty="0">
              <a:solidFill>
                <a:schemeClr val="bg1"/>
              </a:solidFill>
            </a:endParaRPr>
          </a:p>
        </p:txBody>
      </p:sp>
    </p:spTree>
    <p:extLst>
      <p:ext uri="{BB962C8B-B14F-4D97-AF65-F5344CB8AC3E}">
        <p14:creationId xmlns:p14="http://schemas.microsoft.com/office/powerpoint/2010/main" val="427726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A682B4-31F2-374E-AEF1-4C1C37D4BC2B}"/>
              </a:ext>
            </a:extLst>
          </p:cNvPr>
          <p:cNvSpPr>
            <a:spLocks noGrp="1"/>
          </p:cNvSpPr>
          <p:nvPr/>
        </p:nvSpPr>
        <p:spPr>
          <a:xfrm>
            <a:off x="533400" y="609600"/>
            <a:ext cx="7824641" cy="1905000"/>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b="1" dirty="0">
                <a:solidFill>
                  <a:schemeClr val="tx2">
                    <a:lumMod val="90000"/>
                  </a:schemeClr>
                </a:solidFill>
                <a:latin typeface="Arial" panose="020B0604020202020204" pitchFamily="34" charset="0"/>
                <a:cs typeface="Arial" panose="020B0604020202020204" pitchFamily="34" charset="0"/>
              </a:rPr>
              <a:t>Oil Spill Database</a:t>
            </a:r>
            <a:br>
              <a:rPr lang="en-US" sz="3500" b="1" dirty="0">
                <a:solidFill>
                  <a:schemeClr val="tx2">
                    <a:lumMod val="90000"/>
                  </a:schemeClr>
                </a:solidFill>
                <a:latin typeface="Arial" panose="020B0604020202020204" pitchFamily="34" charset="0"/>
                <a:cs typeface="Arial" panose="020B0604020202020204" pitchFamily="34" charset="0"/>
              </a:rPr>
            </a:br>
            <a:endParaRPr lang="en-US" sz="3500" b="1" dirty="0">
              <a:solidFill>
                <a:schemeClr val="tx2">
                  <a:lumMod val="90000"/>
                </a:schemeClr>
              </a:solidFill>
              <a:latin typeface="Arial" panose="020B0604020202020204" pitchFamily="34" charset="0"/>
              <a:cs typeface="Arial" panose="020B0604020202020204" pitchFamily="34" charset="0"/>
            </a:endParaRPr>
          </a:p>
          <a:p>
            <a:r>
              <a:rPr lang="en-US" sz="2000" b="1" dirty="0">
                <a:solidFill>
                  <a:schemeClr val="tx2">
                    <a:lumMod val="90000"/>
                  </a:schemeClr>
                </a:solidFill>
                <a:latin typeface="Arial" panose="020B0604020202020204" pitchFamily="34" charset="0"/>
                <a:cs typeface="Arial" panose="020B0604020202020204" pitchFamily="34" charset="0"/>
              </a:rPr>
              <a:t>2002-2021 </a:t>
            </a:r>
          </a:p>
          <a:p>
            <a:endParaRPr lang="en-US" sz="4000" b="1" dirty="0">
              <a:solidFill>
                <a:schemeClr val="tx2">
                  <a:lumMod val="90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6C2A987-BC58-8A41-A450-D8E46FDEB192}"/>
              </a:ext>
            </a:extLst>
          </p:cNvPr>
          <p:cNvSpPr/>
          <p:nvPr/>
        </p:nvSpPr>
        <p:spPr>
          <a:xfrm>
            <a:off x="2971800" y="6515562"/>
            <a:ext cx="3256469" cy="338554"/>
          </a:xfrm>
          <a:prstGeom prst="rect">
            <a:avLst/>
          </a:prstGeom>
        </p:spPr>
        <p:txBody>
          <a:bodyPr wrap="none">
            <a:spAutoFit/>
          </a:bodyPr>
          <a:lstStyle/>
          <a:p>
            <a:r>
              <a:rPr lang="en-US" sz="1600" i="1" dirty="0"/>
              <a:t>Full report: </a:t>
            </a:r>
            <a:r>
              <a:rPr lang="en-US" sz="1600" i="1" dirty="0">
                <a:hlinkClick r:id="rId3"/>
              </a:rPr>
              <a:t>www.oilspilltaskforce.org</a:t>
            </a:r>
            <a:endParaRPr lang="en-US" sz="1600" i="1" dirty="0"/>
          </a:p>
        </p:txBody>
      </p:sp>
      <p:pic>
        <p:nvPicPr>
          <p:cNvPr id="2" name="Picture 1">
            <a:extLst>
              <a:ext uri="{FF2B5EF4-FFF2-40B4-BE49-F238E27FC236}">
                <a16:creationId xmlns:a16="http://schemas.microsoft.com/office/drawing/2014/main" id="{605AF208-55DF-A443-B021-28971664583D}"/>
              </a:ext>
            </a:extLst>
          </p:cNvPr>
          <p:cNvPicPr>
            <a:picLocks noChangeAspect="1"/>
          </p:cNvPicPr>
          <p:nvPr/>
        </p:nvPicPr>
        <p:blipFill>
          <a:blip r:embed="rId4"/>
          <a:stretch>
            <a:fillRect/>
          </a:stretch>
        </p:blipFill>
        <p:spPr>
          <a:xfrm>
            <a:off x="1319954" y="1524000"/>
            <a:ext cx="6504091" cy="4724400"/>
          </a:xfrm>
          <a:prstGeom prst="rect">
            <a:avLst/>
          </a:prstGeom>
        </p:spPr>
      </p:pic>
    </p:spTree>
    <p:extLst>
      <p:ext uri="{BB962C8B-B14F-4D97-AF65-F5344CB8AC3E}">
        <p14:creationId xmlns:p14="http://schemas.microsoft.com/office/powerpoint/2010/main" val="2047745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D5B784A-4CA6-104E-94A3-DCCCE97E42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3943"/>
            <a:ext cx="9144000" cy="5570113"/>
          </a:xfrm>
          <a:prstGeom prst="rect">
            <a:avLst/>
          </a:prstGeom>
        </p:spPr>
      </p:pic>
    </p:spTree>
    <p:extLst>
      <p:ext uri="{BB962C8B-B14F-4D97-AF65-F5344CB8AC3E}">
        <p14:creationId xmlns:p14="http://schemas.microsoft.com/office/powerpoint/2010/main" val="171552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E58644FD-1920-4140-992F-CA1F60368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8400" y="304800"/>
            <a:ext cx="12181920" cy="6248400"/>
          </a:xfrm>
          <a:prstGeom prst="rect">
            <a:avLst/>
          </a:prstGeom>
        </p:spPr>
      </p:pic>
      <p:cxnSp>
        <p:nvCxnSpPr>
          <p:cNvPr id="3" name="Straight Arrow Connector 2">
            <a:extLst>
              <a:ext uri="{FF2B5EF4-FFF2-40B4-BE49-F238E27FC236}">
                <a16:creationId xmlns:a16="http://schemas.microsoft.com/office/drawing/2014/main" id="{DB50F49C-9D17-0D40-9076-98E5A58C324A}"/>
              </a:ext>
            </a:extLst>
          </p:cNvPr>
          <p:cNvCxnSpPr>
            <a:cxnSpLocks/>
          </p:cNvCxnSpPr>
          <p:nvPr/>
        </p:nvCxnSpPr>
        <p:spPr>
          <a:xfrm flipV="1">
            <a:off x="228600" y="3962400"/>
            <a:ext cx="381000" cy="38100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89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B067-06E0-604E-8EE1-937EFC3E640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73973C5-385C-2447-ACE8-F4431F4AA6D5}"/>
              </a:ext>
            </a:extLst>
          </p:cNvPr>
          <p:cNvSpPr>
            <a:spLocks noGrp="1"/>
          </p:cNvSpPr>
          <p:nvPr>
            <p:ph type="body" idx="1"/>
          </p:nvPr>
        </p:nvSpPr>
        <p:spPr/>
        <p:txBody>
          <a:bodyPr/>
          <a:lstStyle/>
          <a:p>
            <a:endParaRPr lang="en-US"/>
          </a:p>
        </p:txBody>
      </p:sp>
      <p:sp>
        <p:nvSpPr>
          <p:cNvPr id="4" name="Title 1">
            <a:extLst>
              <a:ext uri="{FF2B5EF4-FFF2-40B4-BE49-F238E27FC236}">
                <a16:creationId xmlns:a16="http://schemas.microsoft.com/office/drawing/2014/main" id="{2925E773-E1F3-784B-AA78-006FDF5513A0}"/>
              </a:ext>
            </a:extLst>
          </p:cNvPr>
          <p:cNvSpPr>
            <a:spLocks noGrp="1"/>
          </p:cNvSpPr>
          <p:nvPr/>
        </p:nvSpPr>
        <p:spPr>
          <a:xfrm>
            <a:off x="533400" y="609600"/>
            <a:ext cx="7824641" cy="1905000"/>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b="1" dirty="0">
                <a:solidFill>
                  <a:schemeClr val="tx2">
                    <a:lumMod val="90000"/>
                  </a:schemeClr>
                </a:solidFill>
                <a:latin typeface="Arial" panose="020B0604020202020204" pitchFamily="34" charset="0"/>
                <a:cs typeface="Arial" panose="020B0604020202020204" pitchFamily="34" charset="0"/>
              </a:rPr>
              <a:t>Oil Spill Database</a:t>
            </a:r>
            <a:br>
              <a:rPr lang="en-US" sz="3500" b="1" dirty="0">
                <a:solidFill>
                  <a:schemeClr val="tx2">
                    <a:lumMod val="90000"/>
                  </a:schemeClr>
                </a:solidFill>
                <a:latin typeface="Arial" panose="020B0604020202020204" pitchFamily="34" charset="0"/>
                <a:cs typeface="Arial" panose="020B0604020202020204" pitchFamily="34" charset="0"/>
              </a:rPr>
            </a:br>
            <a:endParaRPr lang="en-US" sz="3500" b="1" dirty="0">
              <a:solidFill>
                <a:schemeClr val="tx2">
                  <a:lumMod val="90000"/>
                </a:schemeClr>
              </a:solidFill>
              <a:latin typeface="Arial" panose="020B0604020202020204" pitchFamily="34" charset="0"/>
              <a:cs typeface="Arial" panose="020B0604020202020204" pitchFamily="34" charset="0"/>
            </a:endParaRPr>
          </a:p>
          <a:p>
            <a:r>
              <a:rPr lang="en-US" sz="2000" b="1" dirty="0">
                <a:solidFill>
                  <a:schemeClr val="tx2">
                    <a:lumMod val="90000"/>
                  </a:schemeClr>
                </a:solidFill>
                <a:latin typeface="Arial" panose="020B0604020202020204" pitchFamily="34" charset="0"/>
                <a:cs typeface="Arial" panose="020B0604020202020204" pitchFamily="34" charset="0"/>
              </a:rPr>
              <a:t>2002-2020 </a:t>
            </a:r>
          </a:p>
          <a:p>
            <a:endParaRPr lang="en-US" sz="4000" b="1" dirty="0">
              <a:solidFill>
                <a:schemeClr val="tx2">
                  <a:lumMod val="90000"/>
                </a:schemeClr>
              </a:solidFill>
              <a:latin typeface="Arial" panose="020B0604020202020204" pitchFamily="34" charset="0"/>
              <a:cs typeface="Arial" panose="020B0604020202020204" pitchFamily="34" charset="0"/>
            </a:endParaRPr>
          </a:p>
        </p:txBody>
      </p:sp>
      <p:pic>
        <p:nvPicPr>
          <p:cNvPr id="6" name="Picture 5" descr="Map&#10;&#10;Description automatically generated">
            <a:extLst>
              <a:ext uri="{FF2B5EF4-FFF2-40B4-BE49-F238E27FC236}">
                <a16:creationId xmlns:a16="http://schemas.microsoft.com/office/drawing/2014/main" id="{492AA795-9DC3-9649-B3CE-B149D583AD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52856"/>
            <a:ext cx="9144000" cy="5552288"/>
          </a:xfrm>
          <a:prstGeom prst="rect">
            <a:avLst/>
          </a:prstGeom>
        </p:spPr>
      </p:pic>
    </p:spTree>
    <p:extLst>
      <p:ext uri="{BB962C8B-B14F-4D97-AF65-F5344CB8AC3E}">
        <p14:creationId xmlns:p14="http://schemas.microsoft.com/office/powerpoint/2010/main" val="722272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9FE70D3F-6147-1846-9274-9CDA412370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2286000"/>
            <a:ext cx="8330430" cy="3803651"/>
          </a:xfrm>
          <a:prstGeom prst="rect">
            <a:avLst/>
          </a:prstGeom>
        </p:spPr>
      </p:pic>
      <p:sp>
        <p:nvSpPr>
          <p:cNvPr id="6" name="Title 1">
            <a:extLst>
              <a:ext uri="{FF2B5EF4-FFF2-40B4-BE49-F238E27FC236}">
                <a16:creationId xmlns:a16="http://schemas.microsoft.com/office/drawing/2014/main" id="{0F52C67B-739C-724A-8A4B-EC838FAF8DCA}"/>
              </a:ext>
            </a:extLst>
          </p:cNvPr>
          <p:cNvSpPr>
            <a:spLocks noGrp="1"/>
          </p:cNvSpPr>
          <p:nvPr/>
        </p:nvSpPr>
        <p:spPr>
          <a:xfrm>
            <a:off x="533400" y="609600"/>
            <a:ext cx="7824641" cy="1905000"/>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b="1" dirty="0">
                <a:solidFill>
                  <a:schemeClr val="tx2">
                    <a:lumMod val="90000"/>
                  </a:schemeClr>
                </a:solidFill>
                <a:latin typeface="Arial" panose="020B0604020202020204" pitchFamily="34" charset="0"/>
                <a:cs typeface="Arial" panose="020B0604020202020204" pitchFamily="34" charset="0"/>
              </a:rPr>
              <a:t>Oil Spill Database</a:t>
            </a:r>
            <a:br>
              <a:rPr lang="en-US" sz="3500" b="1" dirty="0">
                <a:solidFill>
                  <a:schemeClr val="tx2">
                    <a:lumMod val="90000"/>
                  </a:schemeClr>
                </a:solidFill>
                <a:latin typeface="Arial" panose="020B0604020202020204" pitchFamily="34" charset="0"/>
                <a:cs typeface="Arial" panose="020B0604020202020204" pitchFamily="34" charset="0"/>
              </a:rPr>
            </a:br>
            <a:endParaRPr lang="en-US" sz="3500" b="1" dirty="0">
              <a:solidFill>
                <a:schemeClr val="tx2">
                  <a:lumMod val="90000"/>
                </a:schemeClr>
              </a:solidFill>
              <a:latin typeface="Arial" panose="020B0604020202020204" pitchFamily="34" charset="0"/>
              <a:cs typeface="Arial" panose="020B0604020202020204" pitchFamily="34" charset="0"/>
            </a:endParaRPr>
          </a:p>
          <a:p>
            <a:r>
              <a:rPr lang="en-US" sz="2000" b="1" dirty="0">
                <a:solidFill>
                  <a:schemeClr val="tx2">
                    <a:lumMod val="90000"/>
                  </a:schemeClr>
                </a:solidFill>
                <a:latin typeface="Arial" panose="020B0604020202020204" pitchFamily="34" charset="0"/>
                <a:cs typeface="Arial" panose="020B0604020202020204" pitchFamily="34" charset="0"/>
              </a:rPr>
              <a:t>2002-2020 </a:t>
            </a:r>
          </a:p>
          <a:p>
            <a:endParaRPr lang="en-US" sz="4000" b="1" dirty="0">
              <a:solidFill>
                <a:schemeClr val="tx2">
                  <a:lumMod val="90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7A4D915-1221-D94A-95B1-53199C897FDC}"/>
              </a:ext>
            </a:extLst>
          </p:cNvPr>
          <p:cNvPicPr>
            <a:picLocks noChangeAspect="1"/>
          </p:cNvPicPr>
          <p:nvPr/>
        </p:nvPicPr>
        <p:blipFill>
          <a:blip r:embed="rId4"/>
          <a:stretch>
            <a:fillRect/>
          </a:stretch>
        </p:blipFill>
        <p:spPr>
          <a:xfrm>
            <a:off x="-21771" y="1295400"/>
            <a:ext cx="9144000" cy="5288096"/>
          </a:xfrm>
          <a:prstGeom prst="rect">
            <a:avLst/>
          </a:prstGeom>
        </p:spPr>
      </p:pic>
    </p:spTree>
    <p:extLst>
      <p:ext uri="{BB962C8B-B14F-4D97-AF65-F5344CB8AC3E}">
        <p14:creationId xmlns:p14="http://schemas.microsoft.com/office/powerpoint/2010/main" val="1146983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8F14E5-4790-7E48-B217-68D919831EB6}"/>
              </a:ext>
            </a:extLst>
          </p:cNvPr>
          <p:cNvSpPr txBox="1"/>
          <p:nvPr/>
        </p:nvSpPr>
        <p:spPr>
          <a:xfrm>
            <a:off x="2817128" y="2743200"/>
            <a:ext cx="3509743" cy="1938992"/>
          </a:xfrm>
          <a:prstGeom prst="rect">
            <a:avLst/>
          </a:prstGeom>
          <a:noFill/>
        </p:spPr>
        <p:txBody>
          <a:bodyPr wrap="none" rtlCol="0">
            <a:spAutoFit/>
          </a:bodyPr>
          <a:lstStyle/>
          <a:p>
            <a:pPr algn="ctr"/>
            <a:r>
              <a:rPr lang="en-US" sz="4000" dirty="0"/>
              <a:t>PREPAREDNESS </a:t>
            </a:r>
          </a:p>
          <a:p>
            <a:pPr algn="ctr"/>
            <a:r>
              <a:rPr lang="en-US" sz="4000" dirty="0"/>
              <a:t>AND </a:t>
            </a:r>
          </a:p>
          <a:p>
            <a:pPr algn="ctr"/>
            <a:r>
              <a:rPr lang="en-US" sz="4000" dirty="0"/>
              <a:t>RESPONSE</a:t>
            </a:r>
          </a:p>
        </p:txBody>
      </p:sp>
    </p:spTree>
    <p:extLst>
      <p:ext uri="{BB962C8B-B14F-4D97-AF65-F5344CB8AC3E}">
        <p14:creationId xmlns:p14="http://schemas.microsoft.com/office/powerpoint/2010/main" val="2917003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E72684-6926-3944-9885-D76CDB99E1A7}"/>
              </a:ext>
            </a:extLst>
          </p:cNvPr>
          <p:cNvSpPr txBox="1"/>
          <p:nvPr/>
        </p:nvSpPr>
        <p:spPr>
          <a:xfrm>
            <a:off x="1332780" y="990600"/>
            <a:ext cx="6478440" cy="707886"/>
          </a:xfrm>
          <a:prstGeom prst="rect">
            <a:avLst/>
          </a:prstGeom>
          <a:noFill/>
        </p:spPr>
        <p:txBody>
          <a:bodyPr wrap="none" rtlCol="0">
            <a:spAutoFit/>
          </a:bodyPr>
          <a:lstStyle/>
          <a:p>
            <a:r>
              <a:rPr lang="en-US" sz="4000" dirty="0">
                <a:solidFill>
                  <a:schemeClr val="tx2"/>
                </a:solidFill>
              </a:rPr>
              <a:t>Cascadia Rising Exercise 2022</a:t>
            </a:r>
          </a:p>
        </p:txBody>
      </p:sp>
      <p:pic>
        <p:nvPicPr>
          <p:cNvPr id="1026" name="Picture 2">
            <a:extLst>
              <a:ext uri="{FF2B5EF4-FFF2-40B4-BE49-F238E27FC236}">
                <a16:creationId xmlns:a16="http://schemas.microsoft.com/office/drawing/2014/main" id="{76059D3E-6CA3-DB45-8E76-44949D20D0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226" y="2458998"/>
            <a:ext cx="7117548" cy="400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52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437D72-752F-CC44-99C0-55EBD8A25160}"/>
              </a:ext>
            </a:extLst>
          </p:cNvPr>
          <p:cNvSpPr/>
          <p:nvPr/>
        </p:nvSpPr>
        <p:spPr>
          <a:xfrm>
            <a:off x="1283062" y="457200"/>
            <a:ext cx="6577891" cy="646331"/>
          </a:xfrm>
          <a:prstGeom prst="rect">
            <a:avLst/>
          </a:prstGeom>
        </p:spPr>
        <p:txBody>
          <a:bodyPr wrap="none">
            <a:spAutoFit/>
          </a:bodyPr>
          <a:lstStyle/>
          <a:p>
            <a:pPr algn="ctr" defTabSz="685800">
              <a:lnSpc>
                <a:spcPct val="90000"/>
              </a:lnSpc>
              <a:spcBef>
                <a:spcPct val="0"/>
              </a:spcBef>
            </a:pPr>
            <a:r>
              <a:rPr lang="en-US" sz="4000" dirty="0"/>
              <a:t>Drills and Exercises Workgroup</a:t>
            </a:r>
          </a:p>
        </p:txBody>
      </p:sp>
      <p:pic>
        <p:nvPicPr>
          <p:cNvPr id="3" name="Picture 2">
            <a:extLst>
              <a:ext uri="{FF2B5EF4-FFF2-40B4-BE49-F238E27FC236}">
                <a16:creationId xmlns:a16="http://schemas.microsoft.com/office/drawing/2014/main" id="{AA7A0527-82F5-8E4A-9FAD-70D5AD667D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2717800"/>
            <a:ext cx="4134801" cy="310110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699AEF6-1456-A34E-B44F-C03A39A3C05D}"/>
              </a:ext>
            </a:extLst>
          </p:cNvPr>
          <p:cNvSpPr txBox="1"/>
          <p:nvPr/>
        </p:nvSpPr>
        <p:spPr>
          <a:xfrm>
            <a:off x="533400" y="2743200"/>
            <a:ext cx="3440237" cy="3600986"/>
          </a:xfrm>
          <a:prstGeom prst="rect">
            <a:avLst/>
          </a:prstGeom>
          <a:noFill/>
        </p:spPr>
        <p:txBody>
          <a:bodyPr wrap="none" rtlCol="0">
            <a:spAutoFit/>
          </a:bodyPr>
          <a:lstStyle/>
          <a:p>
            <a:pPr marL="514350" indent="-514350">
              <a:buAutoNum type="arabicPeriod"/>
            </a:pPr>
            <a:r>
              <a:rPr lang="en-US" sz="2400" dirty="0"/>
              <a:t>Lessons learned from </a:t>
            </a:r>
            <a:br>
              <a:rPr lang="en-US" sz="2400" dirty="0"/>
            </a:br>
            <a:r>
              <a:rPr lang="en-US" sz="2400" dirty="0"/>
              <a:t>drills during COVID</a:t>
            </a:r>
            <a:br>
              <a:rPr lang="en-US" sz="2800" dirty="0"/>
            </a:br>
            <a:endParaRPr lang="en-US" sz="2800" dirty="0"/>
          </a:p>
          <a:p>
            <a:pPr marL="514350" indent="-514350">
              <a:spcBef>
                <a:spcPts val="300"/>
              </a:spcBef>
              <a:spcAft>
                <a:spcPts val="300"/>
              </a:spcAft>
              <a:buFont typeface="Arial" panose="020B0604020202020204" pitchFamily="34" charset="0"/>
              <a:buChar char="•"/>
            </a:pPr>
            <a:r>
              <a:rPr lang="en-US" sz="2000" dirty="0"/>
              <a:t>Hybrid approach</a:t>
            </a:r>
          </a:p>
          <a:p>
            <a:pPr marL="514350" indent="-514350">
              <a:spcBef>
                <a:spcPts val="300"/>
              </a:spcBef>
              <a:spcAft>
                <a:spcPts val="300"/>
              </a:spcAft>
              <a:buFont typeface="Arial" panose="020B0604020202020204" pitchFamily="34" charset="0"/>
              <a:buChar char="•"/>
            </a:pPr>
            <a:r>
              <a:rPr lang="en-US" sz="2000" dirty="0"/>
              <a:t>Design time </a:t>
            </a:r>
          </a:p>
          <a:p>
            <a:pPr marL="514350" indent="-514350">
              <a:spcBef>
                <a:spcPts val="300"/>
              </a:spcBef>
              <a:spcAft>
                <a:spcPts val="300"/>
              </a:spcAft>
              <a:buFont typeface="Arial" panose="020B0604020202020204" pitchFamily="34" charset="0"/>
              <a:buChar char="•"/>
            </a:pPr>
            <a:r>
              <a:rPr lang="en-US" sz="2000" dirty="0"/>
              <a:t>Technology challenges</a:t>
            </a:r>
          </a:p>
          <a:p>
            <a:pPr marL="514350" indent="-514350">
              <a:spcBef>
                <a:spcPts val="300"/>
              </a:spcBef>
              <a:spcAft>
                <a:spcPts val="300"/>
              </a:spcAft>
              <a:buFont typeface="Arial" panose="020B0604020202020204" pitchFamily="34" charset="0"/>
              <a:buChar char="•"/>
            </a:pPr>
            <a:r>
              <a:rPr lang="en-US" sz="2000" dirty="0"/>
              <a:t>Facilitation </a:t>
            </a:r>
          </a:p>
          <a:p>
            <a:pPr marL="514350" indent="-514350">
              <a:buFont typeface="Arial" panose="020B0604020202020204" pitchFamily="34" charset="0"/>
              <a:buChar char="•"/>
            </a:pPr>
            <a:endParaRPr lang="en-US" sz="2400" dirty="0"/>
          </a:p>
          <a:p>
            <a:pPr marL="514350" indent="-514350">
              <a:buFont typeface="Arial" panose="020B0604020202020204" pitchFamily="34" charset="0"/>
              <a:buChar char="•"/>
            </a:pPr>
            <a:endParaRPr lang="en-US" sz="2800" dirty="0"/>
          </a:p>
        </p:txBody>
      </p:sp>
    </p:spTree>
    <p:extLst>
      <p:ext uri="{BB962C8B-B14F-4D97-AF65-F5344CB8AC3E}">
        <p14:creationId xmlns:p14="http://schemas.microsoft.com/office/powerpoint/2010/main" val="418511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1205" y="533400"/>
            <a:ext cx="6741589" cy="1323439"/>
          </a:xfrm>
          <a:prstGeom prst="rect">
            <a:avLst/>
          </a:prstGeom>
          <a:noFill/>
        </p:spPr>
        <p:txBody>
          <a:bodyPr wrap="none" rtlCol="0">
            <a:spAutoFit/>
          </a:bodyPr>
          <a:lstStyle/>
          <a:p>
            <a:r>
              <a:rPr lang="en-US" sz="4000" dirty="0">
                <a:solidFill>
                  <a:schemeClr val="tx2"/>
                </a:solidFill>
              </a:rPr>
              <a:t>Drills and Exercises Workgroup</a:t>
            </a:r>
          </a:p>
          <a:p>
            <a:endParaRPr lang="en-US" sz="4000" dirty="0"/>
          </a:p>
        </p:txBody>
      </p:sp>
      <p:sp>
        <p:nvSpPr>
          <p:cNvPr id="5" name="TextBox 4">
            <a:extLst>
              <a:ext uri="{FF2B5EF4-FFF2-40B4-BE49-F238E27FC236}">
                <a16:creationId xmlns:a16="http://schemas.microsoft.com/office/drawing/2014/main" id="{AA38EFC4-9E75-AE45-8A6D-104F21CF551E}"/>
              </a:ext>
            </a:extLst>
          </p:cNvPr>
          <p:cNvSpPr txBox="1"/>
          <p:nvPr/>
        </p:nvSpPr>
        <p:spPr>
          <a:xfrm>
            <a:off x="304800" y="3001773"/>
            <a:ext cx="3085578" cy="2215991"/>
          </a:xfrm>
          <a:prstGeom prst="rect">
            <a:avLst/>
          </a:prstGeom>
          <a:noFill/>
        </p:spPr>
        <p:txBody>
          <a:bodyPr wrap="square" rtlCol="0">
            <a:spAutoFit/>
          </a:bodyPr>
          <a:lstStyle/>
          <a:p>
            <a:pPr marL="457200" indent="-457200">
              <a:buFont typeface="+mj-lt"/>
              <a:buAutoNum type="arabicPeriod" startAt="2"/>
            </a:pPr>
            <a:r>
              <a:rPr lang="en-US" sz="2400" dirty="0"/>
              <a:t>Cross-jurisdiction objectives and requirements</a:t>
            </a:r>
          </a:p>
          <a:p>
            <a:pPr marL="342900" indent="-342900">
              <a:buFont typeface="Arial" panose="020B0604020202020204" pitchFamily="34" charset="0"/>
              <a:buChar char="•"/>
            </a:pPr>
            <a:endParaRPr lang="en-US" sz="2400" dirty="0">
              <a:solidFill>
                <a:schemeClr val="tx2"/>
              </a:solidFill>
            </a:endParaRPr>
          </a:p>
          <a:p>
            <a:endParaRPr lang="en-US" sz="2400" dirty="0">
              <a:solidFill>
                <a:schemeClr val="tx2"/>
              </a:solidFill>
            </a:endParaRPr>
          </a:p>
          <a:p>
            <a:endParaRPr lang="en-US" dirty="0"/>
          </a:p>
        </p:txBody>
      </p:sp>
      <p:pic>
        <p:nvPicPr>
          <p:cNvPr id="2" name="Picture 1">
            <a:extLst>
              <a:ext uri="{FF2B5EF4-FFF2-40B4-BE49-F238E27FC236}">
                <a16:creationId xmlns:a16="http://schemas.microsoft.com/office/drawing/2014/main" id="{3C675EBF-15A2-6C49-AEAB-2FDAB22FF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845" y="2324100"/>
            <a:ext cx="5559350" cy="3962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F606B572-96D3-594A-ACB8-97F825391406}"/>
              </a:ext>
            </a:extLst>
          </p:cNvPr>
          <p:cNvSpPr txBox="1"/>
          <p:nvPr/>
        </p:nvSpPr>
        <p:spPr>
          <a:xfrm>
            <a:off x="5918200" y="6413500"/>
            <a:ext cx="3024995" cy="307777"/>
          </a:xfrm>
          <a:prstGeom prst="rect">
            <a:avLst/>
          </a:prstGeom>
          <a:noFill/>
        </p:spPr>
        <p:txBody>
          <a:bodyPr wrap="none" rtlCol="0">
            <a:spAutoFit/>
          </a:bodyPr>
          <a:lstStyle/>
          <a:p>
            <a:r>
              <a:rPr lang="en-US" sz="1400" dirty="0"/>
              <a:t>Available on </a:t>
            </a:r>
            <a:r>
              <a:rPr lang="en-US" sz="1400" dirty="0" err="1"/>
              <a:t>www.oilspilltaskforce.org</a:t>
            </a:r>
            <a:endParaRPr lang="en-US" sz="1400" dirty="0"/>
          </a:p>
        </p:txBody>
      </p:sp>
    </p:spTree>
    <p:extLst>
      <p:ext uri="{BB962C8B-B14F-4D97-AF65-F5344CB8AC3E}">
        <p14:creationId xmlns:p14="http://schemas.microsoft.com/office/powerpoint/2010/main" val="3369480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B668-0FA7-F84F-B8C1-E68FFEAD6FE8}"/>
              </a:ext>
            </a:extLst>
          </p:cNvPr>
          <p:cNvPicPr>
            <a:picLocks noChangeAspect="1"/>
          </p:cNvPicPr>
          <p:nvPr/>
        </p:nvPicPr>
        <p:blipFill>
          <a:blip r:embed="rId3"/>
          <a:stretch>
            <a:fillRect/>
          </a:stretch>
        </p:blipFill>
        <p:spPr>
          <a:xfrm>
            <a:off x="-152400" y="0"/>
            <a:ext cx="12256256" cy="7315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7DC06763-5BF4-B54E-B48E-AC2039BD7463}"/>
              </a:ext>
            </a:extLst>
          </p:cNvPr>
          <p:cNvPicPr>
            <a:picLocks noChangeAspect="1"/>
          </p:cNvPicPr>
          <p:nvPr/>
        </p:nvPicPr>
        <p:blipFill>
          <a:blip r:embed="rId4"/>
          <a:stretch>
            <a:fillRect/>
          </a:stretch>
        </p:blipFill>
        <p:spPr>
          <a:xfrm>
            <a:off x="2590800" y="1752600"/>
            <a:ext cx="9144000" cy="6132178"/>
          </a:xfrm>
          <a:prstGeom prst="rect">
            <a:avLst/>
          </a:prstGeom>
          <a:ln w="12700">
            <a:solidFill>
              <a:schemeClr val="bg1">
                <a:lumMod val="65000"/>
              </a:schemeClr>
            </a:solidFill>
          </a:ln>
        </p:spPr>
      </p:pic>
    </p:spTree>
    <p:extLst>
      <p:ext uri="{BB962C8B-B14F-4D97-AF65-F5344CB8AC3E}">
        <p14:creationId xmlns:p14="http://schemas.microsoft.com/office/powerpoint/2010/main" val="174144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540752" cy="969264"/>
          </a:xfrm>
        </p:spPr>
        <p:txBody>
          <a:bodyPr>
            <a:normAutofit/>
          </a:bodyPr>
          <a:lstStyle/>
          <a:p>
            <a:pPr algn="ctr"/>
            <a:r>
              <a:rPr lang="en-US" sz="4000" dirty="0"/>
              <a:t>Key Partners</a:t>
            </a:r>
          </a:p>
        </p:txBody>
      </p:sp>
      <p:sp>
        <p:nvSpPr>
          <p:cNvPr id="3" name="Text Placeholder 2"/>
          <p:cNvSpPr>
            <a:spLocks noGrp="1"/>
          </p:cNvSpPr>
          <p:nvPr>
            <p:ph type="body" idx="1"/>
          </p:nvPr>
        </p:nvSpPr>
        <p:spPr>
          <a:xfrm>
            <a:off x="381000" y="2362200"/>
            <a:ext cx="7010400" cy="4648200"/>
          </a:xfrm>
          <a:noFill/>
          <a:ln>
            <a:noFill/>
          </a:ln>
        </p:spPr>
        <p:txBody>
          <a:bodyPr numCol="2" spcCol="182880">
            <a:noAutofit/>
          </a:bodyPr>
          <a:lstStyle/>
          <a:p>
            <a:pPr marL="342900" indent="-342900">
              <a:spcBef>
                <a:spcPts val="400"/>
              </a:spcBef>
              <a:spcAft>
                <a:spcPts val="400"/>
              </a:spcAft>
              <a:buFont typeface="Wingdings" charset="2"/>
              <a:buChar char="§"/>
            </a:pPr>
            <a:r>
              <a:rPr lang="en-US" sz="2800" dirty="0">
                <a:solidFill>
                  <a:schemeClr val="tx1">
                    <a:lumMod val="65000"/>
                    <a:lumOff val="35000"/>
                  </a:schemeClr>
                </a:solidFill>
              </a:rPr>
              <a:t>Oil industry</a:t>
            </a:r>
          </a:p>
          <a:p>
            <a:pPr marL="342900" indent="-342900">
              <a:spcBef>
                <a:spcPts val="400"/>
              </a:spcBef>
              <a:spcAft>
                <a:spcPts val="400"/>
              </a:spcAft>
              <a:buFont typeface="Wingdings" charset="2"/>
              <a:buChar char="§"/>
            </a:pPr>
            <a:r>
              <a:rPr lang="en-US" sz="2800" dirty="0">
                <a:solidFill>
                  <a:schemeClr val="tx1">
                    <a:lumMod val="65000"/>
                    <a:lumOff val="35000"/>
                  </a:schemeClr>
                </a:solidFill>
              </a:rPr>
              <a:t>Response companies</a:t>
            </a:r>
          </a:p>
          <a:p>
            <a:pPr marL="342900" indent="-342900">
              <a:spcBef>
                <a:spcPts val="400"/>
              </a:spcBef>
              <a:spcAft>
                <a:spcPts val="400"/>
              </a:spcAft>
              <a:buFont typeface="Wingdings" charset="2"/>
              <a:buChar char="§"/>
            </a:pPr>
            <a:r>
              <a:rPr lang="en-US" sz="2800" dirty="0">
                <a:solidFill>
                  <a:schemeClr val="tx1">
                    <a:lumMod val="65000"/>
                    <a:lumOff val="35000"/>
                  </a:schemeClr>
                </a:solidFill>
              </a:rPr>
              <a:t>Public interest groups</a:t>
            </a:r>
          </a:p>
          <a:p>
            <a:pPr marL="342900" indent="-342900">
              <a:spcBef>
                <a:spcPts val="400"/>
              </a:spcBef>
              <a:spcAft>
                <a:spcPts val="400"/>
              </a:spcAft>
              <a:buFont typeface="Wingdings" charset="2"/>
              <a:buChar char="§"/>
            </a:pPr>
            <a:r>
              <a:rPr lang="en-US" sz="2800" dirty="0">
                <a:solidFill>
                  <a:schemeClr val="tx1">
                    <a:lumMod val="65000"/>
                    <a:lumOff val="35000"/>
                  </a:schemeClr>
                </a:solidFill>
              </a:rPr>
              <a:t>State/local govt’s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5416" y="2362200"/>
            <a:ext cx="5119484"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69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8F14E5-4790-7E48-B217-68D919831EB6}"/>
              </a:ext>
            </a:extLst>
          </p:cNvPr>
          <p:cNvSpPr txBox="1"/>
          <p:nvPr/>
        </p:nvSpPr>
        <p:spPr>
          <a:xfrm>
            <a:off x="1901883" y="2743200"/>
            <a:ext cx="5340244" cy="1323439"/>
          </a:xfrm>
          <a:prstGeom prst="rect">
            <a:avLst/>
          </a:prstGeom>
          <a:noFill/>
        </p:spPr>
        <p:txBody>
          <a:bodyPr wrap="none" rtlCol="0">
            <a:spAutoFit/>
          </a:bodyPr>
          <a:lstStyle/>
          <a:p>
            <a:pPr algn="ctr"/>
            <a:r>
              <a:rPr lang="en-US" sz="4000" dirty="0"/>
              <a:t>PUBLIC OUTREACH</a:t>
            </a:r>
          </a:p>
          <a:p>
            <a:pPr algn="ctr"/>
            <a:r>
              <a:rPr lang="en-US" sz="4000" dirty="0"/>
              <a:t>AND COMMUNICATIONS</a:t>
            </a:r>
          </a:p>
        </p:txBody>
      </p:sp>
    </p:spTree>
    <p:extLst>
      <p:ext uri="{BB962C8B-B14F-4D97-AF65-F5344CB8AC3E}">
        <p14:creationId xmlns:p14="http://schemas.microsoft.com/office/powerpoint/2010/main" val="161180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1D358B-350B-0241-9937-534C7BF24D0E}"/>
              </a:ext>
            </a:extLst>
          </p:cNvPr>
          <p:cNvSpPr>
            <a:spLocks noGrp="1"/>
          </p:cNvSpPr>
          <p:nvPr>
            <p:ph type="title"/>
          </p:nvPr>
        </p:nvSpPr>
        <p:spPr>
          <a:xfrm>
            <a:off x="1752600" y="427563"/>
            <a:ext cx="7886700" cy="1325563"/>
          </a:xfrm>
        </p:spPr>
        <p:txBody>
          <a:bodyPr>
            <a:normAutofit/>
          </a:bodyPr>
          <a:lstStyle/>
          <a:p>
            <a:r>
              <a:rPr lang="en-US" sz="4000" dirty="0"/>
              <a:t>Webinars and Roundtables</a:t>
            </a:r>
          </a:p>
        </p:txBody>
      </p:sp>
      <p:sp>
        <p:nvSpPr>
          <p:cNvPr id="3" name="TextBox 2">
            <a:extLst>
              <a:ext uri="{FF2B5EF4-FFF2-40B4-BE49-F238E27FC236}">
                <a16:creationId xmlns:a16="http://schemas.microsoft.com/office/drawing/2014/main" id="{99F275AD-802E-754A-9D67-168EC9537C9F}"/>
              </a:ext>
            </a:extLst>
          </p:cNvPr>
          <p:cNvSpPr txBox="1"/>
          <p:nvPr/>
        </p:nvSpPr>
        <p:spPr>
          <a:xfrm>
            <a:off x="914400" y="2720455"/>
            <a:ext cx="2626809" cy="3416320"/>
          </a:xfrm>
          <a:prstGeom prst="rect">
            <a:avLst/>
          </a:prstGeom>
          <a:noFill/>
        </p:spPr>
        <p:txBody>
          <a:bodyPr wrap="none" rtlCol="0">
            <a:spAutoFit/>
          </a:bodyPr>
          <a:lstStyle/>
          <a:p>
            <a:r>
              <a:rPr lang="en-US" sz="2800" dirty="0"/>
              <a:t>Green Boating</a:t>
            </a:r>
          </a:p>
          <a:p>
            <a:endParaRPr lang="en-US" sz="2800" dirty="0"/>
          </a:p>
          <a:p>
            <a:r>
              <a:rPr lang="en-US" sz="2800" dirty="0"/>
              <a:t>Virtual Drills </a:t>
            </a:r>
          </a:p>
          <a:p>
            <a:endParaRPr lang="en-US" sz="2800" dirty="0"/>
          </a:p>
          <a:p>
            <a:r>
              <a:rPr lang="en-US" sz="2800" dirty="0"/>
              <a:t>Renewable Fuels</a:t>
            </a:r>
          </a:p>
          <a:p>
            <a:br>
              <a:rPr lang="en-US" sz="2800" dirty="0"/>
            </a:br>
            <a:endParaRPr lang="en-US" sz="2400" dirty="0"/>
          </a:p>
          <a:p>
            <a:endParaRPr lang="en-US" sz="2400" dirty="0"/>
          </a:p>
        </p:txBody>
      </p:sp>
      <p:sp>
        <p:nvSpPr>
          <p:cNvPr id="5" name="TextBox 4">
            <a:extLst>
              <a:ext uri="{FF2B5EF4-FFF2-40B4-BE49-F238E27FC236}">
                <a16:creationId xmlns:a16="http://schemas.microsoft.com/office/drawing/2014/main" id="{CF146D74-7C10-0341-A0C6-31D20FCC9510}"/>
              </a:ext>
            </a:extLst>
          </p:cNvPr>
          <p:cNvSpPr txBox="1"/>
          <p:nvPr/>
        </p:nvSpPr>
        <p:spPr>
          <a:xfrm>
            <a:off x="5666282" y="3687580"/>
            <a:ext cx="2301271" cy="369332"/>
          </a:xfrm>
          <a:prstGeom prst="rect">
            <a:avLst/>
          </a:prstGeom>
          <a:noFill/>
        </p:spPr>
        <p:txBody>
          <a:bodyPr wrap="none" rtlCol="0">
            <a:spAutoFit/>
          </a:bodyPr>
          <a:lstStyle/>
          <a:p>
            <a:r>
              <a:rPr lang="en-US" dirty="0"/>
              <a:t>Green boating photo? </a:t>
            </a:r>
          </a:p>
        </p:txBody>
      </p:sp>
      <p:pic>
        <p:nvPicPr>
          <p:cNvPr id="8" name="Picture 7">
            <a:extLst>
              <a:ext uri="{FF2B5EF4-FFF2-40B4-BE49-F238E27FC236}">
                <a16:creationId xmlns:a16="http://schemas.microsoft.com/office/drawing/2014/main" id="{7D820489-FF85-8B4E-9AFE-7561E6C392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2400" y="2219176"/>
            <a:ext cx="4959926" cy="3306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540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F5C71963-76A3-A14E-8606-0DB3C64FA9A9}"/>
              </a:ext>
            </a:extLst>
          </p:cNvPr>
          <p:cNvSpPr txBox="1">
            <a:spLocks/>
          </p:cNvSpPr>
          <p:nvPr/>
        </p:nvSpPr>
        <p:spPr>
          <a:xfrm>
            <a:off x="1447800" y="762000"/>
            <a:ext cx="7886700"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a:t>Webinars and Roundtables</a:t>
            </a:r>
            <a:endParaRPr lang="en-US" sz="4000" dirty="0"/>
          </a:p>
        </p:txBody>
      </p:sp>
      <p:sp>
        <p:nvSpPr>
          <p:cNvPr id="5" name="TextBox 4">
            <a:extLst>
              <a:ext uri="{FF2B5EF4-FFF2-40B4-BE49-F238E27FC236}">
                <a16:creationId xmlns:a16="http://schemas.microsoft.com/office/drawing/2014/main" id="{85268430-3B74-0B44-8B22-53F3119D98E3}"/>
              </a:ext>
            </a:extLst>
          </p:cNvPr>
          <p:cNvSpPr txBox="1"/>
          <p:nvPr/>
        </p:nvSpPr>
        <p:spPr>
          <a:xfrm>
            <a:off x="5098923" y="2851646"/>
            <a:ext cx="4057777" cy="3231654"/>
          </a:xfrm>
          <a:prstGeom prst="rect">
            <a:avLst/>
          </a:prstGeom>
          <a:noFill/>
        </p:spPr>
        <p:txBody>
          <a:bodyPr wrap="none" rtlCol="0">
            <a:spAutoFit/>
          </a:bodyPr>
          <a:lstStyle/>
          <a:p>
            <a:endParaRPr lang="en-US" dirty="0"/>
          </a:p>
          <a:p>
            <a:r>
              <a:rPr lang="en-US" sz="2800" dirty="0"/>
              <a:t>ADV Blue Ribbon Program </a:t>
            </a:r>
          </a:p>
          <a:p>
            <a:endParaRPr lang="en-US" sz="2800" dirty="0"/>
          </a:p>
          <a:p>
            <a:r>
              <a:rPr lang="en-US" sz="2800" dirty="0"/>
              <a:t>Transboundary Spill </a:t>
            </a:r>
          </a:p>
          <a:p>
            <a:r>
              <a:rPr lang="en-US" sz="2800" dirty="0"/>
              <a:t>Planning</a:t>
            </a:r>
          </a:p>
          <a:p>
            <a:endParaRPr lang="en-US" sz="2800" dirty="0"/>
          </a:p>
          <a:p>
            <a:r>
              <a:rPr lang="en-US" sz="2800" dirty="0"/>
              <a:t>Non-floating oils</a:t>
            </a:r>
          </a:p>
          <a:p>
            <a:endParaRPr lang="en-US" dirty="0"/>
          </a:p>
        </p:txBody>
      </p:sp>
      <p:sp>
        <p:nvSpPr>
          <p:cNvPr id="6" name="TextBox 5">
            <a:extLst>
              <a:ext uri="{FF2B5EF4-FFF2-40B4-BE49-F238E27FC236}">
                <a16:creationId xmlns:a16="http://schemas.microsoft.com/office/drawing/2014/main" id="{D2F957D4-A362-8243-B455-A88C39BA2FB6}"/>
              </a:ext>
            </a:extLst>
          </p:cNvPr>
          <p:cNvSpPr txBox="1"/>
          <p:nvPr/>
        </p:nvSpPr>
        <p:spPr>
          <a:xfrm>
            <a:off x="3048000" y="1515924"/>
            <a:ext cx="3001784" cy="523220"/>
          </a:xfrm>
          <a:prstGeom prst="rect">
            <a:avLst/>
          </a:prstGeom>
          <a:noFill/>
        </p:spPr>
        <p:txBody>
          <a:bodyPr wrap="none" rtlCol="0">
            <a:spAutoFit/>
          </a:bodyPr>
          <a:lstStyle/>
          <a:p>
            <a:r>
              <a:rPr lang="en-US" sz="2800" dirty="0"/>
              <a:t>(Proposed in 2022)</a:t>
            </a:r>
            <a:r>
              <a:rPr lang="en-US" dirty="0"/>
              <a:t> </a:t>
            </a:r>
          </a:p>
        </p:txBody>
      </p:sp>
      <p:pic>
        <p:nvPicPr>
          <p:cNvPr id="2" name="Picture 1">
            <a:extLst>
              <a:ext uri="{FF2B5EF4-FFF2-40B4-BE49-F238E27FC236}">
                <a16:creationId xmlns:a16="http://schemas.microsoft.com/office/drawing/2014/main" id="{4F06D3B2-F54E-7748-BF3A-102329D891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3276600"/>
            <a:ext cx="426720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9265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99E481-10E0-E54C-9520-901DD255641E}"/>
              </a:ext>
            </a:extLst>
          </p:cNvPr>
          <p:cNvSpPr/>
          <p:nvPr/>
        </p:nvSpPr>
        <p:spPr>
          <a:xfrm>
            <a:off x="2728077" y="457200"/>
            <a:ext cx="3687869" cy="646331"/>
          </a:xfrm>
          <a:prstGeom prst="rect">
            <a:avLst/>
          </a:prstGeom>
        </p:spPr>
        <p:txBody>
          <a:bodyPr wrap="none">
            <a:spAutoFit/>
          </a:bodyPr>
          <a:lstStyle/>
          <a:p>
            <a:pPr algn="ctr" defTabSz="685800">
              <a:lnSpc>
                <a:spcPct val="90000"/>
              </a:lnSpc>
              <a:spcBef>
                <a:spcPct val="0"/>
              </a:spcBef>
            </a:pPr>
            <a:r>
              <a:rPr lang="en-US" sz="4000" dirty="0"/>
              <a:t>Communications</a:t>
            </a:r>
          </a:p>
        </p:txBody>
      </p:sp>
      <p:sp>
        <p:nvSpPr>
          <p:cNvPr id="4" name="TextBox 3">
            <a:extLst>
              <a:ext uri="{FF2B5EF4-FFF2-40B4-BE49-F238E27FC236}">
                <a16:creationId xmlns:a16="http://schemas.microsoft.com/office/drawing/2014/main" id="{097A5821-BDD2-AC4E-895F-55DAF52D7AE2}"/>
              </a:ext>
            </a:extLst>
          </p:cNvPr>
          <p:cNvSpPr txBox="1"/>
          <p:nvPr/>
        </p:nvSpPr>
        <p:spPr>
          <a:xfrm>
            <a:off x="2514600" y="6378879"/>
            <a:ext cx="4727532" cy="646331"/>
          </a:xfrm>
          <a:prstGeom prst="rect">
            <a:avLst/>
          </a:prstGeom>
          <a:noFill/>
        </p:spPr>
        <p:txBody>
          <a:bodyPr wrap="square" rtlCol="0">
            <a:spAutoFit/>
          </a:bodyPr>
          <a:lstStyle/>
          <a:p>
            <a:r>
              <a:rPr lang="en-US" dirty="0"/>
              <a:t>Download report: </a:t>
            </a:r>
            <a:r>
              <a:rPr lang="en-US" dirty="0">
                <a:hlinkClick r:id="rId3"/>
              </a:rPr>
              <a:t>www.oilspilltaskforce.org</a:t>
            </a:r>
            <a:endParaRPr lang="en-US" dirty="0"/>
          </a:p>
          <a:p>
            <a:endParaRPr lang="en-US" dirty="0"/>
          </a:p>
        </p:txBody>
      </p:sp>
      <p:pic>
        <p:nvPicPr>
          <p:cNvPr id="7" name="Picture 6">
            <a:extLst>
              <a:ext uri="{FF2B5EF4-FFF2-40B4-BE49-F238E27FC236}">
                <a16:creationId xmlns:a16="http://schemas.microsoft.com/office/drawing/2014/main" id="{8FCCF224-51B4-5D41-90FC-E6C0B8AC0ADA}"/>
              </a:ext>
            </a:extLst>
          </p:cNvPr>
          <p:cNvPicPr>
            <a:picLocks noChangeAspect="1"/>
          </p:cNvPicPr>
          <p:nvPr/>
        </p:nvPicPr>
        <p:blipFill>
          <a:blip r:embed="rId4"/>
          <a:stretch>
            <a:fillRect/>
          </a:stretch>
        </p:blipFill>
        <p:spPr>
          <a:xfrm>
            <a:off x="1600200" y="1183616"/>
            <a:ext cx="5943600" cy="4919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692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1FF11-BB46-BF41-AA12-280AE9452382}"/>
              </a:ext>
            </a:extLst>
          </p:cNvPr>
          <p:cNvPicPr>
            <a:picLocks noChangeAspect="1"/>
          </p:cNvPicPr>
          <p:nvPr/>
        </p:nvPicPr>
        <p:blipFill>
          <a:blip r:embed="rId3"/>
          <a:stretch>
            <a:fillRect/>
          </a:stretch>
        </p:blipFill>
        <p:spPr>
          <a:xfrm>
            <a:off x="570521" y="2562251"/>
            <a:ext cx="2984500" cy="1041400"/>
          </a:xfrm>
          <a:prstGeom prst="rect">
            <a:avLst/>
          </a:prstGeom>
        </p:spPr>
      </p:pic>
      <p:pic>
        <p:nvPicPr>
          <p:cNvPr id="3" name="Picture 2" descr="OSTFLogo_color01-02 FINAL.tiff">
            <a:extLst>
              <a:ext uri="{FF2B5EF4-FFF2-40B4-BE49-F238E27FC236}">
                <a16:creationId xmlns:a16="http://schemas.microsoft.com/office/drawing/2014/main" id="{768838CF-79B4-E64E-BA46-F7CBDBB1AF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8800" y="3011742"/>
            <a:ext cx="2072640" cy="1151467"/>
          </a:xfrm>
          <a:prstGeom prst="rect">
            <a:avLst/>
          </a:prstGeom>
        </p:spPr>
      </p:pic>
      <p:sp>
        <p:nvSpPr>
          <p:cNvPr id="4" name="TextBox 3">
            <a:extLst>
              <a:ext uri="{FF2B5EF4-FFF2-40B4-BE49-F238E27FC236}">
                <a16:creationId xmlns:a16="http://schemas.microsoft.com/office/drawing/2014/main" id="{AA86A3D4-C1F1-2748-81EF-8D7F85E099F2}"/>
              </a:ext>
            </a:extLst>
          </p:cNvPr>
          <p:cNvSpPr txBox="1"/>
          <p:nvPr/>
        </p:nvSpPr>
        <p:spPr>
          <a:xfrm>
            <a:off x="2590800" y="1016590"/>
            <a:ext cx="3596177" cy="707886"/>
          </a:xfrm>
          <a:prstGeom prst="rect">
            <a:avLst/>
          </a:prstGeom>
          <a:noFill/>
        </p:spPr>
        <p:txBody>
          <a:bodyPr wrap="none" rtlCol="0">
            <a:spAutoFit/>
          </a:bodyPr>
          <a:lstStyle/>
          <a:p>
            <a:r>
              <a:rPr lang="en-US" sz="4000" dirty="0"/>
              <a:t>Outreach Events</a:t>
            </a:r>
          </a:p>
        </p:txBody>
      </p:sp>
      <p:pic>
        <p:nvPicPr>
          <p:cNvPr id="5" name="Picture 4">
            <a:extLst>
              <a:ext uri="{FF2B5EF4-FFF2-40B4-BE49-F238E27FC236}">
                <a16:creationId xmlns:a16="http://schemas.microsoft.com/office/drawing/2014/main" id="{CAE212FB-93B1-7845-A09D-A7A56BAEB55B}"/>
              </a:ext>
            </a:extLst>
          </p:cNvPr>
          <p:cNvPicPr>
            <a:picLocks noChangeAspect="1"/>
          </p:cNvPicPr>
          <p:nvPr/>
        </p:nvPicPr>
        <p:blipFill>
          <a:blip r:embed="rId5"/>
          <a:stretch>
            <a:fillRect/>
          </a:stretch>
        </p:blipFill>
        <p:spPr>
          <a:xfrm>
            <a:off x="570521" y="4037938"/>
            <a:ext cx="3086100" cy="1837790"/>
          </a:xfrm>
          <a:prstGeom prst="rect">
            <a:avLst/>
          </a:prstGeom>
        </p:spPr>
      </p:pic>
      <p:pic>
        <p:nvPicPr>
          <p:cNvPr id="6" name="Picture 5">
            <a:extLst>
              <a:ext uri="{FF2B5EF4-FFF2-40B4-BE49-F238E27FC236}">
                <a16:creationId xmlns:a16="http://schemas.microsoft.com/office/drawing/2014/main" id="{F07AFE48-8487-354F-9413-A88B7DE378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0720" y="3002616"/>
            <a:ext cx="4368800" cy="3276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9311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5445A-6C8B-F04F-A39E-3E4445A1E124}"/>
              </a:ext>
            </a:extLst>
          </p:cNvPr>
          <p:cNvSpPr/>
          <p:nvPr/>
        </p:nvSpPr>
        <p:spPr>
          <a:xfrm>
            <a:off x="2171700" y="3657600"/>
            <a:ext cx="4800600" cy="1384995"/>
          </a:xfrm>
          <a:prstGeom prst="rect">
            <a:avLst/>
          </a:prstGeom>
        </p:spPr>
        <p:txBody>
          <a:bodyPr wrap="square">
            <a:spAutoFit/>
          </a:bodyPr>
          <a:lstStyle/>
          <a:p>
            <a:pPr algn="ctr"/>
            <a:r>
              <a:rPr lang="en-US" sz="2800" dirty="0"/>
              <a:t>Sarah Brace</a:t>
            </a:r>
          </a:p>
          <a:p>
            <a:pPr algn="ctr"/>
            <a:r>
              <a:rPr lang="en-US" sz="2800" dirty="0"/>
              <a:t>Executive Coordinator</a:t>
            </a:r>
          </a:p>
          <a:p>
            <a:pPr algn="ctr"/>
            <a:r>
              <a:rPr lang="en-US" sz="2800" dirty="0"/>
              <a:t>www.oilspilltaskforce.org </a:t>
            </a:r>
          </a:p>
        </p:txBody>
      </p:sp>
      <p:pic>
        <p:nvPicPr>
          <p:cNvPr id="3" name="Picture 2">
            <a:extLst>
              <a:ext uri="{FF2B5EF4-FFF2-40B4-BE49-F238E27FC236}">
                <a16:creationId xmlns:a16="http://schemas.microsoft.com/office/drawing/2014/main" id="{E6AB5691-14B9-9545-94DF-C2AFC0C97094}"/>
              </a:ext>
            </a:extLst>
          </p:cNvPr>
          <p:cNvPicPr>
            <a:picLocks noChangeAspect="1"/>
          </p:cNvPicPr>
          <p:nvPr/>
        </p:nvPicPr>
        <p:blipFill>
          <a:blip r:embed="rId3"/>
          <a:stretch>
            <a:fillRect/>
          </a:stretch>
        </p:blipFill>
        <p:spPr>
          <a:xfrm>
            <a:off x="171450" y="457928"/>
            <a:ext cx="8801100" cy="5867400"/>
          </a:xfrm>
          <a:prstGeom prst="rect">
            <a:avLst/>
          </a:prstGeom>
        </p:spPr>
      </p:pic>
      <p:sp>
        <p:nvSpPr>
          <p:cNvPr id="4" name="TextBox 3">
            <a:extLst>
              <a:ext uri="{FF2B5EF4-FFF2-40B4-BE49-F238E27FC236}">
                <a16:creationId xmlns:a16="http://schemas.microsoft.com/office/drawing/2014/main" id="{5F6DC421-6182-6343-88D0-18FEF37AA00B}"/>
              </a:ext>
            </a:extLst>
          </p:cNvPr>
          <p:cNvSpPr txBox="1"/>
          <p:nvPr/>
        </p:nvSpPr>
        <p:spPr>
          <a:xfrm>
            <a:off x="2304718" y="6343471"/>
            <a:ext cx="4953664" cy="1015663"/>
          </a:xfrm>
          <a:prstGeom prst="rect">
            <a:avLst/>
          </a:prstGeom>
          <a:noFill/>
        </p:spPr>
        <p:txBody>
          <a:bodyPr wrap="none" rtlCol="0">
            <a:spAutoFit/>
          </a:bodyPr>
          <a:lstStyle/>
          <a:p>
            <a:r>
              <a:rPr lang="en-US" sz="2400" dirty="0"/>
              <a:t>Hope to see you in person again soon!</a:t>
            </a:r>
          </a:p>
          <a:p>
            <a:endParaRPr lang="en-US" dirty="0"/>
          </a:p>
          <a:p>
            <a:endParaRPr lang="en-US" dirty="0"/>
          </a:p>
        </p:txBody>
      </p:sp>
    </p:spTree>
    <p:extLst>
      <p:ext uri="{BB962C8B-B14F-4D97-AF65-F5344CB8AC3E}">
        <p14:creationId xmlns:p14="http://schemas.microsoft.com/office/powerpoint/2010/main" val="2899123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8B03A3-0422-4F4E-BE60-34043A019F7E}"/>
              </a:ext>
            </a:extLst>
          </p:cNvPr>
          <p:cNvSpPr txBox="1"/>
          <p:nvPr/>
        </p:nvSpPr>
        <p:spPr>
          <a:xfrm>
            <a:off x="3810000" y="3013501"/>
            <a:ext cx="1261884" cy="830997"/>
          </a:xfrm>
          <a:prstGeom prst="rect">
            <a:avLst/>
          </a:prstGeom>
          <a:noFill/>
        </p:spPr>
        <p:txBody>
          <a:bodyPr wrap="none" rtlCol="0">
            <a:spAutoFit/>
          </a:bodyPr>
          <a:lstStyle/>
          <a:p>
            <a:r>
              <a:rPr lang="en-US" sz="4800" dirty="0"/>
              <a:t>END</a:t>
            </a:r>
            <a:endParaRPr lang="en-US" dirty="0"/>
          </a:p>
        </p:txBody>
      </p:sp>
    </p:spTree>
    <p:extLst>
      <p:ext uri="{BB962C8B-B14F-4D97-AF65-F5344CB8AC3E}">
        <p14:creationId xmlns:p14="http://schemas.microsoft.com/office/powerpoint/2010/main" val="2662437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9C5E4-DFAB-C246-A5F4-E254EC4DF0F4}"/>
              </a:ext>
            </a:extLst>
          </p:cNvPr>
          <p:cNvSpPr txBox="1"/>
          <p:nvPr/>
        </p:nvSpPr>
        <p:spPr>
          <a:xfrm>
            <a:off x="1417693" y="667054"/>
            <a:ext cx="6075446" cy="1261884"/>
          </a:xfrm>
          <a:prstGeom prst="rect">
            <a:avLst/>
          </a:prstGeom>
          <a:noFill/>
        </p:spPr>
        <p:txBody>
          <a:bodyPr wrap="none" rtlCol="0">
            <a:spAutoFit/>
          </a:bodyPr>
          <a:lstStyle/>
          <a:p>
            <a:pPr algn="ctr" defTabSz="685800">
              <a:lnSpc>
                <a:spcPct val="90000"/>
              </a:lnSpc>
              <a:spcBef>
                <a:spcPct val="0"/>
              </a:spcBef>
            </a:pPr>
            <a:r>
              <a:rPr lang="en-US" sz="4000" dirty="0">
                <a:latin typeface="+mj-lt"/>
                <a:ea typeface="+mj-ea"/>
                <a:cs typeface="+mj-cs"/>
              </a:rPr>
              <a:t>Oil Spill Database workgroup</a:t>
            </a:r>
          </a:p>
          <a:p>
            <a:endParaRPr lang="en-US" sz="4000" dirty="0"/>
          </a:p>
        </p:txBody>
      </p:sp>
      <p:sp>
        <p:nvSpPr>
          <p:cNvPr id="3" name="TextBox 2">
            <a:extLst>
              <a:ext uri="{FF2B5EF4-FFF2-40B4-BE49-F238E27FC236}">
                <a16:creationId xmlns:a16="http://schemas.microsoft.com/office/drawing/2014/main" id="{CCBE0B8D-08D6-3C4E-8162-0BD75C3C3780}"/>
              </a:ext>
            </a:extLst>
          </p:cNvPr>
          <p:cNvSpPr txBox="1"/>
          <p:nvPr/>
        </p:nvSpPr>
        <p:spPr>
          <a:xfrm>
            <a:off x="2579318" y="6393611"/>
            <a:ext cx="4659869" cy="584775"/>
          </a:xfrm>
          <a:prstGeom prst="rect">
            <a:avLst/>
          </a:prstGeom>
          <a:noFill/>
        </p:spPr>
        <p:txBody>
          <a:bodyPr wrap="square" rtlCol="0">
            <a:spAutoFit/>
          </a:bodyPr>
          <a:lstStyle/>
          <a:p>
            <a:r>
              <a:rPr lang="en-US" sz="1400" dirty="0"/>
              <a:t>Full report: </a:t>
            </a:r>
            <a:r>
              <a:rPr lang="en-US" sz="1400" dirty="0">
                <a:hlinkClick r:id="rId3"/>
              </a:rPr>
              <a:t>www.oilspilltaskforce.org</a:t>
            </a:r>
            <a:endParaRPr lang="en-US" sz="1400" dirty="0"/>
          </a:p>
          <a:p>
            <a:endParaRPr lang="en-US" dirty="0"/>
          </a:p>
        </p:txBody>
      </p:sp>
    </p:spTree>
    <p:extLst>
      <p:ext uri="{BB962C8B-B14F-4D97-AF65-F5344CB8AC3E}">
        <p14:creationId xmlns:p14="http://schemas.microsoft.com/office/powerpoint/2010/main" val="3132781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685800"/>
            <a:ext cx="6469890" cy="830997"/>
          </a:xfrm>
          <a:prstGeom prst="rect">
            <a:avLst/>
          </a:prstGeom>
          <a:noFill/>
        </p:spPr>
        <p:txBody>
          <a:bodyPr wrap="none" rtlCol="0">
            <a:spAutoFit/>
          </a:bodyPr>
          <a:lstStyle/>
          <a:p>
            <a:pPr algn="ctr"/>
            <a:r>
              <a:rPr lang="en-US" sz="2400" dirty="0"/>
              <a:t>The barge </a:t>
            </a:r>
            <a:r>
              <a:rPr lang="en-US" sz="2400" i="1" dirty="0" err="1"/>
              <a:t>Nestucca</a:t>
            </a:r>
            <a:r>
              <a:rPr lang="en-US" sz="2400" dirty="0"/>
              <a:t> in the Columbia River Estuary, </a:t>
            </a:r>
            <a:br>
              <a:rPr lang="en-US" sz="2400" dirty="0"/>
            </a:br>
            <a:r>
              <a:rPr lang="en-US" sz="2400" dirty="0"/>
              <a:t>December 24, 1988 </a:t>
            </a:r>
          </a:p>
        </p:txBody>
      </p:sp>
      <p:sp>
        <p:nvSpPr>
          <p:cNvPr id="6" name="TextBox 5"/>
          <p:cNvSpPr txBox="1"/>
          <p:nvPr/>
        </p:nvSpPr>
        <p:spPr>
          <a:xfrm>
            <a:off x="5638800" y="6400800"/>
            <a:ext cx="3048000" cy="369332"/>
          </a:xfrm>
          <a:prstGeom prst="rect">
            <a:avLst/>
          </a:prstGeom>
          <a:noFill/>
        </p:spPr>
        <p:txBody>
          <a:bodyPr wrap="square" rtlCol="0">
            <a:spAutoFit/>
          </a:bodyPr>
          <a:lstStyle/>
          <a:p>
            <a:r>
              <a:rPr lang="en-US" dirty="0"/>
              <a:t>Photo by Jon Neel</a:t>
            </a:r>
          </a:p>
        </p:txBody>
      </p:sp>
      <p:pic>
        <p:nvPicPr>
          <p:cNvPr id="7" name="Content Placeholder 5"/>
          <p:cNvPicPr>
            <a:picLocks/>
          </p:cNvPicPr>
          <p:nvPr/>
        </p:nvPicPr>
        <p:blipFill>
          <a:blip r:embed="rId3" cstate="screen">
            <a:lum bright="-10000" contrast="30000"/>
            <a:extLst>
              <a:ext uri="{28A0092B-C50C-407E-A947-70E740481C1C}">
                <a14:useLocalDpi xmlns:a14="http://schemas.microsoft.com/office/drawing/2010/main"/>
              </a:ext>
            </a:extLst>
          </a:blip>
          <a:srcRect/>
          <a:stretch>
            <a:fillRect/>
          </a:stretch>
        </p:blipFill>
        <p:spPr bwMode="auto">
          <a:xfrm>
            <a:off x="1066800" y="1676400"/>
            <a:ext cx="69342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9310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xxon valdez"/>
          <p:cNvPicPr>
            <a:picLocks noChangeAspect="1" noChangeArrowheads="1"/>
          </p:cNvPicPr>
          <p:nvPr/>
        </p:nvPicPr>
        <p:blipFill>
          <a:blip r:embed="rId3" cstate="print">
            <a:lum contrast="30000"/>
          </a:blip>
          <a:srcRect/>
          <a:stretch>
            <a:fillRect/>
          </a:stretch>
        </p:blipFill>
        <p:spPr bwMode="auto">
          <a:xfrm>
            <a:off x="1066800" y="1600200"/>
            <a:ext cx="7162800" cy="4775200"/>
          </a:xfrm>
          <a:prstGeom prst="rect">
            <a:avLst/>
          </a:prstGeom>
          <a:noFill/>
          <a:ln w="9525">
            <a:noFill/>
            <a:miter lim="800000"/>
            <a:headEnd/>
            <a:tailEnd/>
          </a:ln>
        </p:spPr>
      </p:pic>
      <p:sp>
        <p:nvSpPr>
          <p:cNvPr id="5" name="TextBox 4"/>
          <p:cNvSpPr txBox="1"/>
          <p:nvPr/>
        </p:nvSpPr>
        <p:spPr>
          <a:xfrm>
            <a:off x="381000" y="609600"/>
            <a:ext cx="8247859" cy="830997"/>
          </a:xfrm>
          <a:prstGeom prst="rect">
            <a:avLst/>
          </a:prstGeom>
          <a:noFill/>
        </p:spPr>
        <p:txBody>
          <a:bodyPr wrap="none" rtlCol="0">
            <a:spAutoFit/>
          </a:bodyPr>
          <a:lstStyle/>
          <a:p>
            <a:pPr algn="ctr"/>
            <a:r>
              <a:rPr lang="en-GB" sz="2400" dirty="0"/>
              <a:t>The </a:t>
            </a:r>
            <a:r>
              <a:rPr lang="en-GB" sz="2400" i="1" dirty="0"/>
              <a:t>Exxon Valdez </a:t>
            </a:r>
            <a:r>
              <a:rPr lang="en-GB" sz="2400" dirty="0"/>
              <a:t>on Bligh Reef in Prince William Sound, Alaska</a:t>
            </a:r>
            <a:br>
              <a:rPr lang="en-GB" sz="2400" i="1" dirty="0"/>
            </a:br>
            <a:r>
              <a:rPr lang="en-GB" sz="2400" dirty="0"/>
              <a:t> grounded March 24, 1989</a:t>
            </a:r>
            <a:endParaRPr lang="en-US" sz="2400" dirty="0"/>
          </a:p>
        </p:txBody>
      </p:sp>
      <p:sp>
        <p:nvSpPr>
          <p:cNvPr id="6" name="TextBox 5"/>
          <p:cNvSpPr txBox="1"/>
          <p:nvPr/>
        </p:nvSpPr>
        <p:spPr>
          <a:xfrm>
            <a:off x="6100354" y="6389189"/>
            <a:ext cx="3048000" cy="646331"/>
          </a:xfrm>
          <a:prstGeom prst="rect">
            <a:avLst/>
          </a:prstGeom>
          <a:noFill/>
        </p:spPr>
        <p:txBody>
          <a:bodyPr wrap="square" rtlCol="0">
            <a:spAutoFit/>
          </a:bodyPr>
          <a:lstStyle/>
          <a:p>
            <a:r>
              <a:rPr lang="en-US" dirty="0"/>
              <a:t>Photo by Jon Neel</a:t>
            </a:r>
            <a:br>
              <a:rPr lang="en-US" dirty="0"/>
            </a:br>
            <a:endParaRPr lang="en-US" dirty="0"/>
          </a:p>
        </p:txBody>
      </p:sp>
    </p:spTree>
    <p:extLst>
      <p:ext uri="{BB962C8B-B14F-4D97-AF65-F5344CB8AC3E}">
        <p14:creationId xmlns:p14="http://schemas.microsoft.com/office/powerpoint/2010/main" val="1513265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4071"/>
            <a:ext cx="7540752" cy="969264"/>
          </a:xfrm>
        </p:spPr>
        <p:txBody>
          <a:bodyPr>
            <a:normAutofit/>
          </a:bodyPr>
          <a:lstStyle/>
          <a:p>
            <a:pPr algn="ctr"/>
            <a:r>
              <a:rPr lang="en-US" sz="4000" dirty="0"/>
              <a:t>Key Partners</a:t>
            </a:r>
          </a:p>
        </p:txBody>
      </p:sp>
      <p:sp>
        <p:nvSpPr>
          <p:cNvPr id="3" name="Text Placeholder 2"/>
          <p:cNvSpPr>
            <a:spLocks noGrp="1"/>
          </p:cNvSpPr>
          <p:nvPr>
            <p:ph type="body" idx="1"/>
          </p:nvPr>
        </p:nvSpPr>
        <p:spPr>
          <a:xfrm>
            <a:off x="533400" y="2378034"/>
            <a:ext cx="7010400" cy="4022766"/>
          </a:xfrm>
          <a:ln>
            <a:noFill/>
          </a:ln>
        </p:spPr>
        <p:txBody>
          <a:bodyPr numCol="2" spcCol="182880">
            <a:noAutofit/>
          </a:bodyPr>
          <a:lstStyle/>
          <a:p>
            <a:pPr marL="342900" indent="-342900">
              <a:spcBef>
                <a:spcPts val="400"/>
              </a:spcBef>
              <a:spcAft>
                <a:spcPts val="400"/>
              </a:spcAft>
              <a:buFont typeface="Wingdings" charset="2"/>
              <a:buChar char="§"/>
            </a:pPr>
            <a:r>
              <a:rPr lang="en-US" sz="2800" dirty="0">
                <a:solidFill>
                  <a:schemeClr val="tx1">
                    <a:lumMod val="65000"/>
                    <a:lumOff val="35000"/>
                  </a:schemeClr>
                </a:solidFill>
              </a:rPr>
              <a:t>Tribes and Indigenous Nations</a:t>
            </a:r>
          </a:p>
          <a:p>
            <a:pPr marL="342900" indent="-342900">
              <a:spcBef>
                <a:spcPts val="400"/>
              </a:spcBef>
              <a:spcAft>
                <a:spcPts val="400"/>
              </a:spcAft>
              <a:buFont typeface="Wingdings" charset="2"/>
              <a:buChar char="§"/>
            </a:pPr>
            <a:r>
              <a:rPr lang="en-US" sz="2800" dirty="0">
                <a:solidFill>
                  <a:schemeClr val="tx1">
                    <a:lumMod val="65000"/>
                    <a:lumOff val="35000"/>
                  </a:schemeClr>
                </a:solidFill>
              </a:rPr>
              <a:t>U.S. and Canadian Federal Agencies</a:t>
            </a:r>
          </a:p>
          <a:p>
            <a:pPr marL="342900" indent="-342900">
              <a:spcBef>
                <a:spcPts val="400"/>
              </a:spcBef>
              <a:spcAft>
                <a:spcPts val="400"/>
              </a:spcAft>
              <a:buFont typeface="Wingdings" charset="2"/>
              <a:buChar char="§"/>
            </a:pPr>
            <a:r>
              <a:rPr lang="en-US" sz="2800" dirty="0">
                <a:solidFill>
                  <a:schemeClr val="tx1">
                    <a:lumMod val="65000"/>
                    <a:lumOff val="35000"/>
                  </a:schemeClr>
                </a:solidFill>
              </a:rPr>
              <a:t>Associations</a:t>
            </a:r>
          </a:p>
          <a:p>
            <a:pPr marL="342900" indent="-342900">
              <a:spcBef>
                <a:spcPts val="400"/>
              </a:spcBef>
              <a:spcAft>
                <a:spcPts val="400"/>
              </a:spcAft>
              <a:buFont typeface="Wingdings" charset="2"/>
              <a:buChar char="§"/>
            </a:pPr>
            <a:r>
              <a:rPr lang="en-US" sz="2800" dirty="0">
                <a:solidFill>
                  <a:schemeClr val="tx1">
                    <a:lumMod val="65000"/>
                    <a:lumOff val="35000"/>
                  </a:schemeClr>
                </a:solidFill>
              </a:rPr>
              <a:t>Citizen groups</a:t>
            </a:r>
          </a:p>
        </p:txBody>
      </p:sp>
      <p:pic>
        <p:nvPicPr>
          <p:cNvPr id="5" name="Picture 4" descr="C:\Users\cmknecht\AppData\Local\Microsoft\Windows\Temporary Internet Files\Content.Outlook\2P8DNV3I\IMG_0208.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3886200" y="2286000"/>
            <a:ext cx="4953000"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8620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id:image001.png@01CDD7BF.EAA54F00"/>
          <p:cNvPicPr>
            <a:picLocks/>
          </p:cNvPicPr>
          <p:nvPr/>
        </p:nvPicPr>
        <p:blipFill>
          <a:blip r:embed="rId3" r:link="rId4" cstate="print">
            <a:lum bright="10000" contrast="20000"/>
          </a:blip>
          <a:srcRect/>
          <a:stretch>
            <a:fillRect/>
          </a:stretch>
        </p:blipFill>
        <p:spPr bwMode="auto">
          <a:xfrm>
            <a:off x="1066800" y="1371600"/>
            <a:ext cx="6705599" cy="4876800"/>
          </a:xfrm>
          <a:prstGeom prst="rect">
            <a:avLst/>
          </a:prstGeom>
          <a:noFill/>
          <a:ln w="9525">
            <a:noFill/>
            <a:miter lim="800000"/>
            <a:headEnd/>
            <a:tailEnd/>
          </a:ln>
        </p:spPr>
      </p:pic>
      <p:sp>
        <p:nvSpPr>
          <p:cNvPr id="5" name="TextBox 4"/>
          <p:cNvSpPr txBox="1"/>
          <p:nvPr/>
        </p:nvSpPr>
        <p:spPr>
          <a:xfrm>
            <a:off x="6172200" y="6324600"/>
            <a:ext cx="1876573" cy="369332"/>
          </a:xfrm>
          <a:prstGeom prst="rect">
            <a:avLst/>
          </a:prstGeom>
          <a:noFill/>
        </p:spPr>
        <p:txBody>
          <a:bodyPr wrap="none" rtlCol="0">
            <a:spAutoFit/>
          </a:bodyPr>
          <a:lstStyle/>
          <a:p>
            <a:r>
              <a:rPr lang="en-US" dirty="0"/>
              <a:t>Photo by Jon Neel</a:t>
            </a:r>
            <a:r>
              <a:rPr lang="en-US" dirty="0">
                <a:ea typeface="Calibri"/>
                <a:cs typeface="Times New Roman"/>
              </a:rPr>
              <a:t> </a:t>
            </a:r>
            <a:endParaRPr lang="en-US" dirty="0"/>
          </a:p>
        </p:txBody>
      </p:sp>
      <p:sp>
        <p:nvSpPr>
          <p:cNvPr id="6" name="TextBox 5"/>
          <p:cNvSpPr txBox="1"/>
          <p:nvPr/>
        </p:nvSpPr>
        <p:spPr>
          <a:xfrm>
            <a:off x="533400" y="533400"/>
            <a:ext cx="8654608" cy="523220"/>
          </a:xfrm>
          <a:prstGeom prst="rect">
            <a:avLst/>
          </a:prstGeom>
          <a:noFill/>
        </p:spPr>
        <p:txBody>
          <a:bodyPr wrap="none" rtlCol="0">
            <a:spAutoFit/>
          </a:bodyPr>
          <a:lstStyle/>
          <a:p>
            <a:r>
              <a:rPr lang="en-US" sz="2800" dirty="0"/>
              <a:t>Original Task Force Members, Prince William Sound, 1990</a:t>
            </a:r>
          </a:p>
        </p:txBody>
      </p:sp>
    </p:spTree>
    <p:extLst>
      <p:ext uri="{BB962C8B-B14F-4D97-AF65-F5344CB8AC3E}">
        <p14:creationId xmlns:p14="http://schemas.microsoft.com/office/powerpoint/2010/main" val="2775539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209800"/>
            <a:ext cx="3886200" cy="522078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24400" y="1888897"/>
            <a:ext cx="4267200" cy="4816703"/>
          </a:xfrm>
          <a:prstGeom prst="rect">
            <a:avLst/>
          </a:prstGeom>
          <a:noFill/>
        </p:spPr>
        <p:txBody>
          <a:bodyPr wrap="square" rtlCol="0">
            <a:spAutoFit/>
          </a:bodyPr>
          <a:lstStyle/>
          <a:p>
            <a:pPr marL="285750" indent="-285750">
              <a:spcBef>
                <a:spcPts val="600"/>
              </a:spcBef>
              <a:spcAft>
                <a:spcPts val="600"/>
              </a:spcAft>
              <a:buFont typeface="Arial"/>
              <a:buChar char="•"/>
            </a:pPr>
            <a:r>
              <a:rPr lang="en-US" sz="2800" dirty="0"/>
              <a:t>46 recommendations </a:t>
            </a:r>
            <a:br>
              <a:rPr lang="en-US" sz="2800" dirty="0"/>
            </a:br>
            <a:r>
              <a:rPr lang="en-US" sz="2800" dirty="0"/>
              <a:t>for spill prevention and response</a:t>
            </a:r>
          </a:p>
          <a:p>
            <a:pPr marL="285750" indent="-285750">
              <a:spcBef>
                <a:spcPts val="600"/>
              </a:spcBef>
              <a:spcAft>
                <a:spcPts val="600"/>
              </a:spcAft>
              <a:buFont typeface="Arial"/>
              <a:buChar char="•"/>
            </a:pPr>
            <a:r>
              <a:rPr lang="en-US" sz="2800" dirty="0"/>
              <a:t>Recommendations for each jurisdiction</a:t>
            </a:r>
          </a:p>
          <a:p>
            <a:pPr marL="285750" indent="-285750">
              <a:spcBef>
                <a:spcPts val="600"/>
              </a:spcBef>
              <a:spcAft>
                <a:spcPts val="600"/>
              </a:spcAft>
              <a:buFont typeface="Arial"/>
              <a:buChar char="•"/>
            </a:pPr>
            <a:r>
              <a:rPr lang="en-US" sz="2800" dirty="0"/>
              <a:t>Oil Pollution Act of 1990</a:t>
            </a:r>
          </a:p>
          <a:p>
            <a:pPr marL="285750" indent="-285750">
              <a:spcBef>
                <a:spcPts val="600"/>
              </a:spcBef>
              <a:spcAft>
                <a:spcPts val="600"/>
              </a:spcAft>
              <a:buFont typeface="Arial"/>
              <a:buChar char="•"/>
            </a:pPr>
            <a:r>
              <a:rPr lang="en-US" sz="2800" dirty="0"/>
              <a:t>Canadian Shipping Act Amendments 1993</a:t>
            </a:r>
          </a:p>
          <a:p>
            <a:pPr marL="285750" indent="-285750">
              <a:buFont typeface="Arial"/>
              <a:buChar char="•"/>
            </a:pPr>
            <a:endParaRPr lang="en-US" sz="2400" dirty="0"/>
          </a:p>
          <a:p>
            <a:endParaRPr lang="en-US" sz="2400" dirty="0"/>
          </a:p>
        </p:txBody>
      </p:sp>
      <p:sp>
        <p:nvSpPr>
          <p:cNvPr id="9" name="TextBox 8"/>
          <p:cNvSpPr txBox="1"/>
          <p:nvPr/>
        </p:nvSpPr>
        <p:spPr>
          <a:xfrm>
            <a:off x="1981200" y="533400"/>
            <a:ext cx="5202010" cy="754053"/>
          </a:xfrm>
          <a:prstGeom prst="rect">
            <a:avLst/>
          </a:prstGeom>
          <a:noFill/>
        </p:spPr>
        <p:txBody>
          <a:bodyPr wrap="square" rtlCol="0">
            <a:spAutoFit/>
          </a:bodyPr>
          <a:lstStyle/>
          <a:p>
            <a:r>
              <a:rPr lang="en-US" sz="4000" dirty="0">
                <a:latin typeface="+mj-lt"/>
                <a:ea typeface="+mj-ea"/>
                <a:cs typeface="+mj-cs"/>
              </a:rPr>
              <a:t>Landmark</a:t>
            </a:r>
            <a:r>
              <a:rPr lang="en-US" sz="4300" dirty="0">
                <a:latin typeface="+mj-lt"/>
                <a:ea typeface="+mj-ea"/>
                <a:cs typeface="+mj-cs"/>
              </a:rPr>
              <a:t> Report</a:t>
            </a:r>
          </a:p>
        </p:txBody>
      </p:sp>
    </p:spTree>
    <p:extLst>
      <p:ext uri="{BB962C8B-B14F-4D97-AF65-F5344CB8AC3E}">
        <p14:creationId xmlns:p14="http://schemas.microsoft.com/office/powerpoint/2010/main" val="4072740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6C4F-D168-9D45-9374-7A20C1396F0C}"/>
              </a:ext>
            </a:extLst>
          </p:cNvPr>
          <p:cNvSpPr>
            <a:spLocks noGrp="1"/>
          </p:cNvSpPr>
          <p:nvPr>
            <p:ph type="title"/>
          </p:nvPr>
        </p:nvSpPr>
        <p:spPr>
          <a:xfrm>
            <a:off x="2293270" y="1316860"/>
            <a:ext cx="7290460" cy="533400"/>
          </a:xfrm>
        </p:spPr>
        <p:txBody>
          <a:bodyPr>
            <a:normAutofit fontScale="90000"/>
          </a:bodyPr>
          <a:lstStyle/>
          <a:p>
            <a:r>
              <a:rPr lang="en-US" sz="4400" dirty="0"/>
              <a:t>Task Force Structure</a:t>
            </a:r>
            <a:br>
              <a:rPr lang="en-US" dirty="0"/>
            </a:br>
            <a:endParaRPr lang="en-US" dirty="0"/>
          </a:p>
        </p:txBody>
      </p:sp>
      <p:sp>
        <p:nvSpPr>
          <p:cNvPr id="8" name="TextBox 7">
            <a:extLst>
              <a:ext uri="{FF2B5EF4-FFF2-40B4-BE49-F238E27FC236}">
                <a16:creationId xmlns:a16="http://schemas.microsoft.com/office/drawing/2014/main" id="{33A3F760-04FE-E44E-BDBC-6520A9BB48CD}"/>
              </a:ext>
            </a:extLst>
          </p:cNvPr>
          <p:cNvSpPr txBox="1"/>
          <p:nvPr/>
        </p:nvSpPr>
        <p:spPr>
          <a:xfrm>
            <a:off x="913692" y="1907191"/>
            <a:ext cx="3019545" cy="1846659"/>
          </a:xfrm>
          <a:prstGeom prst="rect">
            <a:avLst/>
          </a:prstGeom>
          <a:noFill/>
          <a:ln>
            <a:solidFill>
              <a:schemeClr val="accent1"/>
            </a:solidFill>
          </a:ln>
        </p:spPr>
        <p:txBody>
          <a:bodyPr wrap="none" rtlCol="0">
            <a:spAutoFit/>
          </a:bodyPr>
          <a:lstStyle/>
          <a:p>
            <a:pPr algn="ctr"/>
            <a:r>
              <a:rPr lang="en-US" sz="2400" b="1" dirty="0">
                <a:solidFill>
                  <a:schemeClr val="tx2">
                    <a:lumMod val="90000"/>
                  </a:schemeClr>
                </a:solidFill>
              </a:rPr>
              <a:t>Task Force Executives  </a:t>
            </a:r>
          </a:p>
          <a:p>
            <a:pPr algn="ctr"/>
            <a:r>
              <a:rPr lang="en-US" dirty="0">
                <a:solidFill>
                  <a:schemeClr val="tx2">
                    <a:lumMod val="90000"/>
                  </a:schemeClr>
                </a:solidFill>
              </a:rPr>
              <a:t>Agency or Program Directors</a:t>
            </a:r>
            <a:br>
              <a:rPr lang="en-US" dirty="0">
                <a:solidFill>
                  <a:schemeClr val="tx2">
                    <a:lumMod val="75000"/>
                  </a:schemeClr>
                </a:solidFill>
              </a:rPr>
            </a:br>
            <a:endParaRPr lang="en-US" dirty="0">
              <a:solidFill>
                <a:schemeClr val="tx2">
                  <a:lumMod val="75000"/>
                </a:schemeClr>
              </a:solidFill>
            </a:endParaRPr>
          </a:p>
          <a:p>
            <a:pPr marL="742950" lvl="1" indent="-285750">
              <a:buFont typeface="Arial" panose="020B0604020202020204" pitchFamily="34" charset="0"/>
              <a:buChar char="•"/>
            </a:pPr>
            <a:r>
              <a:rPr lang="en-US" dirty="0"/>
              <a:t>Strategic direction </a:t>
            </a:r>
          </a:p>
          <a:p>
            <a:pPr marL="742950" lvl="1" indent="-285750">
              <a:buFont typeface="Arial" panose="020B0604020202020204" pitchFamily="34" charset="0"/>
              <a:buChar char="•"/>
            </a:pPr>
            <a:r>
              <a:rPr lang="en-US" dirty="0"/>
              <a:t>Guidance</a:t>
            </a:r>
          </a:p>
          <a:p>
            <a:pPr marL="742950" lvl="1" indent="-285750">
              <a:buFont typeface="Arial" panose="020B0604020202020204" pitchFamily="34" charset="0"/>
              <a:buChar char="•"/>
            </a:pPr>
            <a:r>
              <a:rPr lang="en-US" dirty="0"/>
              <a:t>Partnerships</a:t>
            </a:r>
          </a:p>
        </p:txBody>
      </p:sp>
      <p:sp>
        <p:nvSpPr>
          <p:cNvPr id="9" name="TextBox 8">
            <a:extLst>
              <a:ext uri="{FF2B5EF4-FFF2-40B4-BE49-F238E27FC236}">
                <a16:creationId xmlns:a16="http://schemas.microsoft.com/office/drawing/2014/main" id="{7D50B4AB-76A8-454B-A3EC-4886245DC4D8}"/>
              </a:ext>
            </a:extLst>
          </p:cNvPr>
          <p:cNvSpPr txBox="1"/>
          <p:nvPr/>
        </p:nvSpPr>
        <p:spPr>
          <a:xfrm>
            <a:off x="639847" y="4165244"/>
            <a:ext cx="3531736" cy="2123658"/>
          </a:xfrm>
          <a:prstGeom prst="rect">
            <a:avLst/>
          </a:prstGeom>
          <a:noFill/>
          <a:ln>
            <a:solidFill>
              <a:schemeClr val="accent1"/>
            </a:solidFill>
          </a:ln>
        </p:spPr>
        <p:txBody>
          <a:bodyPr wrap="none" rtlCol="0">
            <a:spAutoFit/>
          </a:bodyPr>
          <a:lstStyle/>
          <a:p>
            <a:r>
              <a:rPr lang="en-US" sz="2400" b="1" dirty="0">
                <a:solidFill>
                  <a:schemeClr val="tx1">
                    <a:lumMod val="65000"/>
                    <a:lumOff val="35000"/>
                  </a:schemeClr>
                </a:solidFill>
              </a:rPr>
              <a:t>Coordinating Committee  </a:t>
            </a:r>
          </a:p>
          <a:p>
            <a:pPr algn="ctr"/>
            <a:r>
              <a:rPr lang="en-US" dirty="0">
                <a:solidFill>
                  <a:schemeClr val="tx1">
                    <a:lumMod val="65000"/>
                    <a:lumOff val="35000"/>
                  </a:schemeClr>
                </a:solidFill>
              </a:rPr>
              <a:t>Spill Program Managers/Staff</a:t>
            </a:r>
            <a:br>
              <a:rPr lang="en-US" dirty="0"/>
            </a:br>
            <a:endParaRPr lang="en-US" dirty="0"/>
          </a:p>
          <a:p>
            <a:pPr marL="285750" indent="-285750">
              <a:buFont typeface="Arial" panose="020B0604020202020204" pitchFamily="34" charset="0"/>
              <a:buChar char="•"/>
            </a:pPr>
            <a:r>
              <a:rPr lang="en-US" dirty="0"/>
              <a:t>Project tasks</a:t>
            </a:r>
          </a:p>
          <a:p>
            <a:pPr marL="285750" indent="-285750">
              <a:buFont typeface="Arial" panose="020B0604020202020204" pitchFamily="34" charset="0"/>
              <a:buChar char="•"/>
            </a:pPr>
            <a:r>
              <a:rPr lang="en-US" dirty="0"/>
              <a:t>Work Plan Implementation</a:t>
            </a:r>
          </a:p>
          <a:p>
            <a:pPr marL="285750" indent="-285750">
              <a:buFont typeface="Arial" panose="020B0604020202020204" pitchFamily="34" charset="0"/>
              <a:buChar char="•"/>
            </a:pPr>
            <a:r>
              <a:rPr lang="en-US" dirty="0"/>
              <a:t>Cross-jurisdictional exchange</a:t>
            </a:r>
          </a:p>
          <a:p>
            <a:pPr marL="285750" indent="-285750">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DC55D783-B1F3-FE4F-89D2-7F14005BFCB5}"/>
              </a:ext>
            </a:extLst>
          </p:cNvPr>
          <p:cNvSpPr/>
          <p:nvPr/>
        </p:nvSpPr>
        <p:spPr>
          <a:xfrm>
            <a:off x="5434225" y="2898375"/>
            <a:ext cx="2514599" cy="1710949"/>
          </a:xfrm>
          <a:prstGeom prst="rect">
            <a:avLst/>
          </a:prstGeom>
          <a:solidFill>
            <a:schemeClr val="accent1">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Executive Coordinator</a:t>
            </a:r>
          </a:p>
          <a:p>
            <a:pPr marL="285750" indent="-285750" algn="ctr">
              <a:buFont typeface="Arial" panose="020B0604020202020204" pitchFamily="34" charset="0"/>
              <a:buChar char="•"/>
            </a:pPr>
            <a:r>
              <a:rPr lang="en-US" dirty="0">
                <a:solidFill>
                  <a:schemeClr val="tx1"/>
                </a:solidFill>
              </a:rPr>
              <a:t>Project manager</a:t>
            </a:r>
          </a:p>
          <a:p>
            <a:pPr marL="285750" indent="-285750" algn="ctr">
              <a:buFont typeface="Arial" panose="020B0604020202020204" pitchFamily="34" charset="0"/>
              <a:buChar char="•"/>
            </a:pPr>
            <a:r>
              <a:rPr lang="en-US" dirty="0">
                <a:solidFill>
                  <a:schemeClr val="tx1"/>
                </a:solidFill>
              </a:rPr>
              <a:t>Facilitator</a:t>
            </a:r>
          </a:p>
          <a:p>
            <a:pPr marL="285750" indent="-285750" algn="ctr">
              <a:buFont typeface="Arial" panose="020B0604020202020204" pitchFamily="34" charset="0"/>
              <a:buChar char="•"/>
            </a:pPr>
            <a:r>
              <a:rPr lang="en-US" dirty="0">
                <a:solidFill>
                  <a:schemeClr val="tx1"/>
                </a:solidFill>
              </a:rPr>
              <a:t>Cat herder</a:t>
            </a:r>
          </a:p>
        </p:txBody>
      </p:sp>
      <p:sp>
        <p:nvSpPr>
          <p:cNvPr id="3" name="Left-Up Arrow 2">
            <a:extLst>
              <a:ext uri="{FF2B5EF4-FFF2-40B4-BE49-F238E27FC236}">
                <a16:creationId xmlns:a16="http://schemas.microsoft.com/office/drawing/2014/main" id="{FB59B369-A049-4241-B145-40BBD6241655}"/>
              </a:ext>
            </a:extLst>
          </p:cNvPr>
          <p:cNvSpPr/>
          <p:nvPr/>
        </p:nvSpPr>
        <p:spPr>
          <a:xfrm rot="18763396">
            <a:off x="4118027" y="3214158"/>
            <a:ext cx="1095908" cy="1079385"/>
          </a:xfrm>
          <a:prstGeom prst="leftUpArrow">
            <a:avLst>
              <a:gd name="adj1" fmla="val 11068"/>
              <a:gd name="adj2" fmla="val 14236"/>
              <a:gd name="adj3" fmla="val 25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088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85376" y="327927"/>
            <a:ext cx="5773247" cy="1261884"/>
          </a:xfrm>
          <a:prstGeom prst="rect">
            <a:avLst/>
          </a:prstGeom>
          <a:noFill/>
        </p:spPr>
        <p:txBody>
          <a:bodyPr wrap="none" rtlCol="0">
            <a:spAutoFit/>
          </a:bodyPr>
          <a:lstStyle/>
          <a:p>
            <a:pPr algn="ctr" defTabSz="685800">
              <a:lnSpc>
                <a:spcPct val="90000"/>
              </a:lnSpc>
              <a:spcBef>
                <a:spcPct val="0"/>
              </a:spcBef>
            </a:pPr>
            <a:r>
              <a:rPr lang="en-US" sz="4000" dirty="0">
                <a:latin typeface="+mj-lt"/>
                <a:ea typeface="+mj-ea"/>
                <a:cs typeface="+mj-cs"/>
              </a:rPr>
              <a:t>Spill Capacity workgroup</a:t>
            </a:r>
          </a:p>
          <a:p>
            <a:endParaRPr lang="en-US" sz="4000" dirty="0"/>
          </a:p>
        </p:txBody>
      </p:sp>
      <p:pic>
        <p:nvPicPr>
          <p:cNvPr id="3" name="Picture 2">
            <a:extLst>
              <a:ext uri="{FF2B5EF4-FFF2-40B4-BE49-F238E27FC236}">
                <a16:creationId xmlns:a16="http://schemas.microsoft.com/office/drawing/2014/main" id="{3DB0572E-B351-EA43-94FE-022B6CC705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600" y="1280875"/>
            <a:ext cx="6959600" cy="5219701"/>
          </a:xfrm>
          <a:prstGeom prst="rect">
            <a:avLst/>
          </a:prstGeom>
        </p:spPr>
      </p:pic>
    </p:spTree>
    <p:extLst>
      <p:ext uri="{BB962C8B-B14F-4D97-AF65-F5344CB8AC3E}">
        <p14:creationId xmlns:p14="http://schemas.microsoft.com/office/powerpoint/2010/main" val="180431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FF17A-99C0-A642-A76B-2D8824CFA12B}"/>
              </a:ext>
            </a:extLst>
          </p:cNvPr>
          <p:cNvPicPr>
            <a:picLocks noChangeAspect="1"/>
          </p:cNvPicPr>
          <p:nvPr/>
        </p:nvPicPr>
        <p:blipFill>
          <a:blip r:embed="rId3"/>
          <a:stretch>
            <a:fillRect/>
          </a:stretch>
        </p:blipFill>
        <p:spPr>
          <a:xfrm>
            <a:off x="1969586" y="0"/>
            <a:ext cx="520482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049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11938D-9990-BB42-91BE-7AFF75C86B8C}"/>
              </a:ext>
            </a:extLst>
          </p:cNvPr>
          <p:cNvSpPr/>
          <p:nvPr/>
        </p:nvSpPr>
        <p:spPr>
          <a:xfrm>
            <a:off x="2474685" y="1066800"/>
            <a:ext cx="3909083" cy="707886"/>
          </a:xfrm>
          <a:prstGeom prst="rect">
            <a:avLst/>
          </a:prstGeom>
        </p:spPr>
        <p:txBody>
          <a:bodyPr wrap="none">
            <a:spAutoFit/>
          </a:bodyPr>
          <a:lstStyle/>
          <a:p>
            <a:r>
              <a:rPr lang="en-US" sz="4000" dirty="0"/>
              <a:t>Our Current Work</a:t>
            </a:r>
          </a:p>
        </p:txBody>
      </p:sp>
      <p:pic>
        <p:nvPicPr>
          <p:cNvPr id="4" name="Picture 3">
            <a:extLst>
              <a:ext uri="{FF2B5EF4-FFF2-40B4-BE49-F238E27FC236}">
                <a16:creationId xmlns:a16="http://schemas.microsoft.com/office/drawing/2014/main" id="{7BE149E6-0B13-6B48-ADDF-C3BA9B19475F}"/>
              </a:ext>
            </a:extLst>
          </p:cNvPr>
          <p:cNvPicPr>
            <a:picLocks noChangeAspect="1"/>
          </p:cNvPicPr>
          <p:nvPr/>
        </p:nvPicPr>
        <p:blipFill>
          <a:blip r:embed="rId3"/>
          <a:stretch>
            <a:fillRect/>
          </a:stretch>
        </p:blipFill>
        <p:spPr>
          <a:xfrm>
            <a:off x="1527252" y="1905000"/>
            <a:ext cx="5803947" cy="4778515"/>
          </a:xfrm>
          <a:prstGeom prst="rect">
            <a:avLst/>
          </a:prstGeom>
        </p:spPr>
      </p:pic>
    </p:spTree>
    <p:extLst>
      <p:ext uri="{BB962C8B-B14F-4D97-AF65-F5344CB8AC3E}">
        <p14:creationId xmlns:p14="http://schemas.microsoft.com/office/powerpoint/2010/main" val="2107556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8F14E5-4790-7E48-B217-68D919831EB6}"/>
              </a:ext>
            </a:extLst>
          </p:cNvPr>
          <p:cNvSpPr txBox="1"/>
          <p:nvPr/>
        </p:nvSpPr>
        <p:spPr>
          <a:xfrm>
            <a:off x="2895600" y="3200400"/>
            <a:ext cx="2903359" cy="707886"/>
          </a:xfrm>
          <a:prstGeom prst="rect">
            <a:avLst/>
          </a:prstGeom>
          <a:noFill/>
        </p:spPr>
        <p:txBody>
          <a:bodyPr wrap="none" rtlCol="0">
            <a:spAutoFit/>
          </a:bodyPr>
          <a:lstStyle/>
          <a:p>
            <a:r>
              <a:rPr lang="en-US" sz="4000" dirty="0"/>
              <a:t>PREVENTION</a:t>
            </a:r>
          </a:p>
        </p:txBody>
      </p:sp>
    </p:spTree>
    <p:extLst>
      <p:ext uri="{BB962C8B-B14F-4D97-AF65-F5344CB8AC3E}">
        <p14:creationId xmlns:p14="http://schemas.microsoft.com/office/powerpoint/2010/main" val="46454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anluisobispo.com/news/local/rt0ppz/picture164256362/ALTERNATES/FREE_640/IMG_035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4697" y="1403986"/>
            <a:ext cx="3763826" cy="24758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itle 1"/>
          <p:cNvSpPr>
            <a:spLocks noGrp="1"/>
          </p:cNvSpPr>
          <p:nvPr/>
        </p:nvSpPr>
        <p:spPr>
          <a:xfrm>
            <a:off x="1933476" y="25033"/>
            <a:ext cx="5287537" cy="1865126"/>
          </a:xfrm>
          <a:prstGeom prst="rect">
            <a:avLst/>
          </a:prstGeom>
          <a:noFill/>
        </p:spPr>
        <p:txBody>
          <a:bodyPr wrap="none" rtlCol="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4000" dirty="0"/>
              <a:t>Abandoned and Derelict </a:t>
            </a:r>
          </a:p>
          <a:p>
            <a:pPr defTabSz="685800"/>
            <a:r>
              <a:rPr lang="en-US" sz="4000" dirty="0"/>
              <a:t>Vessels</a:t>
            </a:r>
          </a:p>
          <a:p>
            <a:pPr defTabSz="685800"/>
            <a:endParaRPr lang="en-US" sz="4800"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610" y="1219200"/>
            <a:ext cx="3033108" cy="181645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8741" y="3166429"/>
            <a:ext cx="2870477" cy="2119502"/>
          </a:xfrm>
          <a:prstGeom prst="rect">
            <a:avLst/>
          </a:prstGeom>
          <a:ln>
            <a:noFill/>
          </a:ln>
          <a:effectLst>
            <a:outerShdw blurRad="190500" algn="tl" rotWithShape="0">
              <a:srgbClr val="000000">
                <a:alpha val="70000"/>
              </a:srgbClr>
            </a:outerShdw>
          </a:effectLst>
        </p:spPr>
      </p:pic>
      <p:pic>
        <p:nvPicPr>
          <p:cNvPr id="8" name="Content Placeholder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53487" y="1741065"/>
            <a:ext cx="2337954" cy="3766394"/>
          </a:xfrm>
          <a:prstGeom prst="rect">
            <a:avLst/>
          </a:prstGeom>
          <a:ln>
            <a:noFill/>
          </a:ln>
          <a:effectLst>
            <a:outerShdw blurRad="190500" algn="tl" rotWithShape="0">
              <a:srgbClr val="000000">
                <a:alpha val="70000"/>
              </a:srgbClr>
            </a:outerShdw>
          </a:effectLst>
        </p:spPr>
      </p:pic>
      <p:pic>
        <p:nvPicPr>
          <p:cNvPr id="10" name="Content Placeholder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20451" y="1381368"/>
            <a:ext cx="1789314" cy="196722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16905" y="3311778"/>
            <a:ext cx="4230703" cy="1992212"/>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419410" y="5128235"/>
            <a:ext cx="4267200" cy="16507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9289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4D50B7-41D5-8F45-AC0D-83055ED23843}"/>
              </a:ext>
            </a:extLst>
          </p:cNvPr>
          <p:cNvPicPr>
            <a:picLocks noChangeAspect="1"/>
          </p:cNvPicPr>
          <p:nvPr/>
        </p:nvPicPr>
        <p:blipFill>
          <a:blip r:embed="rId3"/>
          <a:stretch>
            <a:fillRect/>
          </a:stretch>
        </p:blipFill>
        <p:spPr>
          <a:xfrm>
            <a:off x="114300" y="304800"/>
            <a:ext cx="8915400" cy="58658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DE1C0B3-ABD2-F543-A8DC-196832494F40}"/>
              </a:ext>
            </a:extLst>
          </p:cNvPr>
          <p:cNvSpPr txBox="1"/>
          <p:nvPr/>
        </p:nvSpPr>
        <p:spPr>
          <a:xfrm>
            <a:off x="6350047" y="6475968"/>
            <a:ext cx="2648610" cy="369332"/>
          </a:xfrm>
          <a:prstGeom prst="rect">
            <a:avLst/>
          </a:prstGeom>
          <a:noFill/>
        </p:spPr>
        <p:txBody>
          <a:bodyPr wrap="none" rtlCol="0">
            <a:spAutoFit/>
          </a:bodyPr>
          <a:lstStyle/>
          <a:p>
            <a:r>
              <a:rPr lang="en-US" i="1" dirty="0"/>
              <a:t>American Challenger</a:t>
            </a:r>
            <a:r>
              <a:rPr lang="en-US" dirty="0"/>
              <a:t> 2021</a:t>
            </a:r>
          </a:p>
        </p:txBody>
      </p:sp>
    </p:spTree>
    <p:extLst>
      <p:ext uri="{BB962C8B-B14F-4D97-AF65-F5344CB8AC3E}">
        <p14:creationId xmlns:p14="http://schemas.microsoft.com/office/powerpoint/2010/main" val="1649084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109624</TotalTime>
  <Words>2819</Words>
  <Application>Microsoft Macintosh PowerPoint</Application>
  <PresentationFormat>On-screen Show (4:3)</PresentationFormat>
  <Paragraphs>338</Paragraphs>
  <Slides>43</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Wingdings</vt:lpstr>
      <vt:lpstr>Office Theme</vt:lpstr>
      <vt:lpstr>Pacific States British Columbia  Oil Spill Task Force</vt:lpstr>
      <vt:lpstr>Member Agencies</vt:lpstr>
      <vt:lpstr>Key Partners</vt:lpstr>
      <vt:lpstr>Key Partners</vt:lpstr>
      <vt:lpstr>PowerPoint Presentation</vt:lpstr>
      <vt:lpstr>PowerPoint Presentation</vt:lpstr>
      <vt:lpstr>PowerPoint Presentation</vt:lpstr>
      <vt:lpstr>PowerPoint Presentation</vt:lpstr>
      <vt:lpstr>PowerPoint Presentation</vt:lpstr>
      <vt:lpstr>TASK 1:  White Paper</vt:lpstr>
      <vt:lpstr>Task 2:  Blue Ribbon Program</vt:lpstr>
      <vt:lpstr>PowerPoint Presentation</vt:lpstr>
      <vt:lpstr>PowerPoint Presentation</vt:lpstr>
      <vt:lpstr>ADV - NEXT STEPS</vt:lpstr>
      <vt:lpstr> Pacific Oil Spill Prevention  Education Team (POSPET) </vt:lpstr>
      <vt:lpstr>PowerPoint Presentation</vt:lpstr>
      <vt:lpstr>Clean Marina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Webinars and Roundtables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Force Structure </vt:lpstr>
      <vt:lpstr>PowerPoint Presentation</vt:lpstr>
    </vt:vector>
  </TitlesOfParts>
  <Manager/>
  <Company>Cascadia Consulting Group,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kurt</dc:creator>
  <cp:keywords/>
  <dc:description/>
  <cp:lastModifiedBy>Chris Coffin</cp:lastModifiedBy>
  <cp:revision>453</cp:revision>
  <cp:lastPrinted>2021-11-17T17:39:19Z</cp:lastPrinted>
  <dcterms:created xsi:type="dcterms:W3CDTF">2013-04-22T00:22:33Z</dcterms:created>
  <dcterms:modified xsi:type="dcterms:W3CDTF">2021-11-23T19:33:39Z</dcterms:modified>
  <cp:category/>
</cp:coreProperties>
</file>