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5" r:id="rId1"/>
    <p:sldMasterId id="2147485485" r:id="rId2"/>
  </p:sldMasterIdLst>
  <p:notesMasterIdLst>
    <p:notesMasterId r:id="rId23"/>
  </p:notesMasterIdLst>
  <p:sldIdLst>
    <p:sldId id="279" r:id="rId3"/>
    <p:sldId id="506" r:id="rId4"/>
    <p:sldId id="638" r:id="rId5"/>
    <p:sldId id="648" r:id="rId6"/>
    <p:sldId id="663" r:id="rId7"/>
    <p:sldId id="647" r:id="rId8"/>
    <p:sldId id="650" r:id="rId9"/>
    <p:sldId id="665" r:id="rId10"/>
    <p:sldId id="667" r:id="rId11"/>
    <p:sldId id="649" r:id="rId12"/>
    <p:sldId id="669" r:id="rId13"/>
    <p:sldId id="668" r:id="rId14"/>
    <p:sldId id="671" r:id="rId15"/>
    <p:sldId id="672" r:id="rId16"/>
    <p:sldId id="653" r:id="rId17"/>
    <p:sldId id="654" r:id="rId18"/>
    <p:sldId id="644" r:id="rId19"/>
    <p:sldId id="673" r:id="rId20"/>
    <p:sldId id="634" r:id="rId21"/>
    <p:sldId id="548" r:id="rId2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i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3762" autoAdjust="0"/>
  </p:normalViewPr>
  <p:slideViewPr>
    <p:cSldViewPr>
      <p:cViewPr varScale="1">
        <p:scale>
          <a:sx n="61" d="100"/>
          <a:sy n="61" d="100"/>
        </p:scale>
        <p:origin x="30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244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FD5F649-521F-4B6B-A392-B4954B3602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 typeface="Wingdings 3" panose="05040102010807070707" pitchFamily="18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CEDD5DC-DFD9-48F5-8B1E-CCF179746E0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Wingdings 3" panose="05040102010807070707" pitchFamily="18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F31245C-99F3-49F7-9493-5D8FE6DC97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CB18BCAD-DD3C-43AE-8794-A7457C74BF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D3287CB0-1F40-440F-96D4-B4479898EF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 typeface="Wingdings 3" panose="05040102010807070707" pitchFamily="18" charset="2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4F2AA227-0DEA-4D9A-9D83-56CA3932C4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Wingdings 3" panose="05040102010807070707" pitchFamily="18" charset="2"/>
              <a:buNone/>
              <a:defRPr sz="1200"/>
            </a:lvl1pPr>
          </a:lstStyle>
          <a:p>
            <a:pPr>
              <a:defRPr/>
            </a:pPr>
            <a:fld id="{33A35C64-9303-4D8D-9FC6-C0E16C007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69A9DA7D-68BC-4DE5-82AF-1C22DFB63F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0186FDDD-176E-4E86-96DD-7A0924BFC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4416107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9BC7074-8EA3-4AEE-A0F7-840A045A2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5E4585A2-1606-4188-81AE-43AC37745B73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32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99FA9E3-A916-4AA4-BD02-3E3A784C1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C8423A2-E3AE-42AF-8F1A-666DE662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85A0FD5-DC7A-4791-A734-AEABE87B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F49B136F-D14B-46C8-A399-57D63F4667E8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10024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99FA9E3-A916-4AA4-BD02-3E3A784C1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C8423A2-E3AE-42AF-8F1A-666DE662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endParaRPr lang="en-US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85A0FD5-DC7A-4791-A734-AEABE87B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F49B136F-D14B-46C8-A399-57D63F4667E8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50551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53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99FA9E3-A916-4AA4-BD02-3E3A784C1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C8423A2-E3AE-42AF-8F1A-666DE662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85A0FD5-DC7A-4791-A734-AEABE87B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F49B136F-D14B-46C8-A399-57D63F4667E8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2358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785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723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30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99FA9E3-A916-4AA4-BD02-3E3A784C1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C8423A2-E3AE-42AF-8F1A-666DE662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85A0FD5-DC7A-4791-A734-AEABE87B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F49B136F-D14B-46C8-A399-57D63F4667E8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21695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4EC008E-BEB7-408F-A65D-2931418F0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45A0C95-5ECE-4E44-8868-A10954B61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B1552426-F5ED-43E5-A941-984806B60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7DB57B54-48AB-4437-BFFE-724964A34A8B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E787F8D2-EB51-49F7-A4CD-C41F19034F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1E39E3B-D2B7-47E6-AC5B-ABD6CE8D9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DC563897-93F8-4E6B-9ED6-B19DB3A4D5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47A10D5A-2C14-4E14-BED9-EAFFD5B20CE8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36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93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8B0132E7-3BA8-4D0C-88DE-5C4E15426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4664B45C-88F9-4BC9-B50F-E798774C9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D32A440D-CB85-4EEC-A99D-A6464C3968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9030BE3A-3130-48C7-A1F6-0D0E38A9412E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73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A6BF3-BEC5-4FC4-B12D-1AAAC5C4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4230598"/>
            <a:ext cx="6153573" cy="1347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4BA39-D306-4A26-9531-DE9136960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5756008"/>
            <a:ext cx="6139401" cy="938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9E0D1-3F8C-49D0-8902-650D775BC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" y="7112810"/>
            <a:ext cx="6231467" cy="978568"/>
          </a:xfrm>
          <a:prstGeom prst="rect">
            <a:avLst/>
          </a:prstGeom>
        </p:spPr>
      </p:pic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78B0E-8EFA-4E53-91AC-EFF7552FF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19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32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99FA9E3-A916-4AA4-BD02-3E3A784C1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C8423A2-E3AE-42AF-8F1A-666DE662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85A0FD5-DC7A-4791-A734-AEABE87B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F49B136F-D14B-46C8-A399-57D63F4667E8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11965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35C64-9303-4D8D-9FC6-C0E16C00770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69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99FA9E3-A916-4AA4-BD02-3E3A784C1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C8423A2-E3AE-42AF-8F1A-666DE662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85A0FD5-DC7A-4791-A734-AEABE87B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F49B136F-D14B-46C8-A399-57D63F4667E8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0370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273CA-5AA8-4C9E-BE9F-D2FDED0A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62FCC-B145-4026-9010-D3919D10B13D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668DB-ADC1-4041-8293-F3D94FF2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C5C0C-CD0C-47DE-B489-8D409CD0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553CE-6ACF-4776-B280-480CDFD53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8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DB95E-ADDF-4E8E-92E1-EA27CA9D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416A-5618-4B64-8988-973C0B86196E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4AFEA-7F54-46C8-A75E-D9B8F1D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CB8D5-BF2F-4620-AA0D-5714543D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30EE6-4C09-4E5E-8CFD-F371B8193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31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E7060-D92B-41D1-A145-3D9B8B4B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7583-A7C8-4983-9CD1-36E7DA89EF15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8EB4D-C86D-45CF-ACB7-D6D95503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EB57-6AB5-41E2-A10F-5FCBBDA0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6A18-6A0A-42C1-9C51-5B136B55A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32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0BFFB-77BB-42E7-8F11-4FD271CB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6D6F-486C-443C-8F89-0CFEB5F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03A85-8279-4A4F-A5DF-C0B5A555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93C2-3008-407F-9B3A-CEF0B79AFA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54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C21D2-3BD0-498A-B4ED-B9937502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357CF-1E93-4583-A8BB-F7E3FE49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D60A1-9D11-4D67-942B-9C22177B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4B58E-E06E-42CF-87EC-5B17420846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233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DF46C-09C7-4ECF-9615-03DD3269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33FB7-CBA6-4435-93C6-E1986443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0FC8D-19B6-4505-9852-261C4A6D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F754C-DC03-4875-B80A-CC632C9DD8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851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3D9377-4C38-4F2C-8237-FC540FE3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71DD8D-A496-488F-A0D7-B229B8D6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0440CE-E70F-449B-9BC2-D5AA5E65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320C0-FBAE-4B89-94F7-41D19A7CF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951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06C2EC-BA9E-4155-A6CF-8B577F7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8821B1-3A61-4791-AAC5-AAD466DE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3F3AB6-4585-4DA5-B84E-9E057CCB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9C439-2430-4287-A04D-182A31478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925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B06B77-88E0-4EC2-9B2D-ABDDDB34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550991-176F-432E-A494-F32F5F14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32FA75-93FA-4D70-9D57-EA7AA35B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A77A0-9CF5-47FB-9EFE-110A01CAE8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68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3614321-9020-4D31-8E70-C0A3FB47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7C2B61-0383-4B8A-822F-1D8C6168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2EA562-630B-41D8-9080-9599E24B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B59ED-8F2F-4258-852F-074D8D370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186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73CEAA-E292-4369-80D3-32BEB051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A9D522-A6F4-47ED-90A6-FCD85FE2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13F9DB-E900-4BE7-9A0B-D8F905DA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5BB3-400A-47EC-85FF-FE3ACC6A8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15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4E9AE-AA92-4C6D-80A5-851F8708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A024-915B-4EF6-9559-B136185AE1AF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EECB3-2BAC-4FC2-A124-B13EDA14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D0A8-EEF0-4AFA-A56E-41AE296A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6C75D-6911-464F-8903-F3AB456A6E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76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803FBB-E17F-4938-9A0F-D8DACA1E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9FBA82-5682-4F74-A6A6-60BA6DE1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D73A9E-E937-4C59-A8FC-867878BF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13B5D-D66A-4C03-A278-B44285C0C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918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478A1F-08FA-4677-84E1-AE0FA555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2D187C-104F-41AB-A8A3-00C97735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B9EA4C-2A45-4F90-B166-3BE970A8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DD6C2-EDEA-4C09-BADA-62F42AC35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711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F54026-0A5F-4182-A8BB-D4F2A876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4251B5-CC14-46AD-834E-B183F7B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94D5FD-BB5E-4D2B-A058-1190A41E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119C-C372-45AA-A198-C771473BE8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437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360E0E-D946-41BC-8FD4-CCB2DC2D5157}"/>
              </a:ext>
            </a:extLst>
          </p:cNvPr>
          <p:cNvSpPr txBox="1"/>
          <p:nvPr/>
        </p:nvSpPr>
        <p:spPr>
          <a:xfrm>
            <a:off x="504825" y="6413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03A58-BBAE-48A5-8B18-B602137E4154}"/>
              </a:ext>
            </a:extLst>
          </p:cNvPr>
          <p:cNvSpPr txBox="1"/>
          <p:nvPr/>
        </p:nvSpPr>
        <p:spPr>
          <a:xfrm>
            <a:off x="7947025" y="3073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C7E3F4B-6E25-4D6B-BFBB-614D984BE4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50A84E1-C08F-4784-B974-1AD5D5C9D8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9F91554-5722-41F7-A520-468C05E15D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0D41-5B63-46B6-9061-83A33655B6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339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72470-8D48-43C5-87F7-14202460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7F7F55-06F8-427B-944A-7E9406E7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82E457-BF18-4B99-AB44-8A117E1C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08BD-3599-4FDF-B6F2-741E6486C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91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85BE592-2356-459B-AFBF-9A08BFE0BA8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0EDED33-F8F8-43A0-BEB2-D07C5A0EF8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0699B2F-3192-479C-953E-25FF1A8D8A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27CD0-1FD9-42BE-84CB-B6AFB70D6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967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63B3B9B-46EF-4881-AFCE-7A329556568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C5CB77F-F871-4315-9094-B6CB03928A8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D63B2EF-B480-4855-BFB6-798BF2C8B2F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D805F-7554-431C-AB3B-49E2ECD5F1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570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5538A-21F1-48CB-8F28-442D70F4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A158E-9642-4DC1-97A1-7CB0B4FE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29FB-69A8-4A67-BB9F-C59BC91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90A47-E75A-4A3E-8CB2-C4661E4C4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727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ACA1D-8C8C-4311-9B0F-8BB6A37E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C69D3-3D53-46B9-B2A0-B8744D6C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3B7C6-3B15-49AB-BE74-642C2E51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0611-DED2-48BF-8AC2-AA836CC878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189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13425E-1784-4B36-A3CE-D3E8BE2DD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AA3BE0-69E1-4CEC-9B5E-FDB6CFD20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5A7B3C-6B24-451F-BD5F-00C453E93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81D08-E5B1-4BFB-B80C-9CCF0CA6B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23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C642-6CD7-437E-AD6A-0DB68086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B508E-BD0A-41B8-B777-6866412674E2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FD18E-F8BC-4D52-981A-DD2B6363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B4C9D-2B2D-475B-9475-66721139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718D-6877-43D6-ADA2-60A69425AB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75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C84909-DD02-494E-AD3F-2CCA57C6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C913E-3278-40D5-9258-E4775505A32F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A483B6-7F77-4765-9A8C-3596BD4A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7B2DF6-D131-47FF-8578-41873304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DAD0-397C-43A8-9628-883ED098D7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41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397773-686A-4B21-8B25-0EDEA0A6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693D-71B7-4C86-89CB-90D50303231A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32BF44-A613-4843-BFD6-BF9061B7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C80442-C08C-4E0C-8693-A9DF54DE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3244B-5E4B-4988-99AC-F08E7FCD6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3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1F2D908-B0B6-4BAE-A40A-7200AFFB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0B629-276F-45A5-B7A0-3967AE03DAAD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A407B7-1A72-4D7E-B2C0-9EF6C750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29BDBF-0397-4CEF-AA21-F036EBF14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B52E-7246-4B9F-A88D-07A9657E2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0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9E97257-D231-4CE4-9268-C5E3DB987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76D5C-1CAB-4941-BEA4-F7B2F2007E11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BF1DB59-7C74-40DB-A060-B7EB6C6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A22C39-33A3-49B6-A3D6-63E7769A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DD1FB-E696-47BB-AC2B-977917864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11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93895B-4328-402D-9AEA-5C25C23B7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9D313-8A5A-402E-AF4D-EB81A8C31AAE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53040A-A8D2-48BE-9016-E11D3648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E4161B-0DBC-4F00-AD09-9012011B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C2E7-0414-49B9-9497-76BF407CB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20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C9B1FF-E9FA-487C-8A81-ED7BBFC8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548C0-C79E-42E0-85A3-7AA12F1315A4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700877-B37A-4F58-AD52-A620622C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EE15EF-EC7C-4460-AAE3-6136EFE0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A32C-2B0B-49EE-8607-F40FBD6355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62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503D6A0-02A8-4B8C-9109-9465221328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9F3D4A4-8703-45DF-B11E-1640F7888D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2D73-3A33-452A-8D4A-EF7296FF1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Wingdings 3" panose="05040102010807070707" pitchFamily="18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7A8028-C68B-4FE5-9E00-02294BEE1A15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D93C3-8057-462B-A271-58F10DC2B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Wingdings 3" panose="05040102010807070707" pitchFamily="18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EF830-FBE7-44D4-A05E-6C9AD8865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Wingdings 3" panose="05040102010807070707" pitchFamily="18" charset="2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763DDA-C85A-4B55-96E8-2C480F454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9" r:id="rId1"/>
    <p:sldLayoutId id="2147485530" r:id="rId2"/>
    <p:sldLayoutId id="2147485531" r:id="rId3"/>
    <p:sldLayoutId id="2147485532" r:id="rId4"/>
    <p:sldLayoutId id="2147485533" r:id="rId5"/>
    <p:sldLayoutId id="2147485534" r:id="rId6"/>
    <p:sldLayoutId id="2147485535" r:id="rId7"/>
    <p:sldLayoutId id="2147485536" r:id="rId8"/>
    <p:sldLayoutId id="2147485537" r:id="rId9"/>
    <p:sldLayoutId id="2147485538" r:id="rId10"/>
    <p:sldLayoutId id="21474855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D05B9-1106-41BC-8E27-646FF828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91696-31DB-44B4-8A5D-24965E43A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95500"/>
            <a:ext cx="7764463" cy="369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F025B-B8E0-484F-897D-6B7B91E5F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FB85A-CD16-4AEB-8928-DC64A4219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8C8EB-DE83-4DF7-B0B4-F4776C772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A6C130-0CFA-4CB9-887F-2997A5065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160">
            <a:extLst>
              <a:ext uri="{FF2B5EF4-FFF2-40B4-BE49-F238E27FC236}">
                <a16:creationId xmlns:a16="http://schemas.microsoft.com/office/drawing/2014/main" id="{93A9DBDD-AA12-4F1E-867C-06C44A7AD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72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67" r:id="rId12"/>
    <p:sldLayoutId id="2147485551" r:id="rId13"/>
    <p:sldLayoutId id="2147485552" r:id="rId14"/>
    <p:sldLayoutId id="2147485553" r:id="rId15"/>
    <p:sldLayoutId id="2147485554" r:id="rId16"/>
    <p:sldLayoutId id="2147485555" r:id="rId17"/>
    <p:sldLayoutId id="2147485568" r:id="rId18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bedt.hawaii.gov/economic/energy-trends-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01690EC-79E7-476A-8137-03904B4E28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4" y="199231"/>
            <a:ext cx="8676392" cy="5773738"/>
          </a:xfr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3CF18B7C-0C28-4EBA-90CA-B6068AA8E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804" y="304800"/>
            <a:ext cx="8676392" cy="5562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</a:rPr>
              <a:t>Hawaii Report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>
                <a:solidFill>
                  <a:srgbClr val="FFFF00"/>
                </a:solidFill>
              </a:rPr>
              <a:t>November 17</a:t>
            </a:r>
            <a:r>
              <a:rPr lang="en-US" altLang="en-US" sz="3200" dirty="0">
                <a:solidFill>
                  <a:srgbClr val="FFFF00"/>
                </a:solidFill>
              </a:rPr>
              <a:t>, 2021</a:t>
            </a:r>
            <a:br>
              <a:rPr lang="en-US" altLang="en-US" dirty="0">
                <a:solidFill>
                  <a:srgbClr val="FFFF00"/>
                </a:solidFill>
              </a:rPr>
            </a:br>
            <a:br>
              <a:rPr lang="en-US" altLang="en-US" dirty="0">
                <a:solidFill>
                  <a:srgbClr val="FFFF00"/>
                </a:solidFill>
              </a:rPr>
            </a:br>
            <a:br>
              <a:rPr lang="en-US" altLang="en-US" dirty="0">
                <a:solidFill>
                  <a:srgbClr val="FFFF00"/>
                </a:solidFill>
              </a:rPr>
            </a:b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sz="2400" dirty="0">
                <a:solidFill>
                  <a:srgbClr val="FFFF00"/>
                </a:solidFill>
              </a:rPr>
              <a:t>Presented by</a:t>
            </a:r>
            <a:br>
              <a:rPr lang="en-US" altLang="en-US" sz="2400" dirty="0">
                <a:solidFill>
                  <a:srgbClr val="FFFF00"/>
                </a:solidFill>
              </a:rPr>
            </a:br>
            <a:br>
              <a:rPr lang="en-US" altLang="en-US" sz="2400" dirty="0">
                <a:solidFill>
                  <a:srgbClr val="FFFF00"/>
                </a:solidFill>
              </a:rPr>
            </a:br>
            <a:r>
              <a:rPr lang="en-US" altLang="en-US" sz="2400" dirty="0">
                <a:solidFill>
                  <a:srgbClr val="FFFF00"/>
                </a:solidFill>
              </a:rPr>
              <a:t>Kathleen ho</a:t>
            </a:r>
            <a:br>
              <a:rPr lang="en-US" altLang="en-US" sz="2400" dirty="0">
                <a:solidFill>
                  <a:srgbClr val="FFFF00"/>
                </a:solidFill>
              </a:rPr>
            </a:br>
            <a:r>
              <a:rPr lang="en-US" altLang="en-US" sz="2400" dirty="0">
                <a:solidFill>
                  <a:srgbClr val="FFFF00"/>
                </a:solidFill>
              </a:rPr>
              <a:t>Deputy Director for Environmental Health</a:t>
            </a:r>
            <a:br>
              <a:rPr lang="en-US" altLang="en-US" sz="2400" dirty="0">
                <a:solidFill>
                  <a:srgbClr val="FFFF00"/>
                </a:solidFill>
              </a:rPr>
            </a:br>
            <a:r>
              <a:rPr lang="en-US" altLang="en-US" sz="2400" dirty="0">
                <a:solidFill>
                  <a:srgbClr val="FFFF00"/>
                </a:solidFill>
              </a:rPr>
              <a:t>Department of Health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F984E54-F31A-4202-886E-ABE823FDB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7" y="325467"/>
            <a:ext cx="5220274" cy="3484533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560F22-E21A-47C1-A578-3ECBD028C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79" y="3276600"/>
            <a:ext cx="5220275" cy="3484533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4968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BD650E0B-2D82-402B-86E0-4CF06F36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0555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Navy’s Red Hill bulk storage tank,</a:t>
            </a:r>
          </a:p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K Pier, and H Pier releases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5853ABCC-2721-4654-8935-7A094CCB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83994"/>
            <a:ext cx="8839200" cy="85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457200" indent="-4572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Navy’s Red Hill contested case hearing waiting DOH Director’s decision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Navy declares Critical Infrastructure Security on records related to Red Hill and its harbor pipelines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Sierra Club sues DOH requesting Navy records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Cleanup cost for pipeline releases at K Pier and H Pier nears $2 million.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DOH fines Navy $325,182 for safety violations at the Red Hill facility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4000" i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63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BD650E0B-2D82-402B-86E0-4CF06F36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Dispersant Exercises with Fluorometer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5853ABCC-2721-4654-8935-7A094CCB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52600"/>
            <a:ext cx="8839200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457200" indent="-4572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Jan 2021 - OSRO flew their DC-6 airplane modified to deliver dispersants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August 2021 – USCG annual certification &amp; OSRO flew helicopter dispersant bucket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4000" i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83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sky, outdoor&#10;&#10;Description automatically generated">
            <a:extLst>
              <a:ext uri="{FF2B5EF4-FFF2-40B4-BE49-F238E27FC236}">
                <a16:creationId xmlns:a16="http://schemas.microsoft.com/office/drawing/2014/main" id="{E6B8CA64-46B8-45B0-8121-810FA4C1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" y="3810000"/>
            <a:ext cx="4509481" cy="3382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DAB60-261C-4A82-87C4-D7EB46F2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19" y="2133600"/>
            <a:ext cx="7239000" cy="297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6D291-CF8A-4765-ADA8-3560BC90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" y="-546100"/>
            <a:ext cx="6248400" cy="3124200"/>
          </a:xfrm>
          <a:prstGeom prst="rect">
            <a:avLst/>
          </a:prstGeom>
        </p:spPr>
      </p:pic>
      <p:pic>
        <p:nvPicPr>
          <p:cNvPr id="11" name="Picture 10" descr="A picture containing outdoor, nature, smoke, spring&#10;&#10;Description automatically generated">
            <a:extLst>
              <a:ext uri="{FF2B5EF4-FFF2-40B4-BE49-F238E27FC236}">
                <a16:creationId xmlns:a16="http://schemas.microsoft.com/office/drawing/2014/main" id="{6837B827-62DD-44F8-8565-5423F6780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6186" y="-931247"/>
            <a:ext cx="4020359" cy="30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3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BD650E0B-2D82-402B-86E0-4CF06F36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839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USCG ADDS certification training with Fluorometer deployment</a:t>
            </a:r>
          </a:p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August, 2021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5853ABCC-2721-4654-8935-7A094CCB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52259"/>
            <a:ext cx="8802414" cy="100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457200" indent="-4572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Team effort (USCG, State, &amp; Industry)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USCG flew their newest C-130, the J model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OSRO also flew their helicopter dispersant delivery bucket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HECO operated State’s Fluorometer on OSRO’s OSRV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PENCO operated the ADDS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USCG Pacific Strike Team and Sector Honolulu were observers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4000" i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50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transport, aircraft&#10;&#10;Description automatically generated">
            <a:extLst>
              <a:ext uri="{FF2B5EF4-FFF2-40B4-BE49-F238E27FC236}">
                <a16:creationId xmlns:a16="http://schemas.microsoft.com/office/drawing/2014/main" id="{265ACAA6-008F-402F-920E-3B67DB85A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3" y="300831"/>
            <a:ext cx="4315178" cy="586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431554-7031-4016-BE03-A47DAEDA5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46831"/>
            <a:ext cx="7391400" cy="4157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EC01BD-9936-460F-9988-37CF4EE2B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1616" y="4087723"/>
            <a:ext cx="6585190" cy="49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iing, snow, person&#10;&#10;Description automatically generated">
            <a:extLst>
              <a:ext uri="{FF2B5EF4-FFF2-40B4-BE49-F238E27FC236}">
                <a16:creationId xmlns:a16="http://schemas.microsoft.com/office/drawing/2014/main" id="{99C93EA1-7852-41B9-85C0-8464A23C3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325" y="796925"/>
            <a:ext cx="4546600" cy="3409950"/>
          </a:xfrm>
          <a:prstGeom prst="rect">
            <a:avLst/>
          </a:prstGeom>
        </p:spPr>
      </p:pic>
      <p:pic>
        <p:nvPicPr>
          <p:cNvPr id="5" name="Picture 4" descr="A group of people in a boat on a body of water&#10;&#10;Description automatically generated">
            <a:extLst>
              <a:ext uri="{FF2B5EF4-FFF2-40B4-BE49-F238E27FC236}">
                <a16:creationId xmlns:a16="http://schemas.microsoft.com/office/drawing/2014/main" id="{FF343B66-D44D-4F93-8832-EFB4F88B7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599"/>
            <a:ext cx="5105400" cy="2870292"/>
          </a:xfrm>
          <a:prstGeom prst="rect">
            <a:avLst/>
          </a:prstGeom>
        </p:spPr>
      </p:pic>
      <p:pic>
        <p:nvPicPr>
          <p:cNvPr id="7" name="Picture 6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DA9DE366-4779-45FC-B692-C29474EC4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1269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2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4F0944-433F-4243-A572-C4343CBDF721}"/>
              </a:ext>
            </a:extLst>
          </p:cNvPr>
          <p:cNvSpPr txBox="1"/>
          <p:nvPr/>
        </p:nvSpPr>
        <p:spPr>
          <a:xfrm>
            <a:off x="0" y="609600"/>
            <a:ext cx="914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Hawaii’s unique Team for aerial dispersant applications</a:t>
            </a:r>
          </a:p>
        </p:txBody>
      </p:sp>
      <p:pic>
        <p:nvPicPr>
          <p:cNvPr id="8" name="Picture 4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D746737C-52F2-4B57-8477-9F33A696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3" y="2024005"/>
            <a:ext cx="5077915" cy="338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 picture containing outdoor, person, road, fire&#10;&#10;Description automatically generated">
            <a:extLst>
              <a:ext uri="{FF2B5EF4-FFF2-40B4-BE49-F238E27FC236}">
                <a16:creationId xmlns:a16="http://schemas.microsoft.com/office/drawing/2014/main" id="{7A95FA5B-F9B5-46E6-BDB9-FFBB7629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62" y="3581400"/>
            <a:ext cx="366712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2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BD650E0B-2D82-402B-86E0-4CF06F36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0555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Dispersant efficacy testing on imported crude oils 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5853ABCC-2721-4654-8935-7A094CCB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57400"/>
            <a:ext cx="8839200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457200" indent="-4572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4000" i="0" dirty="0">
                <a:solidFill>
                  <a:srgbClr val="FFFFFF"/>
                </a:solidFill>
                <a:latin typeface="Calibri"/>
                <a:cs typeface="Calibri"/>
              </a:rPr>
              <a:t>PAR Hawaii Refinery imports 18 types of crude oil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i="0" dirty="0">
                <a:solidFill>
                  <a:srgbClr val="FFFFFF"/>
                </a:solidFill>
                <a:latin typeface="Calibri"/>
                <a:cs typeface="Calibri"/>
              </a:rPr>
              <a:t>Dispersants FINASOL and COREXIT stand ready to use in Hawaii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i="0" dirty="0">
                <a:solidFill>
                  <a:srgbClr val="FFFFFF"/>
                </a:solidFill>
                <a:latin typeface="Calibri"/>
                <a:cs typeface="Calibri"/>
              </a:rPr>
              <a:t>Efficacy testing follows procedures developed by the former Clean Islands Council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4000" i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306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6A6DCC7C-0135-413E-983C-6436C511A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0"/>
            <a:ext cx="9142413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2B8240-FFD9-4DBA-80C8-2A8A041A572B}"/>
              </a:ext>
            </a:extLst>
          </p:cNvPr>
          <p:cNvSpPr/>
          <p:nvPr/>
        </p:nvSpPr>
        <p:spPr>
          <a:xfrm>
            <a:off x="3352800" y="914400"/>
            <a:ext cx="5334000" cy="6858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EF9903-0ADD-46FF-ABCC-2FEBB8F3A310}"/>
              </a:ext>
            </a:extLst>
          </p:cNvPr>
          <p:cNvSpPr/>
          <p:nvPr/>
        </p:nvSpPr>
        <p:spPr>
          <a:xfrm>
            <a:off x="3352800" y="889000"/>
            <a:ext cx="5420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https://health.hawai.gov/heer/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44BB0-4CEA-443D-B992-FD03D2A9E2CD}"/>
              </a:ext>
            </a:extLst>
          </p:cNvPr>
          <p:cNvSpPr txBox="1"/>
          <p:nvPr/>
        </p:nvSpPr>
        <p:spPr>
          <a:xfrm>
            <a:off x="1371600" y="6048373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"E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mālama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 ka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honua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Imua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!"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19F65D93-F9FB-4DB1-B3C0-50CD1A44F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838200"/>
            <a:ext cx="7146925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5400" dirty="0"/>
              <a:t>The Hawaiian Archipelago</a:t>
            </a:r>
          </a:p>
        </p:txBody>
      </p:sp>
      <p:pic>
        <p:nvPicPr>
          <p:cNvPr id="10243" name="Content Placeholder 5">
            <a:extLst>
              <a:ext uri="{FF2B5EF4-FFF2-40B4-BE49-F238E27FC236}">
                <a16:creationId xmlns:a16="http://schemas.microsoft.com/office/drawing/2014/main" id="{C3D361E8-2B7E-489A-A1DD-B419F8B8A5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67000"/>
            <a:ext cx="8832850" cy="3435350"/>
          </a:xfrm>
        </p:spPr>
      </p:pic>
      <p:pic>
        <p:nvPicPr>
          <p:cNvPr id="10244" name="Picture 1">
            <a:extLst>
              <a:ext uri="{FF2B5EF4-FFF2-40B4-BE49-F238E27FC236}">
                <a16:creationId xmlns:a16="http://schemas.microsoft.com/office/drawing/2014/main" id="{CA497425-0644-4E20-AD2F-F948D3B4B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3716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>
            <a:extLst>
              <a:ext uri="{FF2B5EF4-FFF2-40B4-BE49-F238E27FC236}">
                <a16:creationId xmlns:a16="http://schemas.microsoft.com/office/drawing/2014/main" id="{BBAF8534-1D73-4044-BC9D-D864C9AAE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063" y="2057400"/>
            <a:ext cx="8669337" cy="2209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r>
              <a:rPr lang="en-US" altLang="en-US"/>
              <a:t>ALOHA</a:t>
            </a:r>
          </a:p>
        </p:txBody>
      </p:sp>
      <p:pic>
        <p:nvPicPr>
          <p:cNvPr id="43011" name="Content Placeholder 3">
            <a:extLst>
              <a:ext uri="{FF2B5EF4-FFF2-40B4-BE49-F238E27FC236}">
                <a16:creationId xmlns:a16="http://schemas.microsoft.com/office/drawing/2014/main" id="{102EFD35-4E9A-4155-AF79-DCCF538107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19138"/>
            <a:ext cx="8104188" cy="54197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D8526-A780-4863-9D1B-E60D3A8D5599}"/>
              </a:ext>
            </a:extLst>
          </p:cNvPr>
          <p:cNvSpPr txBox="1"/>
          <p:nvPr/>
        </p:nvSpPr>
        <p:spPr>
          <a:xfrm>
            <a:off x="3845641" y="1661036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Times New Roman"/>
                <a:cs typeface="Times New Roman"/>
              </a:rPr>
              <a:t>Mahalo!</a:t>
            </a:r>
            <a:endParaRPr lang="en-US" sz="4000">
              <a:solidFill>
                <a:srgbClr val="FFFF00"/>
              </a:solidFill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5E6F68-B3EF-4E4A-BBCC-5D7029B51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78996"/>
            <a:ext cx="9144001" cy="70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28E822E-92B4-455F-BB59-D7B6CFED7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00"/>
                </a:solidFill>
                <a:latin typeface="Calibri"/>
                <a:cs typeface="Calibri"/>
              </a:rPr>
              <a:t>Hawaii’s OIL SPILL RESPONSE AUTHORITY and funding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A8B46A69-5006-42BD-9DE0-470337671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1848" y="1752600"/>
            <a:ext cx="8132366" cy="4252912"/>
          </a:xfrm>
        </p:spPr>
        <p:txBody>
          <a:bodyPr>
            <a:normAutofit fontScale="925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Hawaii Environmental Response Law (HRS  128-D)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Hawaii State Contingency Plan (HAR 11-451)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Environmental Response Revolving Fund source:  5 cents tax per barrel of petroleum products, and civil penalties from environmental enforcement </a:t>
            </a:r>
          </a:p>
        </p:txBody>
      </p:sp>
    </p:spTree>
    <p:extLst>
      <p:ext uri="{BB962C8B-B14F-4D97-AF65-F5344CB8AC3E}">
        <p14:creationId xmlns:p14="http://schemas.microsoft.com/office/powerpoint/2010/main" val="1195180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78C5-B93A-40B1-B836-00952F89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04800"/>
            <a:ext cx="776446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OIL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BE0C5-391B-4139-976F-32384561C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81150"/>
            <a:ext cx="7764463" cy="48196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As  COVID-19 restrictions have been easing up, Hawaii has seen an increase in fuel consumption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2400" u="sng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http://dbedt.hawaii.gov/economic/energy-trends-2/</a:t>
            </a:r>
            <a:endParaRPr lang="en-US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A189-8370-4485-8950-B490FE39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67" y="228600"/>
            <a:ext cx="776446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INCIDENTS &amp;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669A3-AA3F-4272-AE16-CD9065ED4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8" y="1295400"/>
            <a:ext cx="85344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30,000 gallons Jet-A fuel spill 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737 cargo plane emergency ocean landing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Updates on Red Hill Tanks &amp; pipeline releases at H &amp; K piers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Industry-led dispersant exercise receiving USCG validation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USCG ADDS certification annual training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Dispersant efficacy testing of crude oils</a:t>
            </a:r>
          </a:p>
          <a:p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2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BD650E0B-2D82-402B-86E0-4CF06F36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0555"/>
            <a:ext cx="8839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30,000 gallon Jet A fuel spill</a:t>
            </a:r>
          </a:p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Daniel K. Inouye International Airport</a:t>
            </a:r>
          </a:p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March, 2021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5853ABCC-2721-4654-8935-7A094CCB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57400"/>
            <a:ext cx="8839200" cy="760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457200" indent="-4572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Pipeline was drained to install new valves inside of a fuel vault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Valves were not checked prior to recharging the pipeline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Jet A fuel flowed out of the new valves, overfilled the fuel vault, ponded on tarmac, and disrupted airport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Spilled fuel did not enter navigable waters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4000" i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597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D000B-F169-4191-A2F7-C061C2666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 r="1" b="1"/>
          <a:stretch/>
        </p:blipFill>
        <p:spPr>
          <a:xfrm>
            <a:off x="685346" y="643466"/>
            <a:ext cx="770754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152959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BD650E0B-2D82-402B-86E0-4CF06F36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67" y="33867"/>
            <a:ext cx="8839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Boeing 737 cargo plane emergency water landing</a:t>
            </a:r>
          </a:p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2 miles off shore </a:t>
            </a:r>
            <a:r>
              <a:rPr lang="en-US" altLang="en-US" sz="4000" b="1" i="0" dirty="0" err="1">
                <a:solidFill>
                  <a:srgbClr val="FFFF00"/>
                </a:solidFill>
                <a:latin typeface="Calibri"/>
                <a:cs typeface="Calibri"/>
              </a:rPr>
              <a:t>Ewa</a:t>
            </a:r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 Beach</a:t>
            </a:r>
          </a:p>
          <a:p>
            <a:pPr algn="ctr"/>
            <a:r>
              <a:rPr lang="en-US" altLang="en-US" sz="4000" b="1" i="0" dirty="0">
                <a:solidFill>
                  <a:srgbClr val="FFFF00"/>
                </a:solidFill>
                <a:latin typeface="Calibri"/>
                <a:cs typeface="Calibri"/>
              </a:rPr>
              <a:t>July, 2021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5853ABCC-2721-4654-8935-7A094CCB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67" y="2438400"/>
            <a:ext cx="8373533" cy="80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457200" indent="-4572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Cargo plane took off from Daniel K. Inouye International Airport and shortly afterwards experienced engine failures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The flight crew of 2 landed the plane in the ocean, escaped, and were rescued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The plane broke apart &amp; sank in 300’ of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2000 gallons Jet A fuel reported on board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FFFF"/>
                </a:solidFill>
                <a:latin typeface="Calibri"/>
                <a:cs typeface="Calibri"/>
              </a:rPr>
              <a:t>NTSB recovered the wreckage in Oct.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4000" i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4000" i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18455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Designs\Global.pot</Template>
  <TotalTime>12785</TotalTime>
  <Words>511</Words>
  <Application>Microsoft Office PowerPoint</Application>
  <PresentationFormat>On-screen Show (4:3)</PresentationFormat>
  <Paragraphs>117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Bookman Old Style</vt:lpstr>
      <vt:lpstr>Calibri</vt:lpstr>
      <vt:lpstr>Rockwell</vt:lpstr>
      <vt:lpstr>Times New Roman</vt:lpstr>
      <vt:lpstr>Wingdings 3</vt:lpstr>
      <vt:lpstr>Custom Design</vt:lpstr>
      <vt:lpstr>Damask</vt:lpstr>
      <vt:lpstr>Hawaii Report November 17, 2021      Presented by  Kathleen ho Deputy Director for Environmental Health Department of Health</vt:lpstr>
      <vt:lpstr>The Hawaiian Archipelago</vt:lpstr>
      <vt:lpstr>PowerPoint Presentation</vt:lpstr>
      <vt:lpstr>Hawaii’s OIL SPILL RESPONSE AUTHORITY and funding</vt:lpstr>
      <vt:lpstr>OIL MOVEMENT</vt:lpstr>
      <vt:lpstr>INCIDENTS &amp;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ALOHA</vt:lpstr>
    </vt:vector>
  </TitlesOfParts>
  <Company>State DOH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OSTF</dc:title>
  <dc:creator>egalvez</dc:creator>
  <cp:lastModifiedBy>Galvez, Elizabeth (Liz)</cp:lastModifiedBy>
  <cp:revision>968</cp:revision>
  <cp:lastPrinted>2020-11-12T22:22:25Z</cp:lastPrinted>
  <dcterms:created xsi:type="dcterms:W3CDTF">2004-01-13T17:15:18Z</dcterms:created>
  <dcterms:modified xsi:type="dcterms:W3CDTF">2021-11-16T02:54:25Z</dcterms:modified>
</cp:coreProperties>
</file>