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4" r:id="rId4"/>
    <p:sldId id="258" r:id="rId5"/>
    <p:sldId id="265" r:id="rId6"/>
    <p:sldId id="266" r:id="rId7"/>
    <p:sldId id="267" r:id="rId8"/>
    <p:sldId id="259" r:id="rId9"/>
    <p:sldId id="268" r:id="rId10"/>
    <p:sldId id="263" r:id="rId11"/>
    <p:sldId id="269" r:id="rId12"/>
    <p:sldId id="271" r:id="rId13"/>
    <p:sldId id="270" r:id="rId14"/>
    <p:sldId id="260" r:id="rId15"/>
    <p:sldId id="273" r:id="rId16"/>
    <p:sldId id="274" r:id="rId17"/>
    <p:sldId id="275" r:id="rId18"/>
    <p:sldId id="276" r:id="rId19"/>
    <p:sldId id="277" r:id="rId20"/>
    <p:sldId id="26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2628" autoAdjust="0"/>
  </p:normalViewPr>
  <p:slideViewPr>
    <p:cSldViewPr>
      <p:cViewPr varScale="1">
        <p:scale>
          <a:sx n="69" d="100"/>
          <a:sy n="69" d="100"/>
        </p:scale>
        <p:origin x="-1109" y="-82"/>
      </p:cViewPr>
      <p:guideLst>
        <p:guide orient="horz" pos="2160"/>
        <p:guide pos="2880"/>
      </p:guideLst>
    </p:cSldViewPr>
  </p:slideViewPr>
  <p:outlineViewPr>
    <p:cViewPr>
      <p:scale>
        <a:sx n="33" d="100"/>
        <a:sy n="33" d="100"/>
      </p:scale>
      <p:origin x="24" y="27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dLbls>
          <c:showCatName val="1"/>
        </c:dLbls>
      </c:pie3DChart>
      <c:spPr>
        <a:noFill/>
        <a:ln w="25400">
          <a:no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a:latin typeface="Byington" pitchFamily="2" charset="0"/>
              </a:defRPr>
            </a:pPr>
            <a:r>
              <a:rPr lang="en-US" sz="3200" b="0" dirty="0">
                <a:solidFill>
                  <a:schemeClr val="accent1">
                    <a:lumMod val="75000"/>
                  </a:schemeClr>
                </a:solidFill>
                <a:latin typeface="Byington" pitchFamily="2" charset="0"/>
              </a:rPr>
              <a:t>Incident Types Reported to Ecology</a:t>
            </a:r>
          </a:p>
        </c:rich>
      </c:tx>
      <c:layout>
        <c:manualLayout>
          <c:xMode val="edge"/>
          <c:yMode val="edge"/>
          <c:x val="9.2427687610477247E-2"/>
          <c:y val="6.7796610169491553E-2"/>
        </c:manualLayout>
      </c:layout>
    </c:title>
    <c:view3D>
      <c:rotX val="30"/>
      <c:perspective val="30"/>
    </c:view3D>
    <c:plotArea>
      <c:layout/>
      <c:pie3DChart>
        <c:varyColors val="1"/>
        <c:ser>
          <c:idx val="0"/>
          <c:order val="0"/>
          <c:explosion val="25"/>
          <c:dLbls>
            <c:txPr>
              <a:bodyPr/>
              <a:lstStyle/>
              <a:p>
                <a:pPr>
                  <a:defRPr sz="1400"/>
                </a:pPr>
                <a:endParaRPr lang="en-US"/>
              </a:p>
            </c:txPr>
            <c:showCatName val="1"/>
            <c:showLeaderLines val="1"/>
          </c:dLbls>
          <c:cat>
            <c:strRef>
              <c:f>Sheet1!$A$2:$A$5</c:f>
              <c:strCache>
                <c:ptCount val="4"/>
                <c:pt idx="0">
                  <c:v>Oil</c:v>
                </c:pt>
                <c:pt idx="1">
                  <c:v>Meth</c:v>
                </c:pt>
                <c:pt idx="2">
                  <c:v>Chemical</c:v>
                </c:pt>
                <c:pt idx="3">
                  <c:v>Other</c:v>
                </c:pt>
              </c:strCache>
            </c:strRef>
          </c:cat>
          <c:val>
            <c:numRef>
              <c:f>Sheet1!$B$2:$B$5</c:f>
              <c:numCache>
                <c:formatCode>General</c:formatCode>
                <c:ptCount val="4"/>
                <c:pt idx="0">
                  <c:v>5709</c:v>
                </c:pt>
                <c:pt idx="1">
                  <c:v>99</c:v>
                </c:pt>
                <c:pt idx="2">
                  <c:v>348</c:v>
                </c:pt>
                <c:pt idx="3">
                  <c:v>1785</c:v>
                </c:pt>
              </c:numCache>
            </c:numRef>
          </c:val>
        </c:ser>
        <c:dLbls>
          <c:showCatName val="1"/>
        </c:dLbls>
      </c:pie3D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BC66FB-E8FE-4832-BA07-7C707A338AE8}" type="datetimeFigureOut">
              <a:rPr lang="en-US" smtClean="0"/>
              <a:pPr/>
              <a:t>9/29/2014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EDC3BE-8C39-488C-86A1-25F75F221E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Mudflo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Stillaguamish_Riv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Year at a glance … it’s been</a:t>
            </a:r>
            <a:r>
              <a:rPr lang="en-US" baseline="0" dirty="0" smtClean="0"/>
              <a:t> a busy one. </a:t>
            </a:r>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explosive </a:t>
            </a:r>
            <a:r>
              <a:rPr lang="en-US" baseline="0" dirty="0" smtClean="0"/>
              <a:t>oil spills in other states (N. Dakota, Quebec, Lynchburg VA) got people </a:t>
            </a:r>
            <a:r>
              <a:rPr lang="en-US" baseline="0" dirty="0" smtClean="0"/>
              <a:t>worried. </a:t>
            </a:r>
          </a:p>
          <a:p>
            <a:endParaRPr lang="en-US" baseline="0" dirty="0" smtClean="0"/>
          </a:p>
          <a:p>
            <a:r>
              <a:rPr lang="en-US" baseline="0" dirty="0" smtClean="0"/>
              <a:t>June </a:t>
            </a:r>
            <a:r>
              <a:rPr lang="en-US" baseline="0" dirty="0" smtClean="0"/>
              <a:t>6 the US DOT issued an emergency order to RR carrying a million gallons + of crude oil thru states to report it to the State Emergency Response </a:t>
            </a:r>
            <a:r>
              <a:rPr lang="en-US" baseline="0" dirty="0" err="1" smtClean="0"/>
              <a:t>Committiees</a:t>
            </a:r>
            <a:r>
              <a:rPr lang="en-US" baseline="0" dirty="0" smtClean="0"/>
              <a:t>. </a:t>
            </a:r>
            <a:endParaRPr lang="en-US" baseline="0" dirty="0" smtClean="0"/>
          </a:p>
          <a:p>
            <a:endParaRPr lang="en-US" baseline="0" dirty="0" smtClean="0"/>
          </a:p>
          <a:p>
            <a:r>
              <a:rPr lang="en-US" baseline="0" dirty="0" smtClean="0"/>
              <a:t>RR </a:t>
            </a:r>
            <a:r>
              <a:rPr lang="en-US" baseline="0" dirty="0" smtClean="0"/>
              <a:t>rebutted with a confidentiality waiver</a:t>
            </a:r>
            <a:r>
              <a:rPr lang="en-US" baseline="0" dirty="0" smtClean="0"/>
              <a:t>.</a:t>
            </a:r>
          </a:p>
          <a:p>
            <a:r>
              <a:rPr lang="en-US" dirty="0" smtClean="0"/>
              <a:t>BNSF </a:t>
            </a:r>
            <a:r>
              <a:rPr lang="en-US" dirty="0" smtClean="0"/>
              <a:t>claimed federal regulations</a:t>
            </a:r>
            <a:r>
              <a:rPr lang="en-US" baseline="0" dirty="0" smtClean="0"/>
              <a:t> prohibit release - not so</a:t>
            </a:r>
          </a:p>
          <a:p>
            <a:r>
              <a:rPr lang="en-US" baseline="0" dirty="0" smtClean="0"/>
              <a:t>BNSF claimed information was proprietary and confidential, security sensitive, etc.</a:t>
            </a:r>
          </a:p>
          <a:p>
            <a:endParaRPr lang="en-US" dirty="0" smtClean="0"/>
          </a:p>
          <a:p>
            <a:r>
              <a:rPr lang="en-US" dirty="0" smtClean="0"/>
              <a:t>WA  declined because of our Public Disclosure Act</a:t>
            </a:r>
          </a:p>
          <a:p>
            <a:r>
              <a:rPr lang="en-US" dirty="0" smtClean="0"/>
              <a:t>Crude </a:t>
            </a:r>
            <a:r>
              <a:rPr lang="en-US" dirty="0" smtClean="0"/>
              <a:t>data posted on EMD web </a:t>
            </a:r>
            <a:r>
              <a:rPr lang="en-US" dirty="0" smtClean="0"/>
              <a:t>site</a:t>
            </a:r>
          </a:p>
          <a:p>
            <a:endParaRPr lang="en-US" dirty="0" smtClean="0"/>
          </a:p>
          <a:p>
            <a:r>
              <a:rPr lang="en-US" dirty="0" smtClean="0"/>
              <a:t>We are glad for</a:t>
            </a:r>
            <a:r>
              <a:rPr lang="en-US" baseline="0" dirty="0" smtClean="0"/>
              <a:t> the information but would like more transparency.  </a:t>
            </a:r>
          </a:p>
          <a:p>
            <a:endParaRPr lang="en-US" baseline="0" dirty="0" smtClean="0"/>
          </a:p>
          <a:p>
            <a:r>
              <a:rPr lang="en-US" baseline="0" dirty="0" smtClean="0"/>
              <a:t>When people don’t the info they need they get scared. </a:t>
            </a:r>
          </a:p>
          <a:p>
            <a:endParaRPr lang="en-US" baseline="0" dirty="0" smtClean="0"/>
          </a:p>
          <a:p>
            <a:r>
              <a:rPr lang="en-US" baseline="0" dirty="0" smtClean="0"/>
              <a:t>And if we could supply the information on quantities and types of oil our communities could be better prepared and less scared. </a:t>
            </a:r>
            <a:endParaRPr lang="en-US" dirty="0" smtClean="0"/>
          </a:p>
          <a:p>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July 23, 2014 – USDOT issues notice</a:t>
            </a:r>
            <a:r>
              <a:rPr lang="en-US" baseline="0" dirty="0" smtClean="0"/>
              <a:t> for safer rail cars within two </a:t>
            </a:r>
            <a:r>
              <a:rPr lang="en-US" baseline="0" dirty="0" smtClean="0"/>
              <a:t>years. </a:t>
            </a:r>
            <a:endParaRPr lang="en-US" baseline="0" dirty="0" smtClean="0"/>
          </a:p>
          <a:p>
            <a:pPr lvl="0"/>
            <a:r>
              <a:rPr lang="en-US" sz="1200" kern="1200" dirty="0" smtClean="0">
                <a:solidFill>
                  <a:schemeClr val="tx1"/>
                </a:solidFill>
                <a:latin typeface="+mn-lt"/>
                <a:ea typeface="+mn-ea"/>
                <a:cs typeface="+mn-cs"/>
              </a:rPr>
              <a:t>The Pipeline and Hazardous Materials Safety Administration (PHMSA) along with the Federal Railroad Administration (FRA) jointly through the United State Department of Transportation (USDOT) proposed a number of regulations for train cars.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EDC3BE-8C39-488C-86A1-25F75F221E9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day later an oil train derailed under Seattle’s Magnolia Bridge.</a:t>
            </a:r>
          </a:p>
          <a:p>
            <a:endParaRPr lang="en-US" dirty="0" smtClean="0"/>
          </a:p>
          <a:p>
            <a:r>
              <a:rPr lang="en-US" dirty="0" smtClean="0"/>
              <a:t>July </a:t>
            </a:r>
            <a:r>
              <a:rPr lang="en-US" dirty="0" smtClean="0"/>
              <a:t>24 2014 – with a number</a:t>
            </a:r>
            <a:r>
              <a:rPr lang="en-US" baseline="0" dirty="0" smtClean="0"/>
              <a:t> of response challenges</a:t>
            </a:r>
          </a:p>
          <a:p>
            <a:endParaRPr lang="en-US" baseline="0" dirty="0" smtClean="0"/>
          </a:p>
          <a:p>
            <a:pPr>
              <a:buFont typeface="Arial" pitchFamily="34" charset="0"/>
              <a:buChar char="•"/>
            </a:pPr>
            <a:r>
              <a:rPr lang="en-US" baseline="0" dirty="0" smtClean="0"/>
              <a:t>Initial </a:t>
            </a:r>
            <a:r>
              <a:rPr lang="en-US" baseline="0" dirty="0" smtClean="0"/>
              <a:t>report came in from BNSF as “derailment with no injuries, no hazmat and no potential for any”</a:t>
            </a:r>
          </a:p>
          <a:p>
            <a:pPr>
              <a:buFont typeface="Arial" pitchFamily="34" charset="0"/>
              <a:buChar char="•"/>
            </a:pPr>
            <a:endParaRPr lang="en-US" baseline="0" dirty="0" smtClean="0"/>
          </a:p>
          <a:p>
            <a:pPr>
              <a:buFont typeface="Arial" pitchFamily="34" charset="0"/>
              <a:buChar char="•"/>
            </a:pPr>
            <a:r>
              <a:rPr lang="en-US" baseline="0" dirty="0" smtClean="0"/>
              <a:t>Slow </a:t>
            </a:r>
            <a:r>
              <a:rPr lang="en-US" baseline="0" dirty="0" smtClean="0"/>
              <a:t>moving derailment at BNSF yard in Seattle, picture shows support for critical bridge to Seattle Magnolia neighborhood.</a:t>
            </a:r>
          </a:p>
          <a:p>
            <a:pPr>
              <a:buFont typeface="Arial" pitchFamily="34" charset="0"/>
              <a:buChar char="•"/>
            </a:pPr>
            <a:endParaRPr lang="en-US" baseline="0" dirty="0" smtClean="0"/>
          </a:p>
          <a:p>
            <a:pPr>
              <a:buFont typeface="Arial" pitchFamily="34" charset="0"/>
              <a:buChar char="•"/>
            </a:pPr>
            <a:r>
              <a:rPr lang="en-US" baseline="0" dirty="0" smtClean="0"/>
              <a:t>2 </a:t>
            </a:r>
            <a:r>
              <a:rPr lang="en-US" baseline="0" dirty="0" smtClean="0"/>
              <a:t>rail cars damaged, including shearing off bottom valve</a:t>
            </a:r>
          </a:p>
          <a:p>
            <a:pPr>
              <a:buFont typeface="Arial" pitchFamily="34" charset="0"/>
              <a:buChar char="•"/>
            </a:pPr>
            <a:endParaRPr lang="en-US" baseline="0" dirty="0" smtClean="0"/>
          </a:p>
          <a:p>
            <a:pPr>
              <a:buFont typeface="Arial" pitchFamily="34" charset="0"/>
              <a:buChar char="•"/>
            </a:pPr>
            <a:r>
              <a:rPr lang="en-US" baseline="0" dirty="0" smtClean="0"/>
              <a:t>No </a:t>
            </a:r>
            <a:r>
              <a:rPr lang="en-US" baseline="0" dirty="0" smtClean="0"/>
              <a:t>site control by BNSF – onlookers wandering all over the scene</a:t>
            </a:r>
          </a:p>
          <a:p>
            <a:pPr>
              <a:buFont typeface="Arial" pitchFamily="34" charset="0"/>
              <a:buChar char="•"/>
            </a:pPr>
            <a:endParaRPr lang="en-US" baseline="0" dirty="0" smtClean="0"/>
          </a:p>
          <a:p>
            <a:pPr>
              <a:buFont typeface="Arial" pitchFamily="34" charset="0"/>
              <a:buChar char="•"/>
            </a:pPr>
            <a:r>
              <a:rPr lang="en-US" baseline="0" dirty="0" smtClean="0"/>
              <a:t>Rail </a:t>
            </a:r>
            <a:r>
              <a:rPr lang="en-US" baseline="0" dirty="0" smtClean="0"/>
              <a:t>construction contractor welding on full rail cars</a:t>
            </a:r>
          </a:p>
          <a:p>
            <a:pPr>
              <a:buFont typeface="Arial" pitchFamily="34" charset="0"/>
              <a:buChar char="•"/>
            </a:pPr>
            <a:endParaRPr lang="en-US" baseline="0" dirty="0" smtClean="0"/>
          </a:p>
          <a:p>
            <a:pPr>
              <a:buFont typeface="Arial" pitchFamily="34" charset="0"/>
              <a:buChar char="•"/>
            </a:pPr>
            <a:r>
              <a:rPr lang="en-US" baseline="0" dirty="0" smtClean="0"/>
              <a:t>Very </a:t>
            </a:r>
            <a:r>
              <a:rPr lang="en-US" baseline="0" dirty="0" smtClean="0"/>
              <a:t>scary, with little hazard recognition by BNSF</a:t>
            </a:r>
          </a:p>
          <a:p>
            <a:pPr>
              <a:buFont typeface="Arial" pitchFamily="34" charset="0"/>
              <a:buChar char="•"/>
            </a:pPr>
            <a:endParaRPr lang="en-US" baseline="0" dirty="0" smtClean="0"/>
          </a:p>
          <a:p>
            <a:pPr>
              <a:buFont typeface="Arial" pitchFamily="34" charset="0"/>
              <a:buChar char="•"/>
            </a:pPr>
            <a:r>
              <a:rPr lang="en-US" baseline="0" dirty="0" smtClean="0"/>
              <a:t>Nothing </a:t>
            </a:r>
            <a:r>
              <a:rPr lang="en-US" baseline="0" dirty="0" smtClean="0"/>
              <a:t>resembled </a:t>
            </a:r>
            <a:r>
              <a:rPr lang="en-US" baseline="0" dirty="0" smtClean="0"/>
              <a:t>ICS</a:t>
            </a:r>
            <a:endParaRPr lang="en-US" baseline="0" dirty="0"/>
          </a:p>
          <a:p>
            <a:pPr>
              <a:buFont typeface="Arial" pitchFamily="34" charset="0"/>
              <a:buChar char="•"/>
            </a:pPr>
            <a:endParaRPr lang="en-US" baseline="0" dirty="0"/>
          </a:p>
          <a:p>
            <a:pPr>
              <a:buFont typeface="Arial" pitchFamily="34" charset="0"/>
              <a:buNone/>
            </a:pPr>
            <a:r>
              <a:rPr lang="en-US" baseline="0" dirty="0" smtClean="0"/>
              <a:t>Ecology and other agencies commented on the fed’s proposed rule making. We’ve asked for even more stringent guidelines for rail car safety and oil spill response plans. </a:t>
            </a:r>
            <a:endParaRPr lang="en-US" dirty="0" smtClean="0"/>
          </a:p>
        </p:txBody>
      </p:sp>
      <p:sp>
        <p:nvSpPr>
          <p:cNvPr id="4" name="Slide Number Placeholder 3"/>
          <p:cNvSpPr>
            <a:spLocks noGrp="1"/>
          </p:cNvSpPr>
          <p:nvPr>
            <p:ph type="sldNum" sz="quarter" idx="10"/>
          </p:nvPr>
        </p:nvSpPr>
        <p:spPr/>
        <p:txBody>
          <a:bodyPr/>
          <a:lstStyle/>
          <a:p>
            <a:fld id="{B8EDC3BE-8C39-488C-86A1-25F75F221E9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2013, </a:t>
            </a:r>
            <a:r>
              <a:rPr lang="en-US" dirty="0" smtClean="0"/>
              <a:t>at the state level we’ve </a:t>
            </a:r>
            <a:r>
              <a:rPr lang="en-US" dirty="0" smtClean="0"/>
              <a:t>been keying up legislation</a:t>
            </a:r>
            <a:r>
              <a:rPr lang="en-US" baseline="0" dirty="0" smtClean="0"/>
              <a:t> to deal with this issue. </a:t>
            </a:r>
          </a:p>
          <a:p>
            <a:endParaRPr lang="en-US" baseline="0" dirty="0" smtClean="0"/>
          </a:p>
          <a:p>
            <a:r>
              <a:rPr lang="en-US" baseline="0" dirty="0" smtClean="0"/>
              <a:t>We’re </a:t>
            </a:r>
            <a:r>
              <a:rPr lang="en-US" baseline="0" dirty="0" smtClean="0"/>
              <a:t>investing in rail expertise in an effort to bring our inland spills program systems up to par with our marine side. </a:t>
            </a:r>
          </a:p>
          <a:p>
            <a:endParaRPr lang="en-US" baseline="0" dirty="0" smtClean="0"/>
          </a:p>
          <a:p>
            <a:r>
              <a:rPr lang="en-US" baseline="0" dirty="0" smtClean="0"/>
              <a:t>We’re </a:t>
            </a:r>
            <a:r>
              <a:rPr lang="en-US" baseline="0" dirty="0" smtClean="0"/>
              <a:t>looking at the areas along the rail corridors that need plans in place in case an oil spill happens in those communities – places two years ago we didn’t need to look. </a:t>
            </a:r>
            <a:endParaRPr lang="en-US" baseline="0" dirty="0" smtClean="0"/>
          </a:p>
          <a:p>
            <a:endParaRPr lang="en-US" baseline="0" dirty="0" smtClean="0"/>
          </a:p>
          <a:p>
            <a:r>
              <a:rPr lang="en-US" baseline="0" dirty="0" smtClean="0"/>
              <a:t>And we’re viewing this as a multi year strategy as the energy picture continues to change. </a:t>
            </a:r>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asked for 5 full time FTEs; a marine expert;</a:t>
            </a:r>
            <a:r>
              <a:rPr lang="en-US" baseline="0" dirty="0" smtClean="0"/>
              <a:t> a rail expert and three employees</a:t>
            </a:r>
            <a:r>
              <a:rPr lang="en-US" dirty="0" smtClean="0"/>
              <a:t> to develop</a:t>
            </a:r>
            <a:r>
              <a:rPr lang="en-US" baseline="0" dirty="0" smtClean="0"/>
              <a:t> and update our GRPs. We received funding for the FTES for for one year only. With that we are completing nine updated and new GRPs. </a:t>
            </a:r>
          </a:p>
          <a:p>
            <a:endParaRPr lang="en-US" baseline="0" dirty="0" smtClean="0"/>
          </a:p>
          <a:p>
            <a:r>
              <a:rPr lang="en-US" sz="1200" kern="1200" baseline="0" dirty="0" smtClean="0">
                <a:solidFill>
                  <a:schemeClr val="tx1"/>
                </a:solidFill>
                <a:latin typeface="+mn-lt"/>
                <a:ea typeface="+mn-ea"/>
                <a:cs typeface="+mn-cs"/>
              </a:rPr>
              <a:t>3 FTEs for Local Response Plans </a:t>
            </a:r>
          </a:p>
          <a:p>
            <a:r>
              <a:rPr lang="en-US" sz="1200" kern="1200" baseline="0" dirty="0" smtClean="0">
                <a:solidFill>
                  <a:schemeClr val="tx1"/>
                </a:solidFill>
                <a:latin typeface="+mn-lt"/>
                <a:ea typeface="+mn-ea"/>
                <a:cs typeface="+mn-cs"/>
              </a:rPr>
              <a:t>These FTEs will develop, test and then maintain needed GRPs in the inland areas along the rail corridors. Ecology has prepared for this opportunity by applying Lean principles to the GRP process and modernized the tools and methods used to create the plans. As many as 100 field visits per plan, as well as community meetings, will be needed to document conditions and create oil spill response tactics for specific locations. Once developed, strategies in each GRP will be tested through drills and maintained over time to ensure they include the most up-to-date information. </a:t>
            </a:r>
          </a:p>
          <a:p>
            <a:r>
              <a:rPr lang="en-US" sz="1200" kern="1200" baseline="0" dirty="0" smtClean="0">
                <a:solidFill>
                  <a:schemeClr val="tx1"/>
                </a:solidFill>
                <a:latin typeface="+mn-lt"/>
                <a:ea typeface="+mn-ea"/>
                <a:cs typeface="+mn-cs"/>
              </a:rPr>
              <a:t>1 Rail FTE </a:t>
            </a:r>
          </a:p>
          <a:p>
            <a:r>
              <a:rPr lang="en-US" sz="1200" kern="1200" baseline="0" dirty="0" smtClean="0">
                <a:solidFill>
                  <a:schemeClr val="tx1"/>
                </a:solidFill>
                <a:latin typeface="+mn-lt"/>
                <a:ea typeface="+mn-ea"/>
                <a:cs typeface="+mn-cs"/>
              </a:rPr>
              <a:t>This FTE will focus on inland crude oil transport by rail by: </a:t>
            </a:r>
          </a:p>
          <a:p>
            <a:r>
              <a:rPr lang="en-US" sz="1200" kern="1200" baseline="0" dirty="0" smtClean="0">
                <a:solidFill>
                  <a:schemeClr val="tx1"/>
                </a:solidFill>
                <a:latin typeface="+mn-lt"/>
                <a:ea typeface="+mn-ea"/>
                <a:cs typeface="+mn-cs"/>
              </a:rPr>
              <a:t> Evaluating federal and state regulatory structure of crude oil movement by rail to document the gaps. </a:t>
            </a:r>
          </a:p>
          <a:p>
            <a:r>
              <a:rPr lang="en-US" sz="1200" kern="1200" baseline="0" dirty="0" smtClean="0">
                <a:solidFill>
                  <a:schemeClr val="tx1"/>
                </a:solidFill>
                <a:latin typeface="+mn-lt"/>
                <a:ea typeface="+mn-ea"/>
                <a:cs typeface="+mn-cs"/>
              </a:rPr>
              <a:t> Gathering data on the growing number of transfers of crude oil from rail to oil terminals. </a:t>
            </a:r>
          </a:p>
          <a:p>
            <a:r>
              <a:rPr lang="en-US" sz="1200" kern="1200" baseline="0" dirty="0" smtClean="0">
                <a:solidFill>
                  <a:schemeClr val="tx1"/>
                </a:solidFill>
                <a:latin typeface="+mn-lt"/>
                <a:ea typeface="+mn-ea"/>
                <a:cs typeface="+mn-cs"/>
              </a:rPr>
              <a:t> Developing targeted policy or statutory changes for the 2015 legislative session and future sessions.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Marine FTE </a:t>
            </a:r>
          </a:p>
          <a:p>
            <a:r>
              <a:rPr lang="en-US" sz="1200" kern="1200" baseline="0" dirty="0" smtClean="0">
                <a:solidFill>
                  <a:schemeClr val="tx1"/>
                </a:solidFill>
                <a:latin typeface="+mn-lt"/>
                <a:ea typeface="+mn-ea"/>
                <a:cs typeface="+mn-cs"/>
              </a:rPr>
              <a:t>This FTE will focus on marine and river oil spill risk assessment and prevention by: </a:t>
            </a:r>
          </a:p>
          <a:p>
            <a:r>
              <a:rPr lang="en-US" sz="1200" kern="1200" baseline="0" dirty="0" smtClean="0">
                <a:solidFill>
                  <a:schemeClr val="tx1"/>
                </a:solidFill>
                <a:latin typeface="+mn-lt"/>
                <a:ea typeface="+mn-ea"/>
                <a:cs typeface="+mn-cs"/>
              </a:rPr>
              <a:t> Conducting vessel traffic risk assessments to identify gaps in the system. </a:t>
            </a:r>
          </a:p>
          <a:p>
            <a:r>
              <a:rPr lang="en-US" sz="1200" kern="1200" baseline="0" dirty="0" smtClean="0">
                <a:solidFill>
                  <a:schemeClr val="tx1"/>
                </a:solidFill>
                <a:latin typeface="+mn-lt"/>
                <a:ea typeface="+mn-ea"/>
                <a:cs typeface="+mn-cs"/>
              </a:rPr>
              <a:t> Seeking voluntary actions that may be used in the development of standards of care and best industry practices. </a:t>
            </a:r>
          </a:p>
          <a:p>
            <a:r>
              <a:rPr lang="en-US" sz="1200" kern="1200" baseline="0" dirty="0" smtClean="0">
                <a:solidFill>
                  <a:schemeClr val="tx1"/>
                </a:solidFill>
                <a:latin typeface="+mn-lt"/>
                <a:ea typeface="+mn-ea"/>
                <a:cs typeface="+mn-cs"/>
              </a:rPr>
              <a:t> Developing targeted policy or statutory changes for the 2015 legislative session and future sessions. </a:t>
            </a:r>
          </a:p>
          <a:p>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61963" lvl="0" indent="-350838">
              <a:spcBef>
                <a:spcPct val="0"/>
              </a:spcBef>
              <a:buFont typeface="Arial" pitchFamily="34" charset="0"/>
              <a:buNone/>
            </a:pPr>
            <a:r>
              <a:rPr lang="en-US" sz="1200" b="1" dirty="0" smtClean="0">
                <a:latin typeface="Century Gothic" pitchFamily="34" charset="0"/>
              </a:rPr>
              <a:t>Along with the one-time</a:t>
            </a:r>
            <a:r>
              <a:rPr lang="en-US" sz="1200" b="1" baseline="0" dirty="0" smtClean="0">
                <a:latin typeface="Century Gothic" pitchFamily="34" charset="0"/>
              </a:rPr>
              <a:t> funding, Ecology was tasked with developing a study to look at the impacts to public health and safety and the environment in our state from marine and rail oil transport. </a:t>
            </a:r>
            <a:endParaRPr lang="en-US" sz="1200" b="1" dirty="0" smtClean="0">
              <a:latin typeface="Century Gothic" pitchFamily="34" charset="0"/>
            </a:endParaRPr>
          </a:p>
          <a:p>
            <a:pPr marL="461963" lvl="0" indent="-350838">
              <a:spcBef>
                <a:spcPct val="0"/>
              </a:spcBef>
              <a:buFont typeface="Arial" pitchFamily="34" charset="0"/>
              <a:buChar char="•"/>
            </a:pPr>
            <a:r>
              <a:rPr lang="en-US" sz="1200" b="1" dirty="0" smtClean="0">
                <a:latin typeface="Century Gothic" pitchFamily="34" charset="0"/>
              </a:rPr>
              <a:t>$300,000 state toxics control account </a:t>
            </a:r>
            <a:r>
              <a:rPr lang="en-US" sz="1200" dirty="0" smtClean="0">
                <a:latin typeface="Century Gothic" pitchFamily="34" charset="0"/>
              </a:rPr>
              <a:t>- state appropriation is provided solely for the department to conduct a study of oil shipment through the state. </a:t>
            </a:r>
          </a:p>
          <a:p>
            <a:pPr marL="461963" lvl="0" indent="-350838">
              <a:spcBef>
                <a:spcPct val="0"/>
              </a:spcBef>
              <a:buFont typeface="Arial" pitchFamily="34" charset="0"/>
              <a:buChar char="•"/>
            </a:pPr>
            <a:r>
              <a:rPr lang="en-US" sz="1200" dirty="0" smtClean="0">
                <a:latin typeface="Century Gothic" pitchFamily="34" charset="0"/>
              </a:rPr>
              <a:t>The purpose of the study is to </a:t>
            </a:r>
            <a:r>
              <a:rPr lang="en-US" sz="1200" b="1" dirty="0" smtClean="0">
                <a:latin typeface="Century Gothic" pitchFamily="34" charset="0"/>
              </a:rPr>
              <a:t>assess public health and safety as well as environmental impacts associated with oil transport</a:t>
            </a:r>
            <a:r>
              <a:rPr lang="en-US" sz="1200" dirty="0" smtClean="0">
                <a:latin typeface="Century Gothic" pitchFamily="34" charset="0"/>
              </a:rPr>
              <a:t>. </a:t>
            </a:r>
          </a:p>
          <a:p>
            <a:pPr marL="461963" lvl="0" indent="-350838">
              <a:spcBef>
                <a:spcPct val="0"/>
              </a:spcBef>
              <a:buFont typeface="Arial" pitchFamily="34" charset="0"/>
              <a:buChar char="•"/>
            </a:pPr>
            <a:r>
              <a:rPr lang="en-US" sz="1200" dirty="0" smtClean="0">
                <a:latin typeface="Century Gothic" pitchFamily="34" charset="0"/>
              </a:rPr>
              <a:t>The study must provide data and analysis of statewide risks, gaps, and options for </a:t>
            </a:r>
            <a:r>
              <a:rPr lang="en-US" sz="1200" b="1" dirty="0" smtClean="0">
                <a:latin typeface="Century Gothic" pitchFamily="34" charset="0"/>
              </a:rPr>
              <a:t>increasing public safety and improving spill prevention and response readiness. </a:t>
            </a:r>
          </a:p>
          <a:p>
            <a:pPr marL="461963" lvl="0" indent="-350838">
              <a:spcBef>
                <a:spcPct val="0"/>
              </a:spcBef>
              <a:buFont typeface="Arial" pitchFamily="34" charset="0"/>
              <a:buChar char="•"/>
            </a:pPr>
            <a:r>
              <a:rPr lang="en-US" sz="1200" b="1" kern="1200" dirty="0" smtClean="0">
                <a:solidFill>
                  <a:schemeClr val="tx1"/>
                </a:solidFill>
                <a:latin typeface="Century Gothic" pitchFamily="34" charset="0"/>
                <a:ea typeface="+mn-ea"/>
                <a:cs typeface="+mn-cs"/>
              </a:rPr>
              <a:t>A final report is due</a:t>
            </a:r>
            <a:r>
              <a:rPr lang="en-US" sz="1200" b="1" kern="1200" baseline="0" dirty="0" smtClean="0">
                <a:solidFill>
                  <a:schemeClr val="tx1"/>
                </a:solidFill>
                <a:latin typeface="Century Gothic" pitchFamily="34" charset="0"/>
                <a:ea typeface="+mn-ea"/>
                <a:cs typeface="+mn-cs"/>
              </a:rPr>
              <a:t> March 1, 2015.</a:t>
            </a:r>
            <a:endParaRPr lang="en-US" sz="1200" b="1" kern="1200" dirty="0" smtClean="0">
              <a:solidFill>
                <a:schemeClr val="tx1"/>
              </a:solidFill>
              <a:latin typeface="Century Gothic"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None/>
            </a:pPr>
            <a:r>
              <a:rPr lang="en-US" sz="2000" b="1" dirty="0" smtClean="0"/>
              <a:t>But our governor is so concerned</a:t>
            </a:r>
            <a:r>
              <a:rPr lang="en-US" sz="2000" b="1" baseline="0" dirty="0" smtClean="0"/>
              <a:t> he doesn’t want to wait until March 2015 to get results. </a:t>
            </a:r>
            <a:endParaRPr lang="en-US" sz="2000" b="1" dirty="0" smtClean="0"/>
          </a:p>
          <a:p>
            <a:pPr>
              <a:buNone/>
            </a:pPr>
            <a:r>
              <a:rPr lang="en-US" sz="2000" dirty="0" smtClean="0"/>
              <a:t>In June</a:t>
            </a:r>
            <a:r>
              <a:rPr lang="en-US" sz="2000" baseline="0" dirty="0" smtClean="0"/>
              <a:t> Gov. Inslee issued further directions for us to c</a:t>
            </a:r>
            <a:r>
              <a:rPr lang="en-US" sz="2000" dirty="0" smtClean="0"/>
              <a:t>haracterize risk of accidents along rail lines</a:t>
            </a:r>
            <a:r>
              <a:rPr lang="en-US" sz="2000" baseline="0" dirty="0" smtClean="0"/>
              <a:t> and deliver preliminary findings and recommendations by Oct. 1. </a:t>
            </a:r>
            <a:endParaRPr lang="en-US" sz="2000" dirty="0" smtClean="0"/>
          </a:p>
          <a:p>
            <a:pPr>
              <a:buNone/>
            </a:pPr>
            <a:r>
              <a:rPr lang="en-US" sz="2000" dirty="0" smtClean="0"/>
              <a:t>• Review state and federal laws and rules with respect to rail safety and identify regulatory gaps. </a:t>
            </a:r>
          </a:p>
          <a:p>
            <a:pPr>
              <a:buNone/>
            </a:pPr>
            <a:r>
              <a:rPr lang="en-US" sz="2000" dirty="0" smtClean="0"/>
              <a:t>• Assess the relative risk of </a:t>
            </a:r>
            <a:r>
              <a:rPr lang="en-US" sz="2000" dirty="0" err="1" smtClean="0"/>
              <a:t>Bakken</a:t>
            </a:r>
            <a:r>
              <a:rPr lang="en-US" sz="2000" dirty="0" smtClean="0"/>
              <a:t> crude with respect to other forms of crude oil.</a:t>
            </a:r>
          </a:p>
          <a:p>
            <a:pPr>
              <a:buNone/>
            </a:pPr>
            <a:r>
              <a:rPr lang="en-US" sz="2000" dirty="0" smtClean="0"/>
              <a:t>• Identify data and information gaps that hinder improvements in public safety and spill prevention and response. </a:t>
            </a:r>
          </a:p>
          <a:p>
            <a:pPr>
              <a:buNone/>
            </a:pPr>
            <a:r>
              <a:rPr lang="en-US" sz="2000" dirty="0" smtClean="0"/>
              <a:t>• Begin development of spill response plans for impacted counties. </a:t>
            </a:r>
          </a:p>
          <a:p>
            <a:pPr>
              <a:buNone/>
            </a:pPr>
            <a:r>
              <a:rPr lang="en-US" sz="2000" dirty="0" smtClean="0"/>
              <a:t>• Identify potential actions that can be coordinated with neighboring states and British Columbia. </a:t>
            </a:r>
          </a:p>
          <a:p>
            <a:pPr>
              <a:buNone/>
            </a:pPr>
            <a:r>
              <a:rPr lang="en-US" sz="2000" dirty="0" smtClean="0"/>
              <a:t>• Identify, prioritize, and estimate costs for state actions that will improve public safety and spill prevention and response. </a:t>
            </a:r>
          </a:p>
          <a:p>
            <a:pPr>
              <a:buNone/>
            </a:pPr>
            <a:r>
              <a:rPr lang="en-US" sz="2000" dirty="0" smtClean="0"/>
              <a:t>• For Governor’s 2015-17 budget propose funding strategy.</a:t>
            </a:r>
          </a:p>
          <a:p>
            <a:pPr lvl="1">
              <a:buNone/>
            </a:pPr>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a:t>
            </a:r>
            <a:r>
              <a:rPr lang="en-US" baseline="0" dirty="0" smtClean="0"/>
              <a:t> we’re almost 6 months into the study. </a:t>
            </a:r>
            <a:endParaRPr lang="en-US" baseline="0" dirty="0" smtClean="0"/>
          </a:p>
          <a:p>
            <a:endParaRPr lang="en-US" baseline="0" dirty="0" smtClean="0"/>
          </a:p>
          <a:p>
            <a:r>
              <a:rPr lang="en-US" baseline="0" dirty="0" smtClean="0"/>
              <a:t>In </a:t>
            </a:r>
            <a:r>
              <a:rPr lang="en-US" baseline="0" dirty="0" smtClean="0"/>
              <a:t>fact we turn in our Preliminary Findings and Recommendations to the governor tomorrow, </a:t>
            </a:r>
            <a:r>
              <a:rPr lang="en-US" baseline="0" dirty="0" smtClean="0"/>
              <a:t>today.</a:t>
            </a:r>
          </a:p>
          <a:p>
            <a:endParaRPr lang="en-US" baseline="0" dirty="0" smtClean="0"/>
          </a:p>
          <a:p>
            <a:r>
              <a:rPr lang="en-US" baseline="0" dirty="0" smtClean="0"/>
              <a:t>Thus far we’ve reached out to experts, community and business stakeholders, tribes and the public. Two public meetings with hundreds expected are</a:t>
            </a:r>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61963" lvl="0" indent="-350838">
              <a:spcBef>
                <a:spcPct val="0"/>
              </a:spcBef>
              <a:buFont typeface="Arial" pitchFamily="34" charset="0"/>
              <a:buNone/>
            </a:pPr>
            <a:r>
              <a:rPr lang="en-US" sz="1200" b="0" dirty="0" smtClean="0">
                <a:latin typeface="Century Gothic" pitchFamily="34" charset="0"/>
              </a:rPr>
              <a:t>We’re going to continue to</a:t>
            </a:r>
            <a:r>
              <a:rPr lang="en-US" sz="1200" b="0" baseline="0" dirty="0" smtClean="0">
                <a:latin typeface="Century Gothic" pitchFamily="34" charset="0"/>
              </a:rPr>
              <a:t> take steps to protect our state from the threat of oil spills. In the 2015 Legislative session we’ll be looking for support to implement activities today, that protect public health and safety and the environment now from the daily-changing energy picture. </a:t>
            </a:r>
            <a:endParaRPr lang="en-US" sz="1200" b="0" baseline="0" dirty="0" smtClean="0">
              <a:latin typeface="Century Gothic" pitchFamily="34" charset="0"/>
            </a:endParaRPr>
          </a:p>
          <a:p>
            <a:pPr marL="461963" lvl="0" indent="-350838">
              <a:spcBef>
                <a:spcPct val="0"/>
              </a:spcBef>
              <a:buFont typeface="Arial" pitchFamily="34" charset="0"/>
              <a:buNone/>
            </a:pPr>
            <a:endParaRPr lang="en-US" sz="1200" b="0" baseline="0" dirty="0" smtClean="0">
              <a:latin typeface="Century Gothic" pitchFamily="34" charset="0"/>
            </a:endParaRPr>
          </a:p>
          <a:p>
            <a:pPr marL="461963" lvl="0" indent="-350838">
              <a:spcBef>
                <a:spcPct val="0"/>
              </a:spcBef>
              <a:buFont typeface="Arial" pitchFamily="34" charset="0"/>
              <a:buNone/>
            </a:pPr>
            <a:r>
              <a:rPr lang="en-US" sz="1200" b="0" baseline="0" dirty="0" smtClean="0">
                <a:latin typeface="Century Gothic" pitchFamily="34" charset="0"/>
              </a:rPr>
              <a:t>Many </a:t>
            </a:r>
            <a:r>
              <a:rPr lang="en-US" sz="1200" b="0" baseline="0" dirty="0" smtClean="0">
                <a:latin typeface="Century Gothic" pitchFamily="34" charset="0"/>
              </a:rPr>
              <a:t>of the measures we seek will be direct recommendations from the Oil Transport Study. </a:t>
            </a:r>
          </a:p>
          <a:p>
            <a:pPr marL="461963" lvl="0" indent="-350838">
              <a:spcBef>
                <a:spcPct val="0"/>
              </a:spcBef>
              <a:buFont typeface="Arial" pitchFamily="34" charset="0"/>
              <a:buNone/>
            </a:pPr>
            <a:endParaRPr lang="en-US" sz="1200" b="0" baseline="0" smtClean="0">
              <a:latin typeface="Century Gothic" pitchFamily="34" charset="0"/>
            </a:endParaRPr>
          </a:p>
          <a:p>
            <a:pPr marL="461963" lvl="0" indent="-350838">
              <a:spcBef>
                <a:spcPct val="0"/>
              </a:spcBef>
              <a:buFont typeface="Arial" pitchFamily="34" charset="0"/>
              <a:buNone/>
            </a:pPr>
            <a:r>
              <a:rPr lang="en-US" sz="1200" b="0" baseline="0" smtClean="0">
                <a:latin typeface="Century Gothic" pitchFamily="34" charset="0"/>
              </a:rPr>
              <a:t>(</a:t>
            </a:r>
            <a:r>
              <a:rPr lang="en-US" sz="1200" b="0" baseline="0" dirty="0" smtClean="0">
                <a:latin typeface="Century Gothic" pitchFamily="34" charset="0"/>
              </a:rPr>
              <a:t>More to come in the next </a:t>
            </a:r>
            <a:r>
              <a:rPr lang="en-US" sz="1200" b="0" baseline="0" dirty="0" err="1" smtClean="0">
                <a:latin typeface="Century Gothic" pitchFamily="34" charset="0"/>
              </a:rPr>
              <a:t>preso</a:t>
            </a:r>
            <a:r>
              <a:rPr lang="en-US" sz="1200" b="0" baseline="0" dirty="0" smtClean="0">
                <a:latin typeface="Century Gothic" pitchFamily="34" charset="0"/>
              </a:rPr>
              <a:t>) </a:t>
            </a:r>
            <a:endParaRPr lang="en-US" b="0"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majority of events we respond to involve</a:t>
            </a:r>
            <a:r>
              <a:rPr lang="en-US" baseline="0" dirty="0" smtClean="0"/>
              <a:t> oil spills. </a:t>
            </a:r>
            <a:endParaRPr lang="en-US" baseline="0" dirty="0" smtClean="0"/>
          </a:p>
          <a:p>
            <a:endParaRPr lang="en-US" baseline="0" dirty="0" smtClean="0"/>
          </a:p>
          <a:p>
            <a:r>
              <a:rPr lang="en-US" baseline="0" dirty="0" smtClean="0"/>
              <a:t>You can see most responses are to oil and our system captures all reports to air, water quality or toxics cleanup. </a:t>
            </a:r>
          </a:p>
          <a:p>
            <a:endParaRPr lang="en-US" baseline="0" dirty="0" smtClean="0"/>
          </a:p>
          <a:p>
            <a:r>
              <a:rPr lang="en-US" baseline="0" dirty="0" smtClean="0"/>
              <a:t>Most of what we respond to are small spills and its been several years since WA’s seen a major spill. </a:t>
            </a:r>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notable incident</a:t>
            </a:r>
            <a:r>
              <a:rPr lang="en-US" baseline="0" dirty="0" smtClean="0"/>
              <a:t> of the year was the </a:t>
            </a:r>
            <a:r>
              <a:rPr lang="en-US" baseline="0" dirty="0" err="1" smtClean="0"/>
              <a:t>Oso</a:t>
            </a:r>
            <a:r>
              <a:rPr lang="en-US" baseline="0" dirty="0" smtClean="0"/>
              <a:t> landslide in Snohomish County, north of Seattle. </a:t>
            </a:r>
          </a:p>
          <a:p>
            <a:endParaRPr lang="en-US" dirty="0" smtClean="0"/>
          </a:p>
          <a:p>
            <a:r>
              <a:rPr lang="en-US" dirty="0" smtClean="0"/>
              <a:t>On </a:t>
            </a:r>
            <a:r>
              <a:rPr lang="en-US" dirty="0" smtClean="0"/>
              <a:t>Saturday, March 22, 2014, at 10:37 a.m. local time, a major </a:t>
            </a:r>
            <a:r>
              <a:rPr lang="en-US" dirty="0" smtClean="0">
                <a:hlinkClick r:id="rId3" action="ppaction://hlinkfile" tooltip="Mudflow"/>
              </a:rPr>
              <a:t>mudflow</a:t>
            </a:r>
            <a:r>
              <a:rPr lang="en-US" dirty="0" smtClean="0"/>
              <a:t> occurred 4 miles (6.4 km) east of </a:t>
            </a:r>
            <a:r>
              <a:rPr lang="en-US" dirty="0" err="1" smtClean="0"/>
              <a:t>Oso</a:t>
            </a:r>
            <a:r>
              <a:rPr lang="en-US" dirty="0" smtClean="0"/>
              <a:t>, when a portion of an unstable hill collapsed, sending mud and debris across the North Fork of the </a:t>
            </a:r>
            <a:r>
              <a:rPr lang="en-US" dirty="0" smtClean="0">
                <a:hlinkClick r:id="rId4" action="ppaction://hlinkfile" tooltip="Stillaguamish River"/>
              </a:rPr>
              <a:t>Stillaguamish River</a:t>
            </a:r>
            <a:r>
              <a:rPr lang="en-US" dirty="0" smtClean="0"/>
              <a:t>, engulfing a rural neighborhood, and covering an area of approximately 1 square mile (2.6 km</a:t>
            </a:r>
            <a:r>
              <a:rPr lang="en-US" baseline="30000" dirty="0" smtClean="0"/>
              <a:t>2</a:t>
            </a:r>
            <a:r>
              <a:rPr lang="en-US" dirty="0" smtClean="0"/>
              <a:t>). </a:t>
            </a:r>
            <a:endParaRPr lang="en-US" dirty="0" smtClean="0"/>
          </a:p>
          <a:p>
            <a:endParaRPr lang="en-US" b="1" dirty="0" smtClean="0"/>
          </a:p>
          <a:p>
            <a:r>
              <a:rPr lang="en-US" b="1" dirty="0" smtClean="0"/>
              <a:t>Forty-three </a:t>
            </a:r>
            <a:r>
              <a:rPr lang="en-US" b="1" dirty="0" smtClean="0"/>
              <a:t>people were killed.</a:t>
            </a:r>
            <a:r>
              <a:rPr lang="en-US" b="1" baseline="30000" dirty="0" smtClean="0"/>
              <a:t>  </a:t>
            </a:r>
            <a:r>
              <a:rPr lang="en-US" b="1" baseline="0" dirty="0" smtClean="0"/>
              <a:t> </a:t>
            </a:r>
          </a:p>
          <a:p>
            <a:endParaRPr lang="en-US" baseline="0" dirty="0" smtClean="0"/>
          </a:p>
          <a:p>
            <a:r>
              <a:rPr lang="en-US" baseline="0" dirty="0" smtClean="0"/>
              <a:t>R</a:t>
            </a:r>
            <a:r>
              <a:rPr lang="en-US" dirty="0" smtClean="0"/>
              <a:t>esponders worked the incident for 5 weeks and recovered/disposed</a:t>
            </a:r>
            <a:r>
              <a:rPr lang="en-US" baseline="0" dirty="0" smtClean="0"/>
              <a:t> 450 containers of hazmat: propane tanks, pesticides, fuels, compressed gases, </a:t>
            </a:r>
            <a:r>
              <a:rPr lang="en-US" baseline="0" dirty="0" smtClean="0"/>
              <a:t>etc: </a:t>
            </a:r>
          </a:p>
          <a:p>
            <a:endParaRPr lang="en-US" baseline="0" dirty="0" smtClean="0"/>
          </a:p>
          <a:p>
            <a:pPr>
              <a:buFont typeface="Arial" pitchFamily="34" charset="0"/>
              <a:buChar char="•"/>
            </a:pPr>
            <a:r>
              <a:rPr lang="en-US" baseline="0" dirty="0" smtClean="0"/>
              <a:t>Hired EPA through Mission Assignment to perform water sampling</a:t>
            </a:r>
          </a:p>
          <a:p>
            <a:pPr>
              <a:buFont typeface="Arial" pitchFamily="34" charset="0"/>
              <a:buChar char="•"/>
            </a:pPr>
            <a:r>
              <a:rPr lang="en-US" baseline="0" dirty="0" smtClean="0"/>
              <a:t>Coordinated </a:t>
            </a:r>
            <a:r>
              <a:rPr lang="en-US" baseline="0" dirty="0" smtClean="0"/>
              <a:t>with Secret Service for President Obama visit (and expedited removal of remaining large propane tanks)</a:t>
            </a:r>
          </a:p>
          <a:p>
            <a:pPr>
              <a:buFont typeface="Arial" pitchFamily="34" charset="0"/>
              <a:buChar char="•"/>
            </a:pPr>
            <a:r>
              <a:rPr lang="en-US" baseline="0" dirty="0" smtClean="0"/>
              <a:t>Designed decontamination system – staffed by National Guard</a:t>
            </a:r>
          </a:p>
          <a:p>
            <a:pPr>
              <a:buFont typeface="Arial" pitchFamily="34" charset="0"/>
              <a:buChar char="•"/>
            </a:pPr>
            <a:r>
              <a:rPr lang="en-US" baseline="0" dirty="0" smtClean="0"/>
              <a:t>Over 100 Ecology staff (including WCC) participated in the response, and every program in the agency (except nuclear waste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B8EDC3BE-8C39-488C-86A1-25F75F221E9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Above  are </a:t>
            </a:r>
            <a:r>
              <a:rPr lang="en-US" dirty="0" smtClean="0"/>
              <a:t>Derelict Vessels Helena Star and </a:t>
            </a:r>
            <a:r>
              <a:rPr lang="en-US" dirty="0" err="1" smtClean="0"/>
              <a:t>Goldne</a:t>
            </a:r>
            <a:r>
              <a:rPr lang="en-US" dirty="0" smtClean="0"/>
              <a:t> West that were</a:t>
            </a:r>
            <a:r>
              <a:rPr lang="en-US" baseline="0" dirty="0" smtClean="0"/>
              <a:t> removed and deconstructed in Tacoma. The response was coordinated amongst the US Coast Guard, Department of Natural Resources, Ecology and private diving and salvage companies. </a:t>
            </a:r>
            <a:endParaRPr lang="en-US" dirty="0" smtClean="0"/>
          </a:p>
          <a:p>
            <a:endParaRPr lang="en-US" dirty="0" smtClean="0"/>
          </a:p>
          <a:p>
            <a:r>
              <a:rPr lang="en-US" dirty="0" smtClean="0"/>
              <a:t>Derelict vessels</a:t>
            </a:r>
            <a:r>
              <a:rPr lang="en-US" baseline="0" dirty="0" smtClean="0"/>
              <a:t> have been quite a problem for us. </a:t>
            </a:r>
          </a:p>
          <a:p>
            <a:endParaRPr lang="en-US" baseline="0" dirty="0" smtClean="0"/>
          </a:p>
          <a:p>
            <a:r>
              <a:rPr lang="en-US" baseline="0" dirty="0" smtClean="0"/>
              <a:t>We struggle with how to leverage federal authority and funding AND state authority and funding to deal with these vessels. </a:t>
            </a:r>
          </a:p>
          <a:p>
            <a:endParaRPr lang="en-US" baseline="0" dirty="0" smtClean="0"/>
          </a:p>
          <a:p>
            <a:r>
              <a:rPr lang="en-US" baseline="0" dirty="0" smtClean="0"/>
              <a:t>Fortunately we’re closing the gap through our partnerships and work with the coast guard and DNR.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8EDC3BE-8C39-488C-86A1-25F75F221E9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there’s been some legislative action. </a:t>
            </a:r>
          </a:p>
          <a:p>
            <a:endParaRPr lang="en-US" dirty="0" smtClean="0"/>
          </a:p>
          <a:p>
            <a:r>
              <a:rPr lang="en-US" dirty="0" smtClean="0"/>
              <a:t>Thanks </a:t>
            </a:r>
            <a:r>
              <a:rPr lang="en-US" dirty="0" smtClean="0"/>
              <a:t>to our forward leaning Legislature</a:t>
            </a:r>
            <a:r>
              <a:rPr lang="en-US" baseline="0" dirty="0" smtClean="0"/>
              <a:t> and the passing of </a:t>
            </a:r>
            <a:r>
              <a:rPr lang="en-US" dirty="0" smtClean="0"/>
              <a:t>HB 2457 now: </a:t>
            </a:r>
            <a:endParaRPr lang="en-US" dirty="0" smtClean="0"/>
          </a:p>
          <a:p>
            <a:endParaRPr lang="en-US" dirty="0" smtClean="0"/>
          </a:p>
          <a:p>
            <a:pPr>
              <a:buFont typeface="Arial" pitchFamily="34" charset="0"/>
              <a:buChar char="•"/>
            </a:pPr>
            <a:r>
              <a:rPr lang="en-US" dirty="0" smtClean="0"/>
              <a:t>Old/large vessels are required to have insurance and survey prior to ownership transfer</a:t>
            </a:r>
          </a:p>
          <a:p>
            <a:pPr>
              <a:buFont typeface="Arial" pitchFamily="34" charset="0"/>
              <a:buChar char="•"/>
            </a:pPr>
            <a:r>
              <a:rPr lang="en-US" dirty="0" smtClean="0"/>
              <a:t>Private marinas must have insurance and must require vessels to show proof of insurance</a:t>
            </a:r>
          </a:p>
          <a:p>
            <a:pPr>
              <a:buFont typeface="Arial" pitchFamily="34" charset="0"/>
              <a:buChar char="•"/>
            </a:pPr>
            <a:r>
              <a:rPr lang="en-US" dirty="0" smtClean="0"/>
              <a:t>Tax exemption for vessel deconstruction</a:t>
            </a:r>
          </a:p>
          <a:p>
            <a:pPr>
              <a:buFont typeface="Arial" pitchFamily="34" charset="0"/>
              <a:buChar char="•"/>
            </a:pPr>
            <a:r>
              <a:rPr lang="en-US" dirty="0" smtClean="0"/>
              <a:t>Revenue extended to commercial vessels through $1/foot/year fee</a:t>
            </a:r>
          </a:p>
          <a:p>
            <a:pPr>
              <a:buFont typeface="Arial" pitchFamily="34" charset="0"/>
              <a:buChar char="•"/>
            </a:pPr>
            <a:r>
              <a:rPr lang="en-US" dirty="0" smtClean="0"/>
              <a:t>Moorage providers must collect and share owner information with agencies</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8EDC3BE-8C39-488C-86A1-25F75F221E9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in addition,</a:t>
            </a:r>
            <a:r>
              <a:rPr lang="en-US" baseline="0" dirty="0" smtClean="0"/>
              <a:t> we have our Attorney General taking actions. </a:t>
            </a:r>
          </a:p>
          <a:p>
            <a:endParaRPr lang="en-US" baseline="0" dirty="0" smtClean="0"/>
          </a:p>
          <a:p>
            <a:r>
              <a:rPr lang="en-US" dirty="0" smtClean="0"/>
              <a:t>WA </a:t>
            </a:r>
            <a:r>
              <a:rPr lang="en-US" dirty="0" smtClean="0"/>
              <a:t>AG</a:t>
            </a:r>
            <a:r>
              <a:rPr lang="en-US" baseline="0" dirty="0" smtClean="0"/>
              <a:t> Bob Ferguson has filed criminal charges for 3 derelict vessel cases – one has plead guilt and settled</a:t>
            </a:r>
          </a:p>
          <a:p>
            <a:r>
              <a:rPr lang="en-US" baseline="0" dirty="0" smtClean="0"/>
              <a:t>These cases are:</a:t>
            </a:r>
          </a:p>
          <a:p>
            <a:r>
              <a:rPr lang="en-US" b="1" baseline="0" dirty="0" smtClean="0"/>
              <a:t>Helena Star</a:t>
            </a:r>
          </a:p>
          <a:p>
            <a:r>
              <a:rPr lang="en-US" b="1" baseline="0" dirty="0" smtClean="0"/>
              <a:t>Tug Chickamauga</a:t>
            </a:r>
          </a:p>
          <a:p>
            <a:r>
              <a:rPr lang="en-US" b="1" baseline="0" dirty="0" smtClean="0"/>
              <a:t>M/V </a:t>
            </a:r>
            <a:r>
              <a:rPr lang="en-US" b="1" baseline="0" dirty="0" err="1" smtClean="0"/>
              <a:t>Forus</a:t>
            </a:r>
            <a:r>
              <a:rPr lang="en-US" b="1" baseline="0" dirty="0" smtClean="0"/>
              <a:t>/Brandon </a:t>
            </a:r>
            <a:r>
              <a:rPr lang="en-US" baseline="0" dirty="0" err="1" smtClean="0"/>
              <a:t>Traner</a:t>
            </a:r>
            <a:r>
              <a:rPr lang="en-US" baseline="0" dirty="0" smtClean="0"/>
              <a:t> (Tri-Cities): $144,000 for cleanup costs (60,000 to DNR and 84,000 to the CPF), 20 days in jail, 2 years probation and $540 in additional fines.</a:t>
            </a:r>
          </a:p>
          <a:p>
            <a:endParaRPr lang="en-US" baseline="0" dirty="0" smtClean="0"/>
          </a:p>
          <a:p>
            <a:r>
              <a:rPr lang="en-US" baseline="0" dirty="0" smtClean="0"/>
              <a:t>Additionally, using state authority, the Island County Prosecutor has filed criminal charges in on case:</a:t>
            </a:r>
          </a:p>
          <a:p>
            <a:r>
              <a:rPr lang="en-US" b="1" baseline="0" dirty="0" smtClean="0"/>
              <a:t>Deep Sea </a:t>
            </a:r>
            <a:r>
              <a:rPr lang="en-US" b="0" baseline="0" dirty="0" smtClean="0"/>
              <a:t>(Owner still faces 301,000 ECY penalty plus cost recover by the NPFC)</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B8EDC3BE-8C39-488C-86A1-25F75F221E9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with all of</a:t>
            </a:r>
            <a:r>
              <a:rPr lang="en-US" baseline="0" dirty="0" smtClean="0"/>
              <a:t> that going on, we’re dealing with a new dynamic in our state …</a:t>
            </a:r>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Modes of transporting</a:t>
            </a:r>
            <a:r>
              <a:rPr lang="en-US" baseline="0" dirty="0" smtClean="0"/>
              <a:t> oil have changed drastically nationwide and Washington is feeling the effects. </a:t>
            </a:r>
          </a:p>
          <a:p>
            <a:pPr lvl="0"/>
            <a:r>
              <a:rPr lang="en-US" sz="1200" kern="1200" dirty="0" smtClean="0">
                <a:solidFill>
                  <a:schemeClr val="tx1"/>
                </a:solidFill>
                <a:latin typeface="+mn-lt"/>
                <a:ea typeface="+mn-ea"/>
                <a:cs typeface="+mn-cs"/>
              </a:rPr>
              <a:t>In fact… It wasn’t until 2012 that the first shipment of crude oil traveled by rail to our Tesoro Refinery.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This caused us to make an immediate mind shift to enhance our spills program’s capabilities.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It’s not just the mode of transport that’s new to us … it’s the </a:t>
            </a:r>
            <a:r>
              <a:rPr lang="en-US" sz="1200" b="1" i="1" kern="1200" dirty="0" smtClean="0">
                <a:solidFill>
                  <a:schemeClr val="tx1"/>
                </a:solidFill>
                <a:latin typeface="+mn-lt"/>
                <a:ea typeface="+mn-ea"/>
                <a:cs typeface="+mn-cs"/>
              </a:rPr>
              <a:t>volume</a:t>
            </a:r>
            <a:r>
              <a:rPr lang="en-US" sz="1200" b="1" kern="1200" dirty="0" smtClean="0">
                <a:solidFill>
                  <a:schemeClr val="tx1"/>
                </a:solidFill>
                <a:latin typeface="+mn-lt"/>
                <a:ea typeface="+mn-ea"/>
                <a:cs typeface="+mn-cs"/>
              </a:rPr>
              <a:t> and </a:t>
            </a:r>
            <a:r>
              <a:rPr lang="en-US" sz="1200" b="1" i="1" kern="1200" dirty="0" smtClean="0">
                <a:solidFill>
                  <a:schemeClr val="tx1"/>
                </a:solidFill>
                <a:latin typeface="+mn-lt"/>
                <a:ea typeface="+mn-ea"/>
                <a:cs typeface="+mn-cs"/>
              </a:rPr>
              <a:t>type</a:t>
            </a:r>
            <a:r>
              <a:rPr lang="en-US" sz="1200" b="1" kern="1200" dirty="0" smtClean="0">
                <a:solidFill>
                  <a:schemeClr val="tx1"/>
                </a:solidFill>
                <a:latin typeface="+mn-lt"/>
                <a:ea typeface="+mn-ea"/>
                <a:cs typeface="+mn-cs"/>
              </a:rPr>
              <a:t> of product.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Washington isn’t accustomed to dealing with crude oil on the </a:t>
            </a:r>
            <a:r>
              <a:rPr lang="en-US" sz="1200" i="1" kern="1200" dirty="0" smtClean="0">
                <a:solidFill>
                  <a:schemeClr val="tx1"/>
                </a:solidFill>
                <a:latin typeface="+mn-lt"/>
                <a:ea typeface="+mn-ea"/>
                <a:cs typeface="+mn-cs"/>
              </a:rPr>
              <a:t>inland</a:t>
            </a:r>
            <a:r>
              <a:rPr lang="en-US" sz="1200" kern="1200" dirty="0" smtClean="0">
                <a:solidFill>
                  <a:schemeClr val="tx1"/>
                </a:solidFill>
                <a:latin typeface="+mn-lt"/>
                <a:ea typeface="+mn-ea"/>
                <a:cs typeface="+mn-cs"/>
              </a:rPr>
              <a:t> side of our state.</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And the amount of product that trains can carry poses threats to our inland rivers… streams… and groundwater.  </a:t>
            </a:r>
          </a:p>
          <a:p>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the first</a:t>
            </a:r>
            <a:r>
              <a:rPr lang="en-US" sz="1200" kern="1200" baseline="0" dirty="0" smtClean="0">
                <a:solidFill>
                  <a:schemeClr val="tx1"/>
                </a:solidFill>
                <a:latin typeface="+mn-lt"/>
                <a:ea typeface="+mn-ea"/>
                <a:cs typeface="+mn-cs"/>
              </a:rPr>
              <a:t> time in history that crude oil has crossed our inland sections.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EDC3BE-8C39-488C-86A1-25F75F221E9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the development of </a:t>
            </a:r>
            <a:r>
              <a:rPr lang="en-US" sz="1200" kern="1200" dirty="0" err="1" smtClean="0">
                <a:solidFill>
                  <a:schemeClr val="tx1"/>
                </a:solidFill>
                <a:latin typeface="+mn-lt"/>
                <a:ea typeface="+mn-ea"/>
                <a:cs typeface="+mn-cs"/>
              </a:rPr>
              <a:t>Bakken</a:t>
            </a:r>
            <a:r>
              <a:rPr lang="en-US" sz="1200" kern="1200" dirty="0" smtClean="0">
                <a:solidFill>
                  <a:schemeClr val="tx1"/>
                </a:solidFill>
                <a:latin typeface="+mn-lt"/>
                <a:ea typeface="+mn-ea"/>
                <a:cs typeface="+mn-cs"/>
              </a:rPr>
              <a:t> fields in North Dakota, we’re now seeing a substantial increase in the amount of bulk oil traveling to and through WA by rail and a decrease in the amount we carry by pipeline.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route traveled is from Idaho to Spokane, to the Tri Cities and along the Columbia River and up the I-5 corridor.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route has shifted the risk factors to sides of the state that previously haven’t carried this type of risk before.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because our previous prevention, preparedness and response program was developed around the mechanism of tanker ships, we now lack the response plans and responder capabilities needed to adequately protect our state.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Currently 19 loaded</a:t>
            </a:r>
            <a:r>
              <a:rPr lang="en-US" sz="1200" kern="1200" baseline="0" dirty="0" smtClean="0">
                <a:solidFill>
                  <a:schemeClr val="tx1"/>
                </a:solidFill>
                <a:latin typeface="+mn-lt"/>
                <a:ea typeface="+mn-ea"/>
                <a:cs typeface="+mn-cs"/>
              </a:rPr>
              <a:t> train cars travel in our state per week. In 2020 that number is projected at 112 trains weekly.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EDC3BE-8C39-488C-86A1-25F75F221E9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630FB-D090-47BD-8F08-D203823A4107}"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630FB-D090-47BD-8F08-D203823A4107}"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630FB-D090-47BD-8F08-D203823A4107}"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630FB-D090-47BD-8F08-D203823A4107}"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630FB-D090-47BD-8F08-D203823A4107}"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630FB-D090-47BD-8F08-D203823A4107}"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630FB-D090-47BD-8F08-D203823A4107}"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630FB-D090-47BD-8F08-D203823A4107}"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630FB-D090-47BD-8F08-D203823A4107}"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630FB-D090-47BD-8F08-D203823A4107}"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630FB-D090-47BD-8F08-D203823A4107}"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7A5E0-AF91-43C8-A19B-1206D4BDFC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alpha val="96000"/>
              </a:srgbClr>
            </a:gs>
            <a:gs pos="49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630FB-D090-47BD-8F08-D203823A4107}" type="datetimeFigureOut">
              <a:rPr lang="en-US" smtClean="0"/>
              <a:pPr/>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7A5E0-AF91-43C8-A19B-1206D4BDFC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mailto:Dale.jensen@ecy.wa.gov" TargetMode="External"/><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rrt10nwac.com/" TargetMode="External"/><Relationship Id="rId4" Type="http://schemas.openxmlformats.org/officeDocument/2006/relationships/hyperlink" Target="http://www.ecy.wa.gov/programs/spills/spills.html"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4000"/>
            <a:ext cx="7086600" cy="2057400"/>
          </a:xfrm>
          <a:prstGeom prst="rect">
            <a:avLst/>
          </a:prstGeom>
          <a:solidFill>
            <a:schemeClr val="accent1">
              <a:lumMod val="75000"/>
            </a:schemeClr>
          </a:solidFill>
        </p:spPr>
        <p:style>
          <a:lnRef idx="0">
            <a:schemeClr val="accent1"/>
          </a:lnRef>
          <a:fillRef idx="1003">
            <a:schemeClr val="dk2"/>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1676400"/>
            <a:ext cx="5562600" cy="1752600"/>
          </a:xfrm>
          <a:scene3d>
            <a:camera prst="orthographicFront"/>
            <a:lightRig rig="threePt" dir="t"/>
          </a:scene3d>
          <a:sp3d>
            <a:bevelT/>
          </a:sp3d>
        </p:spPr>
        <p:txBody>
          <a:bodyPr>
            <a:noAutofit/>
          </a:bodyPr>
          <a:lstStyle/>
          <a:p>
            <a:pPr algn="l"/>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PS</a:t>
            </a:r>
            <a:r>
              <a:rPr lang="en-US"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BC</a:t>
            </a:r>
            <a:r>
              <a:rPr lang="en-US"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O</a:t>
            </a:r>
            <a:r>
              <a:rPr lang="en-US"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IL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S</a:t>
            </a:r>
            <a:r>
              <a:rPr lang="en-US"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PILL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T</a:t>
            </a:r>
            <a:r>
              <a:rPr lang="en-US"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ASK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F</a:t>
            </a:r>
            <a:r>
              <a:rPr lang="en-US"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ORCE</a:t>
            </a:r>
            <a:endParaRPr lang="en-US" sz="4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sp>
        <p:nvSpPr>
          <p:cNvPr id="3" name="Subtitle 2"/>
          <p:cNvSpPr>
            <a:spLocks noGrp="1"/>
          </p:cNvSpPr>
          <p:nvPr>
            <p:ph type="subTitle" idx="1"/>
          </p:nvPr>
        </p:nvSpPr>
        <p:spPr>
          <a:xfrm>
            <a:off x="152400" y="304800"/>
            <a:ext cx="4953000" cy="1143000"/>
          </a:xfrm>
        </p:spPr>
        <p:txBody>
          <a:bodyPr>
            <a:normAutofit/>
          </a:bodyPr>
          <a:lstStyle/>
          <a:p>
            <a:pPr algn="l"/>
            <a:r>
              <a:rPr lang="en-US" sz="2800" dirty="0" smtClean="0">
                <a:solidFill>
                  <a:schemeClr val="accent1">
                    <a:lumMod val="50000"/>
                  </a:schemeClr>
                </a:solidFill>
                <a:latin typeface="Byington" pitchFamily="2" charset="0"/>
              </a:rPr>
              <a:t>Annual Meeting 2014</a:t>
            </a:r>
          </a:p>
          <a:p>
            <a:pPr algn="l"/>
            <a:r>
              <a:rPr lang="en-US" sz="2800" dirty="0" smtClean="0">
                <a:solidFill>
                  <a:schemeClr val="accent1">
                    <a:lumMod val="50000"/>
                  </a:schemeClr>
                </a:solidFill>
                <a:latin typeface="Byington" pitchFamily="2" charset="0"/>
              </a:rPr>
              <a:t>Jurisdictional Update</a:t>
            </a:r>
            <a:endParaRPr lang="en-US" sz="2800" dirty="0">
              <a:solidFill>
                <a:schemeClr val="accent1">
                  <a:lumMod val="50000"/>
                </a:schemeClr>
              </a:solidFill>
              <a:latin typeface="Byington" pitchFamily="2" charset="0"/>
            </a:endParaRPr>
          </a:p>
        </p:txBody>
      </p:sp>
      <p:pic>
        <p:nvPicPr>
          <p:cNvPr id="7" name="Picture 6" descr="PresSidebar.png"/>
          <p:cNvPicPr>
            <a:picLocks noChangeAspect="1"/>
          </p:cNvPicPr>
          <p:nvPr/>
        </p:nvPicPr>
        <p:blipFill>
          <a:blip r:embed="rId2" cstate="print"/>
          <a:stretch>
            <a:fillRect/>
          </a:stretch>
        </p:blipFill>
        <p:spPr>
          <a:xfrm>
            <a:off x="5635752" y="0"/>
            <a:ext cx="3508248" cy="6858000"/>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304800" y="3810000"/>
            <a:ext cx="3188693" cy="769441"/>
          </a:xfrm>
          <a:prstGeom prst="rect">
            <a:avLst/>
          </a:prstGeom>
          <a:noFill/>
        </p:spPr>
        <p:txBody>
          <a:bodyPr wrap="none" rtlCol="0">
            <a:spAutoFit/>
          </a:bodyPr>
          <a:lstStyle/>
          <a:p>
            <a:r>
              <a:rPr lang="en-US" sz="1100" dirty="0" smtClean="0"/>
              <a:t>Presented by Dale Jensen</a:t>
            </a:r>
          </a:p>
          <a:p>
            <a:r>
              <a:rPr lang="en-US" sz="1100" dirty="0" smtClean="0"/>
              <a:t>Program Manager</a:t>
            </a:r>
          </a:p>
          <a:p>
            <a:r>
              <a:rPr lang="en-US" sz="1100" dirty="0" smtClean="0"/>
              <a:t>WA State Dept of Ecology </a:t>
            </a:r>
          </a:p>
          <a:p>
            <a:r>
              <a:rPr lang="en-US" sz="1100" dirty="0" smtClean="0"/>
              <a:t>Spill Prevention, Preparedness &amp; Response Program </a:t>
            </a:r>
            <a:endParaRPr lang="en-US" sz="1100" dirty="0"/>
          </a:p>
        </p:txBody>
      </p:sp>
      <p:pic>
        <p:nvPicPr>
          <p:cNvPr id="9" name="Picture 8" descr="ECOLOGO-CYMK.png"/>
          <p:cNvPicPr>
            <a:picLocks noChangeAspect="1"/>
          </p:cNvPicPr>
          <p:nvPr/>
        </p:nvPicPr>
        <p:blipFill>
          <a:blip r:embed="rId3" cstate="print"/>
          <a:stretch>
            <a:fillRect/>
          </a:stretch>
        </p:blipFill>
        <p:spPr>
          <a:xfrm>
            <a:off x="1600200" y="5486400"/>
            <a:ext cx="974835" cy="1130809"/>
          </a:xfrm>
          <a:prstGeom prst="rect">
            <a:avLst/>
          </a:prstGeom>
        </p:spPr>
      </p:pic>
      <p:pic>
        <p:nvPicPr>
          <p:cNvPr id="12" name="Picture 11" descr="WAofficial_seal_color.png"/>
          <p:cNvPicPr>
            <a:picLocks noChangeAspect="1"/>
          </p:cNvPicPr>
          <p:nvPr/>
        </p:nvPicPr>
        <p:blipFill>
          <a:blip r:embed="rId4" cstate="print"/>
          <a:stretch>
            <a:fillRect/>
          </a:stretch>
        </p:blipFill>
        <p:spPr>
          <a:xfrm>
            <a:off x="152400" y="5410200"/>
            <a:ext cx="1295400" cy="12858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TextBox 5"/>
          <p:cNvSpPr txBox="1"/>
          <p:nvPr/>
        </p:nvSpPr>
        <p:spPr>
          <a:xfrm>
            <a:off x="381000" y="0"/>
            <a:ext cx="8577233" cy="830997"/>
          </a:xfrm>
          <a:prstGeom prst="rect">
            <a:avLst/>
          </a:prstGeom>
          <a:noFill/>
        </p:spPr>
        <p:txBody>
          <a:bodyPr wrap="square" rtlCol="0">
            <a:spAutoFit/>
          </a:bodyPr>
          <a:lstStyle/>
          <a:p>
            <a:pPr algn="ctr"/>
            <a:r>
              <a:rPr lang="en-US" sz="2400" dirty="0" smtClean="0">
                <a:ln w="18415" cmpd="sng">
                  <a:solidFill>
                    <a:srgbClr val="FFFFFF"/>
                  </a:solidFill>
                  <a:prstDash val="solid"/>
                </a:ln>
                <a:solidFill>
                  <a:srgbClr val="FFFFFF"/>
                </a:solidFill>
                <a:latin typeface="Byington" pitchFamily="2" charset="0"/>
                <a:cs typeface="Capitals"/>
              </a:rPr>
              <a:t>Conceptual Model of Oil Movement In &amp; Out of Washington State</a:t>
            </a:r>
            <a:endParaRPr lang="en-US" sz="2400" dirty="0">
              <a:ln w="18415" cmpd="sng">
                <a:solidFill>
                  <a:srgbClr val="FFFFFF"/>
                </a:solidFill>
                <a:prstDash val="solid"/>
              </a:ln>
              <a:solidFill>
                <a:srgbClr val="FFFFFF"/>
              </a:solidFill>
              <a:latin typeface="Byington" pitchFamily="2" charset="0"/>
              <a:cs typeface="Capitals"/>
            </a:endParaRPr>
          </a:p>
        </p:txBody>
      </p:sp>
      <p:grpSp>
        <p:nvGrpSpPr>
          <p:cNvPr id="168" name="Group 167"/>
          <p:cNvGrpSpPr/>
          <p:nvPr/>
        </p:nvGrpSpPr>
        <p:grpSpPr>
          <a:xfrm>
            <a:off x="0" y="838200"/>
            <a:ext cx="9144000" cy="6019799"/>
            <a:chOff x="0" y="990600"/>
            <a:chExt cx="15544800" cy="10058400"/>
          </a:xfrm>
        </p:grpSpPr>
        <p:pic>
          <p:nvPicPr>
            <p:cNvPr id="87" name="Picture 86" descr="wamap.jpg"/>
            <p:cNvPicPr>
              <a:picLocks noChangeAspect="1"/>
            </p:cNvPicPr>
            <p:nvPr/>
          </p:nvPicPr>
          <p:blipFill>
            <a:blip r:embed="rId3" cstate="print"/>
            <a:stretch>
              <a:fillRect/>
            </a:stretch>
          </p:blipFill>
          <p:spPr>
            <a:xfrm>
              <a:off x="0" y="990600"/>
              <a:ext cx="15544800" cy="10058400"/>
            </a:xfrm>
            <a:prstGeom prst="rect">
              <a:avLst/>
            </a:prstGeom>
            <a:noFill/>
          </p:spPr>
        </p:pic>
        <p:sp>
          <p:nvSpPr>
            <p:cNvPr id="88" name="TextBox 87"/>
            <p:cNvSpPr txBox="1"/>
            <p:nvPr/>
          </p:nvSpPr>
          <p:spPr>
            <a:xfrm>
              <a:off x="5410197" y="2074716"/>
              <a:ext cx="2133602" cy="740517"/>
            </a:xfrm>
            <a:prstGeom prst="rect">
              <a:avLst/>
            </a:prstGeom>
            <a:noFill/>
          </p:spPr>
          <p:txBody>
            <a:bodyPr wrap="square" lIns="73141" tIns="36571" rIns="73141" bIns="36571" rtlCol="0">
              <a:spAutoFit/>
            </a:bodyPr>
            <a:lstStyle/>
            <a:p>
              <a:pPr marL="90157" indent="-90157">
                <a:buFont typeface="Arial" pitchFamily="34" charset="0"/>
                <a:buChar char="•"/>
              </a:pPr>
              <a:r>
                <a:rPr lang="en-US" sz="800" dirty="0" smtClean="0"/>
                <a:t>Phillips 66 Ferndale Refinery</a:t>
              </a:r>
            </a:p>
            <a:p>
              <a:pPr marL="90157" indent="-90157">
                <a:buFont typeface="Arial" pitchFamily="34" charset="0"/>
                <a:buChar char="•"/>
              </a:pPr>
              <a:r>
                <a:rPr lang="en-US" sz="800" dirty="0" smtClean="0"/>
                <a:t>BP Cherry Point </a:t>
              </a:r>
              <a:endParaRPr lang="en-US" sz="800" dirty="0"/>
            </a:p>
          </p:txBody>
        </p:sp>
        <p:cxnSp>
          <p:nvCxnSpPr>
            <p:cNvPr id="89" name="Straight Connector 88"/>
            <p:cNvCxnSpPr/>
            <p:nvPr/>
          </p:nvCxnSpPr>
          <p:spPr>
            <a:xfrm>
              <a:off x="4572000" y="2229427"/>
              <a:ext cx="809627" cy="0"/>
            </a:xfrm>
            <a:prstGeom prst="line">
              <a:avLst/>
            </a:prstGeom>
          </p:spPr>
          <p:style>
            <a:lnRef idx="2">
              <a:schemeClr val="dk1"/>
            </a:lnRef>
            <a:fillRef idx="0">
              <a:schemeClr val="dk1"/>
            </a:fillRef>
            <a:effectRef idx="1">
              <a:schemeClr val="dk1"/>
            </a:effectRef>
            <a:fontRef idx="minor">
              <a:schemeClr val="tx1"/>
            </a:fontRef>
          </p:style>
        </p:cxnSp>
        <p:sp>
          <p:nvSpPr>
            <p:cNvPr id="90" name="TextBox 89"/>
            <p:cNvSpPr txBox="1"/>
            <p:nvPr/>
          </p:nvSpPr>
          <p:spPr>
            <a:xfrm>
              <a:off x="5410199" y="3002972"/>
              <a:ext cx="1828801" cy="740517"/>
            </a:xfrm>
            <a:prstGeom prst="rect">
              <a:avLst/>
            </a:prstGeom>
            <a:noFill/>
          </p:spPr>
          <p:txBody>
            <a:bodyPr wrap="square" lIns="73141" tIns="36571" rIns="73141" bIns="36571" rtlCol="0">
              <a:spAutoFit/>
            </a:bodyPr>
            <a:lstStyle/>
            <a:p>
              <a:pPr marL="90157" indent="-90157">
                <a:buFont typeface="Arial" pitchFamily="34" charset="0"/>
                <a:buChar char="•"/>
              </a:pPr>
              <a:r>
                <a:rPr lang="en-US" sz="800" dirty="0" smtClean="0"/>
                <a:t>Tesoro Anacortes Refinery</a:t>
              </a:r>
            </a:p>
            <a:p>
              <a:pPr marL="90157" indent="-90157">
                <a:buFont typeface="Arial" pitchFamily="34" charset="0"/>
                <a:buChar char="•"/>
              </a:pPr>
              <a:r>
                <a:rPr lang="en-US" sz="800" dirty="0" smtClean="0"/>
                <a:t>Shell Puget Sound</a:t>
              </a:r>
            </a:p>
          </p:txBody>
        </p:sp>
        <p:cxnSp>
          <p:nvCxnSpPr>
            <p:cNvPr id="91" name="Straight Connector 90"/>
            <p:cNvCxnSpPr/>
            <p:nvPr/>
          </p:nvCxnSpPr>
          <p:spPr>
            <a:xfrm>
              <a:off x="4724400" y="3157682"/>
              <a:ext cx="647700" cy="0"/>
            </a:xfrm>
            <a:prstGeom prst="line">
              <a:avLst/>
            </a:prstGeom>
          </p:spPr>
          <p:style>
            <a:lnRef idx="2">
              <a:schemeClr val="dk1"/>
            </a:lnRef>
            <a:fillRef idx="0">
              <a:schemeClr val="dk1"/>
            </a:fillRef>
            <a:effectRef idx="1">
              <a:schemeClr val="dk1"/>
            </a:effectRef>
            <a:fontRef idx="minor">
              <a:schemeClr val="tx1"/>
            </a:fontRef>
          </p:style>
        </p:cxnSp>
        <p:sp>
          <p:nvSpPr>
            <p:cNvPr id="92" name="TextBox 91"/>
            <p:cNvSpPr txBox="1"/>
            <p:nvPr/>
          </p:nvSpPr>
          <p:spPr>
            <a:xfrm>
              <a:off x="4952999" y="6400800"/>
              <a:ext cx="1828801" cy="740517"/>
            </a:xfrm>
            <a:prstGeom prst="rect">
              <a:avLst/>
            </a:prstGeom>
            <a:noFill/>
          </p:spPr>
          <p:txBody>
            <a:bodyPr wrap="square" lIns="73141" tIns="36571" rIns="73141" bIns="36571" rtlCol="0">
              <a:spAutoFit/>
            </a:bodyPr>
            <a:lstStyle/>
            <a:p>
              <a:pPr marL="90157" indent="-90157">
                <a:buFont typeface="Arial" pitchFamily="34" charset="0"/>
                <a:buChar char="•"/>
              </a:pPr>
              <a:r>
                <a:rPr lang="en-US" sz="800" dirty="0" smtClean="0"/>
                <a:t>US Oil &amp; Refining</a:t>
              </a:r>
            </a:p>
            <a:p>
              <a:pPr marL="90157" indent="-90157">
                <a:buFont typeface="Arial" pitchFamily="34" charset="0"/>
                <a:buChar char="•"/>
              </a:pPr>
              <a:r>
                <a:rPr lang="en-US" sz="800" dirty="0" err="1" smtClean="0"/>
                <a:t>Targa</a:t>
              </a:r>
              <a:r>
                <a:rPr lang="en-US" sz="800" dirty="0" smtClean="0"/>
                <a:t> Sound Terminal  </a:t>
              </a:r>
              <a:endParaRPr lang="en-US" sz="800" dirty="0"/>
            </a:p>
          </p:txBody>
        </p:sp>
        <p:cxnSp>
          <p:nvCxnSpPr>
            <p:cNvPr id="93" name="Straight Connector 92"/>
            <p:cNvCxnSpPr/>
            <p:nvPr/>
          </p:nvCxnSpPr>
          <p:spPr>
            <a:xfrm>
              <a:off x="4953000" y="6406573"/>
              <a:ext cx="539750" cy="0"/>
            </a:xfrm>
            <a:prstGeom prst="line">
              <a:avLst/>
            </a:prstGeom>
          </p:spPr>
          <p:style>
            <a:lnRef idx="2">
              <a:schemeClr val="dk1"/>
            </a:lnRef>
            <a:fillRef idx="0">
              <a:schemeClr val="dk1"/>
            </a:fillRef>
            <a:effectRef idx="1">
              <a:schemeClr val="dk1"/>
            </a:effectRef>
            <a:fontRef idx="minor">
              <a:schemeClr val="tx1"/>
            </a:fontRef>
          </p:style>
        </p:cxnSp>
        <p:pic>
          <p:nvPicPr>
            <p:cNvPr id="94" name="Picture 4" descr="C:\Users\nhoa461\AppData\Local\Microsoft\Windows\Temporary Internet Files\Content.IE5\QAUJ6O6Z\MC900082349[1].wmf"/>
            <p:cNvPicPr>
              <a:picLocks noChangeAspect="1" noChangeArrowheads="1"/>
            </p:cNvPicPr>
            <p:nvPr/>
          </p:nvPicPr>
          <p:blipFill>
            <a:blip r:embed="rId4" cstate="print"/>
            <a:srcRect/>
            <a:stretch>
              <a:fillRect/>
            </a:stretch>
          </p:blipFill>
          <p:spPr bwMode="auto">
            <a:xfrm>
              <a:off x="4267200" y="1842655"/>
              <a:ext cx="384299" cy="386773"/>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5" name="TextBox 94"/>
            <p:cNvSpPr txBox="1"/>
            <p:nvPr/>
          </p:nvSpPr>
          <p:spPr>
            <a:xfrm>
              <a:off x="1813560" y="5265418"/>
              <a:ext cx="1219199" cy="1171995"/>
            </a:xfrm>
            <a:prstGeom prst="rect">
              <a:avLst/>
            </a:prstGeom>
            <a:noFill/>
          </p:spPr>
          <p:txBody>
            <a:bodyPr wrap="square" lIns="73141" tIns="36571" rIns="73141" bIns="36571" rtlCol="0">
              <a:spAutoFit/>
            </a:bodyPr>
            <a:lstStyle/>
            <a:p>
              <a:r>
                <a:rPr lang="en-US" sz="800" dirty="0" err="1" smtClean="0"/>
                <a:t>Imperium</a:t>
              </a:r>
              <a:r>
                <a:rPr lang="en-US" sz="800" dirty="0" smtClean="0"/>
                <a:t> Biodiesel</a:t>
              </a:r>
            </a:p>
            <a:p>
              <a:r>
                <a:rPr lang="en-US" sz="800" dirty="0" smtClean="0"/>
                <a:t>Refinery with proposed expansion</a:t>
              </a:r>
              <a:endParaRPr lang="en-US" sz="800" dirty="0"/>
            </a:p>
          </p:txBody>
        </p:sp>
        <p:sp>
          <p:nvSpPr>
            <p:cNvPr id="96" name="TextBox 95"/>
            <p:cNvSpPr txBox="1"/>
            <p:nvPr/>
          </p:nvSpPr>
          <p:spPr>
            <a:xfrm>
              <a:off x="6095999" y="3886199"/>
              <a:ext cx="1371601" cy="534814"/>
            </a:xfrm>
            <a:prstGeom prst="rect">
              <a:avLst/>
            </a:prstGeom>
            <a:noFill/>
          </p:spPr>
          <p:txBody>
            <a:bodyPr wrap="square" lIns="73141" tIns="36571" rIns="73141" bIns="36571" rtlCol="0">
              <a:spAutoFit/>
            </a:bodyPr>
            <a:lstStyle/>
            <a:p>
              <a:r>
                <a:rPr lang="en-US" sz="800" dirty="0" smtClean="0"/>
                <a:t>Olympic Pipeline</a:t>
              </a:r>
            </a:p>
          </p:txBody>
        </p:sp>
        <p:cxnSp>
          <p:nvCxnSpPr>
            <p:cNvPr id="97" name="Straight Connector 96"/>
            <p:cNvCxnSpPr/>
            <p:nvPr/>
          </p:nvCxnSpPr>
          <p:spPr>
            <a:xfrm>
              <a:off x="5334000" y="3885046"/>
              <a:ext cx="381000" cy="77354"/>
            </a:xfrm>
            <a:prstGeom prst="line">
              <a:avLst/>
            </a:prstGeom>
            <a:ln/>
          </p:spPr>
          <p:style>
            <a:lnRef idx="2">
              <a:schemeClr val="accent2"/>
            </a:lnRef>
            <a:fillRef idx="0">
              <a:schemeClr val="accent2"/>
            </a:fillRef>
            <a:effectRef idx="1">
              <a:schemeClr val="accent2"/>
            </a:effectRef>
            <a:fontRef idx="minor">
              <a:schemeClr val="tx1"/>
            </a:fontRef>
          </p:style>
        </p:cxnSp>
        <p:sp>
          <p:nvSpPr>
            <p:cNvPr id="98" name="TextBox 97"/>
            <p:cNvSpPr txBox="1"/>
            <p:nvPr/>
          </p:nvSpPr>
          <p:spPr>
            <a:xfrm>
              <a:off x="6248399" y="1524000"/>
              <a:ext cx="2057400" cy="534814"/>
            </a:xfrm>
            <a:prstGeom prst="rect">
              <a:avLst/>
            </a:prstGeom>
            <a:noFill/>
          </p:spPr>
          <p:txBody>
            <a:bodyPr wrap="square" lIns="73141" tIns="36571" rIns="73141" bIns="36571" rtlCol="0">
              <a:spAutoFit/>
            </a:bodyPr>
            <a:lstStyle/>
            <a:p>
              <a:r>
                <a:rPr lang="en-US" sz="800" dirty="0" smtClean="0"/>
                <a:t>Kinder Morgan </a:t>
              </a:r>
              <a:r>
                <a:rPr lang="en-US" sz="800" dirty="0" err="1" smtClean="0"/>
                <a:t>Transmountain</a:t>
              </a:r>
              <a:r>
                <a:rPr lang="en-US" sz="800" dirty="0" smtClean="0"/>
                <a:t> Pipeline</a:t>
              </a:r>
            </a:p>
          </p:txBody>
        </p:sp>
        <p:sp>
          <p:nvSpPr>
            <p:cNvPr id="99" name="TextBox 98"/>
            <p:cNvSpPr txBox="1"/>
            <p:nvPr/>
          </p:nvSpPr>
          <p:spPr>
            <a:xfrm>
              <a:off x="10492740" y="4810246"/>
              <a:ext cx="1311684" cy="534814"/>
            </a:xfrm>
            <a:prstGeom prst="rect">
              <a:avLst/>
            </a:prstGeom>
            <a:noFill/>
          </p:spPr>
          <p:txBody>
            <a:bodyPr wrap="square" lIns="73141" tIns="36571" rIns="73141" bIns="36571" rtlCol="0">
              <a:spAutoFit/>
            </a:bodyPr>
            <a:lstStyle/>
            <a:p>
              <a:r>
                <a:rPr lang="en-US" sz="800" dirty="0" smtClean="0"/>
                <a:t>Yellowstone Pipeline</a:t>
              </a:r>
            </a:p>
          </p:txBody>
        </p:sp>
        <p:cxnSp>
          <p:nvCxnSpPr>
            <p:cNvPr id="100" name="Straight Connector 99"/>
            <p:cNvCxnSpPr/>
            <p:nvPr/>
          </p:nvCxnSpPr>
          <p:spPr>
            <a:xfrm>
              <a:off x="11201400" y="5710382"/>
              <a:ext cx="196579" cy="11699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1" name="Straight Connector 100"/>
            <p:cNvCxnSpPr/>
            <p:nvPr/>
          </p:nvCxnSpPr>
          <p:spPr>
            <a:xfrm rot="10800000">
              <a:off x="11658600" y="7086600"/>
              <a:ext cx="685799" cy="23206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2" name="Straight Connector 101"/>
            <p:cNvCxnSpPr/>
            <p:nvPr/>
          </p:nvCxnSpPr>
          <p:spPr>
            <a:xfrm>
              <a:off x="9220200" y="8382000"/>
              <a:ext cx="1606046" cy="577273"/>
            </a:xfrm>
            <a:prstGeom prst="line">
              <a:avLst/>
            </a:prstGeom>
            <a:ln/>
          </p:spPr>
          <p:style>
            <a:lnRef idx="2">
              <a:schemeClr val="accent2"/>
            </a:lnRef>
            <a:fillRef idx="0">
              <a:schemeClr val="accent2"/>
            </a:fillRef>
            <a:effectRef idx="1">
              <a:schemeClr val="accent2"/>
            </a:effectRef>
            <a:fontRef idx="minor">
              <a:schemeClr val="tx1"/>
            </a:fontRef>
          </p:style>
        </p:cxnSp>
        <p:sp>
          <p:nvSpPr>
            <p:cNvPr id="103" name="TextBox 102"/>
            <p:cNvSpPr txBox="1"/>
            <p:nvPr/>
          </p:nvSpPr>
          <p:spPr>
            <a:xfrm>
              <a:off x="12725399" y="7162800"/>
              <a:ext cx="1349375" cy="334844"/>
            </a:xfrm>
            <a:prstGeom prst="rect">
              <a:avLst/>
            </a:prstGeom>
            <a:noFill/>
          </p:spPr>
          <p:txBody>
            <a:bodyPr wrap="square" lIns="73141" tIns="36571" rIns="73141" bIns="36571" rtlCol="0">
              <a:spAutoFit/>
            </a:bodyPr>
            <a:lstStyle/>
            <a:p>
              <a:r>
                <a:rPr lang="en-US" sz="800" dirty="0" smtClean="0"/>
                <a:t>Tesoro Pipeline</a:t>
              </a:r>
            </a:p>
          </p:txBody>
        </p:sp>
        <p:sp>
          <p:nvSpPr>
            <p:cNvPr id="104" name="TextBox 103"/>
            <p:cNvSpPr txBox="1"/>
            <p:nvPr/>
          </p:nvSpPr>
          <p:spPr>
            <a:xfrm>
              <a:off x="9067800" y="7856218"/>
              <a:ext cx="1036320" cy="544133"/>
            </a:xfrm>
            <a:prstGeom prst="rect">
              <a:avLst/>
            </a:prstGeom>
            <a:noFill/>
          </p:spPr>
          <p:txBody>
            <a:bodyPr wrap="square" lIns="73141" tIns="36571" rIns="73141" bIns="36571" rtlCol="0">
              <a:spAutoFit/>
            </a:bodyPr>
            <a:lstStyle/>
            <a:p>
              <a:r>
                <a:rPr lang="en-US" sz="800" dirty="0" smtClean="0"/>
                <a:t>Tidewater Pipeline</a:t>
              </a:r>
              <a:endParaRPr lang="en-US" sz="800" dirty="0"/>
            </a:p>
          </p:txBody>
        </p:sp>
        <p:grpSp>
          <p:nvGrpSpPr>
            <p:cNvPr id="105" name="Group 59"/>
            <p:cNvGrpSpPr/>
            <p:nvPr/>
          </p:nvGrpSpPr>
          <p:grpSpPr>
            <a:xfrm>
              <a:off x="1676400" y="6934200"/>
              <a:ext cx="269877" cy="154709"/>
              <a:chOff x="1143000" y="6172200"/>
              <a:chExt cx="457200" cy="228600"/>
            </a:xfrm>
          </p:grpSpPr>
          <p:sp>
            <p:nvSpPr>
              <p:cNvPr id="106" name="Chevron 105"/>
              <p:cNvSpPr/>
              <p:nvPr/>
            </p:nvSpPr>
            <p:spPr>
              <a:xfrm>
                <a:off x="11430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7" name="Chevron 106"/>
              <p:cNvSpPr/>
              <p:nvPr/>
            </p:nvSpPr>
            <p:spPr>
              <a:xfrm>
                <a:off x="12954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a:off x="14478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63"/>
            <p:cNvGrpSpPr/>
            <p:nvPr/>
          </p:nvGrpSpPr>
          <p:grpSpPr>
            <a:xfrm>
              <a:off x="2133600" y="8686800"/>
              <a:ext cx="269877" cy="154709"/>
              <a:chOff x="1143000" y="6172200"/>
              <a:chExt cx="457200" cy="228600"/>
            </a:xfrm>
          </p:grpSpPr>
          <p:sp>
            <p:nvSpPr>
              <p:cNvPr id="110" name="Chevron 109"/>
              <p:cNvSpPr/>
              <p:nvPr/>
            </p:nvSpPr>
            <p:spPr>
              <a:xfrm>
                <a:off x="11430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a:off x="12954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2" name="Chevron 111"/>
              <p:cNvSpPr/>
              <p:nvPr/>
            </p:nvSpPr>
            <p:spPr>
              <a:xfrm>
                <a:off x="14478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77"/>
            <p:cNvGrpSpPr/>
            <p:nvPr/>
          </p:nvGrpSpPr>
          <p:grpSpPr>
            <a:xfrm rot="1652883">
              <a:off x="1239140" y="2980209"/>
              <a:ext cx="269877" cy="154709"/>
              <a:chOff x="1143000" y="6172200"/>
              <a:chExt cx="457200" cy="228600"/>
            </a:xfrm>
          </p:grpSpPr>
          <p:sp>
            <p:nvSpPr>
              <p:cNvPr id="114" name="Chevron 113"/>
              <p:cNvSpPr/>
              <p:nvPr/>
            </p:nvSpPr>
            <p:spPr>
              <a:xfrm>
                <a:off x="11430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a:off x="12954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a:off x="14478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17" name="Group 86"/>
            <p:cNvGrpSpPr/>
            <p:nvPr/>
          </p:nvGrpSpPr>
          <p:grpSpPr>
            <a:xfrm rot="1924429">
              <a:off x="3829875" y="1748885"/>
              <a:ext cx="269877" cy="154709"/>
              <a:chOff x="1143000" y="6172200"/>
              <a:chExt cx="457200" cy="228600"/>
            </a:xfrm>
          </p:grpSpPr>
          <p:sp>
            <p:nvSpPr>
              <p:cNvPr id="118" name="Chevron 117"/>
              <p:cNvSpPr/>
              <p:nvPr/>
            </p:nvSpPr>
            <p:spPr>
              <a:xfrm>
                <a:off x="11430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9" name="Chevron 118"/>
              <p:cNvSpPr/>
              <p:nvPr/>
            </p:nvSpPr>
            <p:spPr>
              <a:xfrm>
                <a:off x="12954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a:off x="1447800" y="6172200"/>
                <a:ext cx="152400" cy="2286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21" name="TextBox 120"/>
            <p:cNvSpPr txBox="1"/>
            <p:nvPr/>
          </p:nvSpPr>
          <p:spPr>
            <a:xfrm>
              <a:off x="12435840" y="3027745"/>
              <a:ext cx="1746250" cy="1563333"/>
            </a:xfrm>
            <a:prstGeom prst="rect">
              <a:avLst/>
            </a:prstGeom>
            <a:solidFill>
              <a:schemeClr val="accent3">
                <a:lumMod val="60000"/>
                <a:lumOff val="40000"/>
                <a:alpha val="35000"/>
              </a:schemeClr>
            </a:solidFill>
          </p:spPr>
          <p:txBody>
            <a:bodyPr wrap="square" lIns="73141" tIns="36571" rIns="73141" bIns="36571" rtlCol="0">
              <a:spAutoFit/>
            </a:bodyPr>
            <a:lstStyle/>
            <a:p>
              <a:r>
                <a:rPr lang="en-US" sz="800" b="1" dirty="0" smtClean="0">
                  <a:solidFill>
                    <a:srgbClr val="1F497D"/>
                  </a:solidFill>
                </a:rPr>
                <a:t>Oil sands from Canada and </a:t>
              </a:r>
              <a:r>
                <a:rPr lang="en-US" sz="800" b="1" dirty="0" err="1" smtClean="0">
                  <a:solidFill>
                    <a:srgbClr val="1F497D"/>
                  </a:solidFill>
                </a:rPr>
                <a:t>Bakken</a:t>
              </a:r>
              <a:r>
                <a:rPr lang="en-US" sz="800" b="1" dirty="0" smtClean="0">
                  <a:solidFill>
                    <a:srgbClr val="1F497D"/>
                  </a:solidFill>
                </a:rPr>
                <a:t> shale oil from North Dakota and Montana coming  by  railcar to WA refineries </a:t>
              </a:r>
              <a:endParaRPr lang="en-US" sz="800" b="1" dirty="0">
                <a:solidFill>
                  <a:srgbClr val="1F497D"/>
                </a:solidFill>
              </a:endParaRPr>
            </a:p>
          </p:txBody>
        </p:sp>
        <p:sp>
          <p:nvSpPr>
            <p:cNvPr id="122" name="TextBox 121"/>
            <p:cNvSpPr txBox="1"/>
            <p:nvPr/>
          </p:nvSpPr>
          <p:spPr>
            <a:xfrm>
              <a:off x="3962401" y="7467600"/>
              <a:ext cx="1231902" cy="1171995"/>
            </a:xfrm>
            <a:prstGeom prst="rect">
              <a:avLst/>
            </a:prstGeom>
            <a:solidFill>
              <a:schemeClr val="accent3">
                <a:lumMod val="60000"/>
                <a:lumOff val="40000"/>
                <a:alpha val="35000"/>
              </a:schemeClr>
            </a:solidFill>
          </p:spPr>
          <p:txBody>
            <a:bodyPr wrap="square" lIns="73141" tIns="36571" rIns="73141" bIns="36571" rtlCol="0">
              <a:spAutoFit/>
            </a:bodyPr>
            <a:lstStyle/>
            <a:p>
              <a:r>
                <a:rPr lang="en-US" sz="800" b="1" dirty="0" err="1" smtClean="0">
                  <a:solidFill>
                    <a:srgbClr val="1F497D"/>
                  </a:solidFill>
                </a:rPr>
                <a:t>Bakken</a:t>
              </a:r>
              <a:r>
                <a:rPr lang="en-US" sz="800" b="1" dirty="0" smtClean="0">
                  <a:solidFill>
                    <a:srgbClr val="1F497D"/>
                  </a:solidFill>
                </a:rPr>
                <a:t> oil by railcar transfer to a barge bound for CA</a:t>
              </a:r>
              <a:endParaRPr lang="en-US" sz="800" b="1" dirty="0">
                <a:solidFill>
                  <a:srgbClr val="1F497D"/>
                </a:solidFill>
              </a:endParaRPr>
            </a:p>
          </p:txBody>
        </p:sp>
        <p:grpSp>
          <p:nvGrpSpPr>
            <p:cNvPr id="123" name="Group 123"/>
            <p:cNvGrpSpPr/>
            <p:nvPr/>
          </p:nvGrpSpPr>
          <p:grpSpPr>
            <a:xfrm rot="8241782">
              <a:off x="3902143" y="2069703"/>
              <a:ext cx="269877" cy="154709"/>
              <a:chOff x="1143000" y="6172200"/>
              <a:chExt cx="457200" cy="228600"/>
            </a:xfrm>
          </p:grpSpPr>
          <p:sp>
            <p:nvSpPr>
              <p:cNvPr id="124" name="Chevron 123"/>
              <p:cNvSpPr/>
              <p:nvPr/>
            </p:nvSpPr>
            <p:spPr>
              <a:xfrm>
                <a:off x="11430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25" name="Chevron 124"/>
              <p:cNvSpPr/>
              <p:nvPr/>
            </p:nvSpPr>
            <p:spPr>
              <a:xfrm>
                <a:off x="12954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26" name="Chevron 125"/>
              <p:cNvSpPr/>
              <p:nvPr/>
            </p:nvSpPr>
            <p:spPr>
              <a:xfrm>
                <a:off x="14478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grpSp>
          <p:nvGrpSpPr>
            <p:cNvPr id="127" name="Group 127"/>
            <p:cNvGrpSpPr/>
            <p:nvPr/>
          </p:nvGrpSpPr>
          <p:grpSpPr>
            <a:xfrm rot="12445489">
              <a:off x="1543929" y="2902661"/>
              <a:ext cx="269877" cy="154709"/>
              <a:chOff x="1143000" y="6172200"/>
              <a:chExt cx="457200" cy="228600"/>
            </a:xfrm>
          </p:grpSpPr>
          <p:sp>
            <p:nvSpPr>
              <p:cNvPr id="128" name="Chevron 127"/>
              <p:cNvSpPr/>
              <p:nvPr/>
            </p:nvSpPr>
            <p:spPr>
              <a:xfrm>
                <a:off x="11430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29" name="Chevron 128"/>
              <p:cNvSpPr/>
              <p:nvPr/>
            </p:nvSpPr>
            <p:spPr>
              <a:xfrm>
                <a:off x="12954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0" name="Chevron 129"/>
              <p:cNvSpPr/>
              <p:nvPr/>
            </p:nvSpPr>
            <p:spPr>
              <a:xfrm>
                <a:off x="14478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grpSp>
          <p:nvGrpSpPr>
            <p:cNvPr id="131" name="Group 132"/>
            <p:cNvGrpSpPr/>
            <p:nvPr/>
          </p:nvGrpSpPr>
          <p:grpSpPr>
            <a:xfrm rot="10800000">
              <a:off x="1524000" y="6400800"/>
              <a:ext cx="269877" cy="154709"/>
              <a:chOff x="1143000" y="6172200"/>
              <a:chExt cx="457200" cy="228600"/>
            </a:xfrm>
          </p:grpSpPr>
          <p:sp>
            <p:nvSpPr>
              <p:cNvPr id="132" name="Chevron 131"/>
              <p:cNvSpPr/>
              <p:nvPr/>
            </p:nvSpPr>
            <p:spPr>
              <a:xfrm>
                <a:off x="11430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3" name="Chevron 132"/>
              <p:cNvSpPr/>
              <p:nvPr/>
            </p:nvSpPr>
            <p:spPr>
              <a:xfrm>
                <a:off x="12954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a:off x="14478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grpSp>
          <p:nvGrpSpPr>
            <p:cNvPr id="135" name="Group 140"/>
            <p:cNvGrpSpPr/>
            <p:nvPr/>
          </p:nvGrpSpPr>
          <p:grpSpPr>
            <a:xfrm rot="10800000">
              <a:off x="1676400" y="8229600"/>
              <a:ext cx="269877" cy="154709"/>
              <a:chOff x="1143000" y="6172200"/>
              <a:chExt cx="457200" cy="228600"/>
            </a:xfrm>
          </p:grpSpPr>
          <p:sp>
            <p:nvSpPr>
              <p:cNvPr id="136" name="Chevron 135"/>
              <p:cNvSpPr/>
              <p:nvPr/>
            </p:nvSpPr>
            <p:spPr>
              <a:xfrm>
                <a:off x="11430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7" name="Chevron 136"/>
              <p:cNvSpPr/>
              <p:nvPr/>
            </p:nvSpPr>
            <p:spPr>
              <a:xfrm>
                <a:off x="12954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38" name="Chevron 137"/>
              <p:cNvSpPr/>
              <p:nvPr/>
            </p:nvSpPr>
            <p:spPr>
              <a:xfrm>
                <a:off x="1447800" y="6172200"/>
                <a:ext cx="152400" cy="2286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grpSp>
        <p:sp>
          <p:nvSpPr>
            <p:cNvPr id="139" name="TextBox 138"/>
            <p:cNvSpPr txBox="1"/>
            <p:nvPr/>
          </p:nvSpPr>
          <p:spPr>
            <a:xfrm>
              <a:off x="8161020" y="6819898"/>
              <a:ext cx="1295400" cy="962708"/>
            </a:xfrm>
            <a:prstGeom prst="rect">
              <a:avLst/>
            </a:prstGeom>
            <a:solidFill>
              <a:schemeClr val="accent3">
                <a:lumMod val="60000"/>
                <a:lumOff val="40000"/>
                <a:alpha val="35000"/>
              </a:schemeClr>
            </a:solidFill>
          </p:spPr>
          <p:txBody>
            <a:bodyPr wrap="square" lIns="73141" tIns="36571" rIns="73141" bIns="36571" rtlCol="0">
              <a:spAutoFit/>
            </a:bodyPr>
            <a:lstStyle/>
            <a:p>
              <a:r>
                <a:rPr lang="en-US" sz="800" b="1" dirty="0" err="1" smtClean="0">
                  <a:solidFill>
                    <a:srgbClr val="1F497D"/>
                  </a:solidFill>
                </a:rPr>
                <a:t>Bakken</a:t>
              </a:r>
              <a:r>
                <a:rPr lang="en-US" sz="800" b="1" dirty="0" smtClean="0">
                  <a:solidFill>
                    <a:srgbClr val="1F497D"/>
                  </a:solidFill>
                </a:rPr>
                <a:t> oil moving north by railcar  to refineries</a:t>
              </a:r>
              <a:endParaRPr lang="en-US" sz="800" b="1" dirty="0">
                <a:solidFill>
                  <a:srgbClr val="1F497D"/>
                </a:solidFill>
              </a:endParaRPr>
            </a:p>
          </p:txBody>
        </p:sp>
        <p:pic>
          <p:nvPicPr>
            <p:cNvPr id="140" name="Picture 4" descr="C:\Users\nhoa461\AppData\Local\Microsoft\Windows\Temporary Internet Files\Content.IE5\QAUJ6O6Z\MC900082349[1].wmf"/>
            <p:cNvPicPr>
              <a:picLocks noChangeAspect="1" noChangeArrowheads="1"/>
            </p:cNvPicPr>
            <p:nvPr/>
          </p:nvPicPr>
          <p:blipFill>
            <a:blip r:embed="rId4" cstate="print"/>
            <a:srcRect/>
            <a:stretch>
              <a:fillRect/>
            </a:stretch>
          </p:blipFill>
          <p:spPr bwMode="auto">
            <a:xfrm>
              <a:off x="4419600" y="2770909"/>
              <a:ext cx="384299" cy="386773"/>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1" name="Picture 4" descr="C:\Users\nhoa461\AppData\Local\Microsoft\Windows\Temporary Internet Files\Content.IE5\QAUJ6O6Z\MC900082349[1].wmf"/>
            <p:cNvPicPr>
              <a:picLocks noChangeAspect="1" noChangeArrowheads="1"/>
            </p:cNvPicPr>
            <p:nvPr/>
          </p:nvPicPr>
          <p:blipFill>
            <a:blip r:embed="rId4" cstate="print"/>
            <a:srcRect/>
            <a:stretch>
              <a:fillRect/>
            </a:stretch>
          </p:blipFill>
          <p:spPr bwMode="auto">
            <a:xfrm>
              <a:off x="4648200" y="6019800"/>
              <a:ext cx="384299" cy="386773"/>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2" name="Picture 2" descr="C:\Users\nhoa461\AppData\Local\Microsoft\Windows\Temporary Internet Files\Content.IE5\SFL9U0UF\MC900090243[1].wmf"/>
            <p:cNvPicPr>
              <a:picLocks noChangeAspect="1" noChangeArrowheads="1"/>
            </p:cNvPicPr>
            <p:nvPr/>
          </p:nvPicPr>
          <p:blipFill>
            <a:blip r:embed="rId5" cstate="print"/>
            <a:srcRect/>
            <a:stretch>
              <a:fillRect/>
            </a:stretch>
          </p:blipFill>
          <p:spPr bwMode="auto">
            <a:xfrm>
              <a:off x="10820400" y="5400964"/>
              <a:ext cx="390522" cy="386772"/>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3" name="Picture 4" descr="C:\Users\nhoa461\AppData\Local\Microsoft\Windows\Temporary Internet Files\Content.IE5\QAUJ6O6Z\MC900082349[1].wmf"/>
            <p:cNvPicPr>
              <a:picLocks noChangeAspect="1" noChangeArrowheads="1"/>
            </p:cNvPicPr>
            <p:nvPr/>
          </p:nvPicPr>
          <p:blipFill>
            <a:blip r:embed="rId4" cstate="print"/>
            <a:srcRect/>
            <a:stretch>
              <a:fillRect/>
            </a:stretch>
          </p:blipFill>
          <p:spPr bwMode="auto">
            <a:xfrm>
              <a:off x="2057400" y="6483927"/>
              <a:ext cx="384299" cy="386773"/>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4" name="Picture 2" descr="C:\Users\nhoa461\AppData\Local\Microsoft\Windows\Temporary Internet Files\Content.IE5\SFL9U0UF\MC900090243[1].wmf"/>
            <p:cNvPicPr>
              <a:picLocks noChangeAspect="1" noChangeArrowheads="1"/>
            </p:cNvPicPr>
            <p:nvPr/>
          </p:nvPicPr>
          <p:blipFill>
            <a:blip r:embed="rId5" cstate="print"/>
            <a:srcRect/>
            <a:stretch>
              <a:fillRect/>
            </a:stretch>
          </p:blipFill>
          <p:spPr bwMode="auto">
            <a:xfrm>
              <a:off x="12344400" y="7162800"/>
              <a:ext cx="390522" cy="386772"/>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5" name="Picture 2" descr="C:\Users\nhoa461\AppData\Local\Microsoft\Windows\Temporary Internet Files\Content.IE5\SFL9U0UF\MC900090243[1].wmf"/>
            <p:cNvPicPr>
              <a:picLocks noChangeAspect="1" noChangeArrowheads="1"/>
            </p:cNvPicPr>
            <p:nvPr/>
          </p:nvPicPr>
          <p:blipFill>
            <a:blip r:embed="rId5" cstate="print"/>
            <a:srcRect/>
            <a:stretch>
              <a:fillRect/>
            </a:stretch>
          </p:blipFill>
          <p:spPr bwMode="auto">
            <a:xfrm>
              <a:off x="8763000" y="8153400"/>
              <a:ext cx="390522" cy="386772"/>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6" name="Picture 2" descr="C:\Users\nhoa461\AppData\Local\Microsoft\Windows\Temporary Internet Files\Content.IE5\SFL9U0UF\MC900090243[1].wmf"/>
            <p:cNvPicPr>
              <a:picLocks noChangeAspect="1" noChangeArrowheads="1"/>
            </p:cNvPicPr>
            <p:nvPr/>
          </p:nvPicPr>
          <p:blipFill>
            <a:blip r:embed="rId5" cstate="print"/>
            <a:srcRect/>
            <a:stretch>
              <a:fillRect/>
            </a:stretch>
          </p:blipFill>
          <p:spPr bwMode="auto">
            <a:xfrm>
              <a:off x="5715000" y="3810000"/>
              <a:ext cx="390522" cy="386772"/>
            </a:xfrm>
            <a:prstGeom prst="ellipse">
              <a:avLst/>
            </a:prstGeom>
            <a:ln w="381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7" name="TextBox 146"/>
            <p:cNvSpPr txBox="1"/>
            <p:nvPr/>
          </p:nvSpPr>
          <p:spPr>
            <a:xfrm>
              <a:off x="4419601" y="9829799"/>
              <a:ext cx="1231902" cy="740517"/>
            </a:xfrm>
            <a:prstGeom prst="rect">
              <a:avLst/>
            </a:prstGeom>
            <a:solidFill>
              <a:srgbClr val="4F81BD">
                <a:alpha val="35000"/>
              </a:srgbClr>
            </a:solidFill>
          </p:spPr>
          <p:txBody>
            <a:bodyPr wrap="square" lIns="73141" tIns="36571" rIns="73141" bIns="36571" rtlCol="0">
              <a:spAutoFit/>
            </a:bodyPr>
            <a:lstStyle/>
            <a:p>
              <a:r>
                <a:rPr lang="en-US" sz="800" b="1" dirty="0" smtClean="0">
                  <a:solidFill>
                    <a:srgbClr val="1F497D"/>
                  </a:solidFill>
                </a:rPr>
                <a:t>Proposed Vancouver Energy</a:t>
              </a:r>
              <a:endParaRPr lang="en-US" sz="800" b="1" dirty="0">
                <a:solidFill>
                  <a:srgbClr val="1F497D"/>
                </a:solidFill>
              </a:endParaRPr>
            </a:p>
          </p:txBody>
        </p:sp>
        <p:sp>
          <p:nvSpPr>
            <p:cNvPr id="148" name="TextBox 147"/>
            <p:cNvSpPr txBox="1"/>
            <p:nvPr/>
          </p:nvSpPr>
          <p:spPr>
            <a:xfrm>
              <a:off x="2979420" y="5654038"/>
              <a:ext cx="1295400" cy="753420"/>
            </a:xfrm>
            <a:prstGeom prst="rect">
              <a:avLst/>
            </a:prstGeom>
            <a:solidFill>
              <a:srgbClr val="4F81BD">
                <a:alpha val="35000"/>
              </a:srgbClr>
            </a:solidFill>
          </p:spPr>
          <p:txBody>
            <a:bodyPr wrap="square" lIns="73141" tIns="36571" rIns="73141" bIns="36571" rtlCol="0">
              <a:spAutoFit/>
            </a:bodyPr>
            <a:lstStyle/>
            <a:p>
              <a:r>
                <a:rPr lang="en-US" sz="800" b="1" dirty="0" smtClean="0">
                  <a:solidFill>
                    <a:srgbClr val="1F497D"/>
                  </a:solidFill>
                </a:rPr>
                <a:t>Proposed Grays Harbor Rail Terminal</a:t>
              </a:r>
              <a:endParaRPr lang="en-US" sz="800" b="1" dirty="0">
                <a:solidFill>
                  <a:srgbClr val="1F497D"/>
                </a:solidFill>
              </a:endParaRPr>
            </a:p>
          </p:txBody>
        </p:sp>
        <p:sp>
          <p:nvSpPr>
            <p:cNvPr id="149" name="Oval 148"/>
            <p:cNvSpPr/>
            <p:nvPr/>
          </p:nvSpPr>
          <p:spPr>
            <a:xfrm>
              <a:off x="2895600" y="6477000"/>
              <a:ext cx="228600" cy="228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0" name="Oval 149"/>
            <p:cNvSpPr/>
            <p:nvPr/>
          </p:nvSpPr>
          <p:spPr>
            <a:xfrm>
              <a:off x="2514600" y="6629400"/>
              <a:ext cx="228600" cy="228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1" name="TextBox 150"/>
            <p:cNvSpPr txBox="1"/>
            <p:nvPr/>
          </p:nvSpPr>
          <p:spPr>
            <a:xfrm>
              <a:off x="2232659" y="6973259"/>
              <a:ext cx="1005841" cy="753420"/>
            </a:xfrm>
            <a:prstGeom prst="rect">
              <a:avLst/>
            </a:prstGeom>
            <a:solidFill>
              <a:srgbClr val="4F81BD">
                <a:alpha val="35000"/>
              </a:srgbClr>
            </a:solidFill>
          </p:spPr>
          <p:txBody>
            <a:bodyPr wrap="square" lIns="73141" tIns="36571" rIns="73141" bIns="36571" rtlCol="0">
              <a:spAutoFit/>
            </a:bodyPr>
            <a:lstStyle/>
            <a:p>
              <a:r>
                <a:rPr lang="en-US" sz="800" b="1" dirty="0" smtClean="0">
                  <a:solidFill>
                    <a:srgbClr val="1F497D"/>
                  </a:solidFill>
                </a:rPr>
                <a:t>Proposed </a:t>
              </a:r>
              <a:r>
                <a:rPr lang="en-US" sz="800" b="1" dirty="0" err="1" smtClean="0">
                  <a:solidFill>
                    <a:srgbClr val="1F497D"/>
                  </a:solidFill>
                </a:rPr>
                <a:t>Westway</a:t>
              </a:r>
              <a:r>
                <a:rPr lang="en-US" sz="800" b="1" dirty="0" smtClean="0">
                  <a:solidFill>
                    <a:srgbClr val="1F497D"/>
                  </a:solidFill>
                </a:rPr>
                <a:t> Expansion</a:t>
              </a:r>
              <a:endParaRPr lang="en-US" sz="800" b="1" dirty="0">
                <a:solidFill>
                  <a:srgbClr val="1F497D"/>
                </a:solidFill>
              </a:endParaRPr>
            </a:p>
          </p:txBody>
        </p:sp>
        <p:sp>
          <p:nvSpPr>
            <p:cNvPr id="152" name="Oval 151"/>
            <p:cNvSpPr/>
            <p:nvPr/>
          </p:nvSpPr>
          <p:spPr>
            <a:xfrm>
              <a:off x="4114800" y="9982200"/>
              <a:ext cx="228600" cy="2286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153" name="Group 152"/>
            <p:cNvGrpSpPr/>
            <p:nvPr/>
          </p:nvGrpSpPr>
          <p:grpSpPr>
            <a:xfrm>
              <a:off x="10972800" y="9503227"/>
              <a:ext cx="3276600" cy="1019555"/>
              <a:chOff x="10972800" y="9503227"/>
              <a:chExt cx="3276600" cy="1019555"/>
            </a:xfrm>
          </p:grpSpPr>
          <p:cxnSp>
            <p:nvCxnSpPr>
              <p:cNvPr id="154" name="Straight Connector 153"/>
              <p:cNvCxnSpPr/>
              <p:nvPr/>
            </p:nvCxnSpPr>
            <p:spPr>
              <a:xfrm>
                <a:off x="10972800" y="9668191"/>
                <a:ext cx="838201" cy="1588"/>
              </a:xfrm>
              <a:prstGeom prst="line">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11917680" y="9503227"/>
                <a:ext cx="1327520" cy="334844"/>
              </a:xfrm>
              <a:prstGeom prst="rect">
                <a:avLst/>
              </a:prstGeom>
              <a:noFill/>
            </p:spPr>
            <p:txBody>
              <a:bodyPr wrap="square" lIns="73141" tIns="36571" rIns="73141" bIns="36571" rtlCol="0">
                <a:spAutoFit/>
              </a:bodyPr>
              <a:lstStyle/>
              <a:p>
                <a:pPr marL="90157" indent="-90157"/>
                <a:r>
                  <a:rPr lang="en-US" sz="800" dirty="0" smtClean="0"/>
                  <a:t>Crude by Rail </a:t>
                </a:r>
              </a:p>
            </p:txBody>
          </p:sp>
          <p:cxnSp>
            <p:nvCxnSpPr>
              <p:cNvPr id="156" name="Straight Connector 155"/>
              <p:cNvCxnSpPr/>
              <p:nvPr/>
            </p:nvCxnSpPr>
            <p:spPr>
              <a:xfrm>
                <a:off x="10972800" y="9982200"/>
                <a:ext cx="838200"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11917680" y="9836330"/>
                <a:ext cx="1327520" cy="334844"/>
              </a:xfrm>
              <a:prstGeom prst="rect">
                <a:avLst/>
              </a:prstGeom>
              <a:noFill/>
            </p:spPr>
            <p:txBody>
              <a:bodyPr wrap="square" lIns="73141" tIns="36571" rIns="73141" bIns="36571" rtlCol="0">
                <a:spAutoFit/>
              </a:bodyPr>
              <a:lstStyle/>
              <a:p>
                <a:pPr marL="90157" indent="-90157"/>
                <a:r>
                  <a:rPr lang="en-US" sz="800" dirty="0" smtClean="0"/>
                  <a:t>Crude Pipeline</a:t>
                </a:r>
              </a:p>
            </p:txBody>
          </p:sp>
          <p:cxnSp>
            <p:nvCxnSpPr>
              <p:cNvPr id="158" name="Straight Connector 157"/>
              <p:cNvCxnSpPr/>
              <p:nvPr/>
            </p:nvCxnSpPr>
            <p:spPr>
              <a:xfrm>
                <a:off x="10972800" y="10317477"/>
                <a:ext cx="838201" cy="1588"/>
              </a:xfrm>
              <a:prstGeom prst="line">
                <a:avLst/>
              </a:prstGeom>
              <a:ln w="28575" cap="flat" cmpd="sng" algn="ctr">
                <a:solidFill>
                  <a:schemeClr val="accent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9" name="TextBox 158"/>
              <p:cNvSpPr txBox="1"/>
              <p:nvPr/>
            </p:nvSpPr>
            <p:spPr>
              <a:xfrm>
                <a:off x="11917680" y="10187938"/>
                <a:ext cx="2331720" cy="334844"/>
              </a:xfrm>
              <a:prstGeom prst="rect">
                <a:avLst/>
              </a:prstGeom>
              <a:noFill/>
            </p:spPr>
            <p:txBody>
              <a:bodyPr wrap="square" lIns="73141" tIns="36571" rIns="73141" bIns="36571" rtlCol="0">
                <a:spAutoFit/>
              </a:bodyPr>
              <a:lstStyle/>
              <a:p>
                <a:pPr marL="90157" indent="-90157"/>
                <a:r>
                  <a:rPr lang="en-US" sz="800" dirty="0" smtClean="0"/>
                  <a:t>Refined Product Pipeline </a:t>
                </a:r>
              </a:p>
            </p:txBody>
          </p:sp>
        </p:grpSp>
        <p:pic>
          <p:nvPicPr>
            <p:cNvPr id="160" name="Picture 159" descr="shutterstock_67636846.eps"/>
            <p:cNvPicPr>
              <a:picLocks noChangeAspect="1"/>
            </p:cNvPicPr>
            <p:nvPr/>
          </p:nvPicPr>
          <p:blipFill>
            <a:blip r:embed="rId6" cstate="print"/>
            <a:srcRect l="23409" t="55000" r="30610" b="26111"/>
            <a:stretch>
              <a:fillRect/>
            </a:stretch>
          </p:blipFill>
          <p:spPr>
            <a:xfrm>
              <a:off x="13411200" y="4343400"/>
              <a:ext cx="1302122" cy="533400"/>
            </a:xfrm>
            <a:prstGeom prst="rect">
              <a:avLst/>
            </a:prstGeom>
            <a:noFill/>
          </p:spPr>
        </p:pic>
        <p:pic>
          <p:nvPicPr>
            <p:cNvPr id="161" name="Picture 160" descr="shutterstock_67636846.eps"/>
            <p:cNvPicPr>
              <a:picLocks noChangeAspect="1"/>
            </p:cNvPicPr>
            <p:nvPr/>
          </p:nvPicPr>
          <p:blipFill>
            <a:blip r:embed="rId6" cstate="print"/>
            <a:srcRect l="23409" t="55000" r="30610" b="26111"/>
            <a:stretch>
              <a:fillRect/>
            </a:stretch>
          </p:blipFill>
          <p:spPr>
            <a:xfrm>
              <a:off x="3886200" y="7162800"/>
              <a:ext cx="762000" cy="312145"/>
            </a:xfrm>
            <a:prstGeom prst="rect">
              <a:avLst/>
            </a:prstGeom>
            <a:noFill/>
          </p:spPr>
        </p:pic>
        <p:pic>
          <p:nvPicPr>
            <p:cNvPr id="162" name="Picture 161" descr="shutterstock_67636846.eps"/>
            <p:cNvPicPr>
              <a:picLocks noChangeAspect="1"/>
            </p:cNvPicPr>
            <p:nvPr/>
          </p:nvPicPr>
          <p:blipFill>
            <a:blip r:embed="rId6" cstate="print"/>
            <a:srcRect l="23409" t="55000" r="30610" b="26111"/>
            <a:stretch>
              <a:fillRect/>
            </a:stretch>
          </p:blipFill>
          <p:spPr>
            <a:xfrm>
              <a:off x="7383780" y="6301738"/>
              <a:ext cx="762000" cy="312145"/>
            </a:xfrm>
            <a:prstGeom prst="rect">
              <a:avLst/>
            </a:prstGeom>
            <a:noFill/>
          </p:spPr>
        </p:pic>
        <p:pic>
          <p:nvPicPr>
            <p:cNvPr id="163" name="Picture 162" descr="shutterstock_67636846.eps"/>
            <p:cNvPicPr>
              <a:picLocks noChangeAspect="1"/>
            </p:cNvPicPr>
            <p:nvPr/>
          </p:nvPicPr>
          <p:blipFill>
            <a:blip r:embed="rId7" cstate="print"/>
            <a:srcRect r="34488" b="66667"/>
            <a:stretch>
              <a:fillRect/>
            </a:stretch>
          </p:blipFill>
          <p:spPr>
            <a:xfrm>
              <a:off x="5105400" y="1447800"/>
              <a:ext cx="1087470" cy="457200"/>
            </a:xfrm>
            <a:prstGeom prst="rect">
              <a:avLst/>
            </a:prstGeom>
          </p:spPr>
        </p:pic>
        <p:pic>
          <p:nvPicPr>
            <p:cNvPr id="164" name="Picture 163" descr="shutterstock_67636846.eps"/>
            <p:cNvPicPr>
              <a:picLocks noChangeAspect="1"/>
            </p:cNvPicPr>
            <p:nvPr/>
          </p:nvPicPr>
          <p:blipFill>
            <a:blip r:embed="rId8" cstate="print"/>
            <a:srcRect l="-967" t="33333" b="45556"/>
            <a:stretch>
              <a:fillRect/>
            </a:stretch>
          </p:blipFill>
          <p:spPr>
            <a:xfrm>
              <a:off x="533400" y="2590800"/>
              <a:ext cx="990600" cy="418809"/>
            </a:xfrm>
            <a:prstGeom prst="rect">
              <a:avLst/>
            </a:prstGeom>
          </p:spPr>
        </p:pic>
        <p:pic>
          <p:nvPicPr>
            <p:cNvPr id="165" name="Picture 164" descr="shutterstock_67636846.eps"/>
            <p:cNvPicPr>
              <a:picLocks noChangeAspect="1"/>
            </p:cNvPicPr>
            <p:nvPr/>
          </p:nvPicPr>
          <p:blipFill>
            <a:blip r:embed="rId8" cstate="print"/>
            <a:srcRect l="-967" t="33333" b="45556"/>
            <a:stretch>
              <a:fillRect/>
            </a:stretch>
          </p:blipFill>
          <p:spPr>
            <a:xfrm>
              <a:off x="2819400" y="1828800"/>
              <a:ext cx="1066800" cy="418809"/>
            </a:xfrm>
            <a:prstGeom prst="rect">
              <a:avLst/>
            </a:prstGeom>
          </p:spPr>
        </p:pic>
        <p:pic>
          <p:nvPicPr>
            <p:cNvPr id="166" name="Picture 165" descr="shutterstock_67636846.eps"/>
            <p:cNvPicPr>
              <a:picLocks noChangeAspect="1"/>
            </p:cNvPicPr>
            <p:nvPr/>
          </p:nvPicPr>
          <p:blipFill>
            <a:blip r:embed="rId8" cstate="print"/>
            <a:srcRect l="-967" t="33333" b="45556"/>
            <a:stretch>
              <a:fillRect/>
            </a:stretch>
          </p:blipFill>
          <p:spPr>
            <a:xfrm>
              <a:off x="685800" y="6553200"/>
              <a:ext cx="1066800" cy="418809"/>
            </a:xfrm>
            <a:prstGeom prst="rect">
              <a:avLst/>
            </a:prstGeom>
          </p:spPr>
        </p:pic>
        <p:pic>
          <p:nvPicPr>
            <p:cNvPr id="167" name="Picture 166" descr="shutterstock_67636846.eps"/>
            <p:cNvPicPr>
              <a:picLocks noChangeAspect="1"/>
            </p:cNvPicPr>
            <p:nvPr/>
          </p:nvPicPr>
          <p:blipFill>
            <a:blip r:embed="rId8" cstate="print"/>
            <a:srcRect l="-967" t="33333" b="45556"/>
            <a:stretch>
              <a:fillRect/>
            </a:stretch>
          </p:blipFill>
          <p:spPr>
            <a:xfrm>
              <a:off x="914400" y="8382000"/>
              <a:ext cx="1066800" cy="418809"/>
            </a:xfrm>
            <a:prstGeom prst="rect">
              <a:avLst/>
            </a:prstGeom>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US DOT Order for Reporting Oil Movement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10" name="Picture 1"/>
          <p:cNvPicPr>
            <a:picLocks noChangeArrowheads="1"/>
          </p:cNvPicPr>
          <p:nvPr/>
        </p:nvPicPr>
        <p:blipFill>
          <a:blip r:embed="rId4" cstate="print"/>
          <a:srcRect/>
          <a:stretch>
            <a:fillRect/>
          </a:stretch>
        </p:blipFill>
        <p:spPr bwMode="auto">
          <a:xfrm>
            <a:off x="838200" y="13716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US DOT issues order for safer rail cars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7" name="Picture 6" descr="oiltrainderailed.jpg"/>
          <p:cNvPicPr preferRelativeResize="0">
            <a:picLocks/>
          </p:cNvPicPr>
          <p:nvPr/>
        </p:nvPicPr>
        <p:blipFill>
          <a:blip r:embed="rId4" cstate="print"/>
          <a:stretch>
            <a:fillRect/>
          </a:stretch>
        </p:blipFill>
        <p:spPr>
          <a:xfrm>
            <a:off x="914400" y="13716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BNSF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Bakken</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Crude Oil Derailment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7" name="Picture 8" descr="140724_train_derailment_03_660"/>
          <p:cNvPicPr>
            <a:picLocks noChangeArrowheads="1"/>
          </p:cNvPicPr>
          <p:nvPr/>
        </p:nvPicPr>
        <p:blipFill>
          <a:blip r:embed="rId4" cstate="print"/>
          <a:srcRect/>
          <a:stretch>
            <a:fillRect/>
          </a:stretch>
        </p:blipFill>
        <p:spPr bwMode="auto">
          <a:xfrm>
            <a:off x="914400" y="12954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29000" y="4038600"/>
            <a:ext cx="5334000" cy="2590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Legislative Initiatives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7" name="Picture 6" descr="state seal.png"/>
          <p:cNvPicPr>
            <a:picLocks noChangeAspect="1"/>
          </p:cNvPicPr>
          <p:nvPr/>
        </p:nvPicPr>
        <p:blipFill>
          <a:blip r:embed="rId4" cstate="print"/>
          <a:stretch>
            <a:fillRect/>
          </a:stretch>
        </p:blipFill>
        <p:spPr>
          <a:xfrm>
            <a:off x="533400" y="1219200"/>
            <a:ext cx="4041648" cy="261879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429000" y="4038600"/>
            <a:ext cx="5334000" cy="2462213"/>
          </a:xfrm>
          <a:prstGeom prst="rect">
            <a:avLst/>
          </a:prstGeom>
        </p:spPr>
        <p:txBody>
          <a:bodyPr wrap="square">
            <a:spAutoFit/>
          </a:bodyPr>
          <a:lstStyle/>
          <a:p>
            <a:pPr marL="119063" lvl="0" indent="-7938">
              <a:spcBef>
                <a:spcPct val="0"/>
              </a:spcBef>
            </a:pPr>
            <a:r>
              <a:rPr lang="en-US" sz="2200" dirty="0" smtClean="0">
                <a:solidFill>
                  <a:schemeClr val="bg1"/>
                </a:solidFill>
                <a:latin typeface="Century Gothic" pitchFamily="34" charset="0"/>
              </a:rPr>
              <a:t>Developing legislation to address new oil movement dynamic</a:t>
            </a:r>
          </a:p>
          <a:p>
            <a:pPr marL="119063" lvl="0" indent="-7938">
              <a:spcBef>
                <a:spcPct val="0"/>
              </a:spcBef>
            </a:pPr>
            <a:endParaRPr lang="en-US" sz="2200" dirty="0" smtClean="0">
              <a:solidFill>
                <a:schemeClr val="bg1"/>
              </a:solidFill>
              <a:latin typeface="Century Gothic" pitchFamily="34" charset="0"/>
            </a:endParaRPr>
          </a:p>
          <a:p>
            <a:pPr marL="119063" lvl="0" indent="-7938">
              <a:spcBef>
                <a:spcPct val="0"/>
              </a:spcBef>
            </a:pPr>
            <a:r>
              <a:rPr lang="en-US" sz="2200" dirty="0" smtClean="0">
                <a:solidFill>
                  <a:schemeClr val="bg1"/>
                </a:solidFill>
                <a:latin typeface="Century Gothic" pitchFamily="34" charset="0"/>
              </a:rPr>
              <a:t>Investing in rail expertise</a:t>
            </a:r>
          </a:p>
          <a:p>
            <a:pPr marL="119063" lvl="0" indent="-7938">
              <a:spcBef>
                <a:spcPct val="0"/>
              </a:spcBef>
            </a:pPr>
            <a:endParaRPr lang="en-US" sz="2200" dirty="0" smtClean="0">
              <a:solidFill>
                <a:schemeClr val="bg1"/>
              </a:solidFill>
              <a:latin typeface="Century Gothic" pitchFamily="34" charset="0"/>
            </a:endParaRPr>
          </a:p>
          <a:p>
            <a:pPr marL="119063" lvl="0" indent="-7938">
              <a:spcBef>
                <a:spcPct val="0"/>
              </a:spcBef>
            </a:pPr>
            <a:r>
              <a:rPr lang="en-US" sz="2200" dirty="0" smtClean="0">
                <a:solidFill>
                  <a:schemeClr val="bg1"/>
                </a:solidFill>
                <a:latin typeface="Century Gothic" pitchFamily="34" charset="0"/>
              </a:rPr>
              <a:t>Developing and updating our  inland geographic response plans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2014 Legislative Initiatives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12" name="Picture 11" descr="GRP Employees.jpg"/>
          <p:cNvPicPr>
            <a:picLocks/>
          </p:cNvPicPr>
          <p:nvPr/>
        </p:nvPicPr>
        <p:blipFill>
          <a:blip r:embed="rId4" cstate="print"/>
          <a:stretch>
            <a:fillRect/>
          </a:stretch>
        </p:blipFill>
        <p:spPr>
          <a:xfrm>
            <a:off x="914400" y="13716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Gov’s Supplemental Budget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7" name="Picture 6" descr="OilTanker.jpg"/>
          <p:cNvPicPr preferRelativeResize="0">
            <a:picLocks/>
          </p:cNvPicPr>
          <p:nvPr/>
        </p:nvPicPr>
        <p:blipFill>
          <a:blip r:embed="rId4" cstate="print"/>
          <a:stretch>
            <a:fillRect/>
          </a:stretch>
        </p:blipFill>
        <p:spPr>
          <a:xfrm>
            <a:off x="5102352" y="1219200"/>
            <a:ext cx="4041648" cy="2834640"/>
          </a:xfrm>
          <a:prstGeom prst="rect">
            <a:avLst/>
          </a:prstGeom>
        </p:spPr>
      </p:pic>
      <p:pic>
        <p:nvPicPr>
          <p:cNvPr id="10" name="Picture 9" descr="D:\Clients\WA DOE\Marine and Rail\Quebec photo.jpg"/>
          <p:cNvPicPr/>
          <p:nvPr/>
        </p:nvPicPr>
        <p:blipFill>
          <a:blip r:embed="rId5" cstate="print"/>
          <a:stretch>
            <a:fillRect/>
          </a:stretch>
        </p:blipFill>
        <p:spPr bwMode="auto">
          <a:xfrm>
            <a:off x="5105400" y="4114800"/>
            <a:ext cx="4038600" cy="2743200"/>
          </a:xfrm>
          <a:prstGeom prst="rect">
            <a:avLst/>
          </a:prstGeom>
          <a:noFill/>
          <a:ln>
            <a:noFill/>
          </a:ln>
        </p:spPr>
      </p:pic>
      <p:sp>
        <p:nvSpPr>
          <p:cNvPr id="11" name="Rectangle 10"/>
          <p:cNvSpPr/>
          <p:nvPr/>
        </p:nvSpPr>
        <p:spPr>
          <a:xfrm>
            <a:off x="0" y="2209800"/>
            <a:ext cx="5105400" cy="2895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0" indent="-7938">
              <a:spcBef>
                <a:spcPct val="0"/>
              </a:spcBef>
            </a:pPr>
            <a:r>
              <a:rPr lang="en-US" b="1" dirty="0" smtClean="0">
                <a:solidFill>
                  <a:schemeClr val="bg1"/>
                </a:solidFill>
                <a:latin typeface="Century Gothic" pitchFamily="34" charset="0"/>
              </a:rPr>
              <a:t>$300,000 to conduct a study </a:t>
            </a:r>
            <a:r>
              <a:rPr lang="en-US" dirty="0" smtClean="0">
                <a:solidFill>
                  <a:schemeClr val="bg1"/>
                </a:solidFill>
                <a:latin typeface="Century Gothic" pitchFamily="34" charset="0"/>
              </a:rPr>
              <a:t>of oil shipment through the state.</a:t>
            </a:r>
          </a:p>
          <a:p>
            <a:pPr marL="119063" lvl="0" indent="-7938">
              <a:spcBef>
                <a:spcPct val="0"/>
              </a:spcBef>
            </a:pPr>
            <a:endParaRPr lang="en-US" dirty="0" smtClean="0">
              <a:solidFill>
                <a:schemeClr val="bg1"/>
              </a:solidFill>
              <a:latin typeface="Century Gothic" pitchFamily="34" charset="0"/>
            </a:endParaRPr>
          </a:p>
          <a:p>
            <a:pPr marL="119063" lvl="0" indent="-7938">
              <a:spcBef>
                <a:spcPct val="0"/>
              </a:spcBef>
            </a:pPr>
            <a:r>
              <a:rPr lang="en-US" dirty="0" smtClean="0">
                <a:solidFill>
                  <a:schemeClr val="bg1"/>
                </a:solidFill>
                <a:latin typeface="Century Gothic" pitchFamily="34" charset="0"/>
              </a:rPr>
              <a:t>Study purpose is </a:t>
            </a:r>
            <a:r>
              <a:rPr lang="en-US" b="1" dirty="0" smtClean="0">
                <a:solidFill>
                  <a:schemeClr val="bg1"/>
                </a:solidFill>
                <a:latin typeface="Century Gothic" pitchFamily="34" charset="0"/>
              </a:rPr>
              <a:t>assess public health and safety , and environmental impacts.</a:t>
            </a:r>
          </a:p>
          <a:p>
            <a:pPr marL="119063" lvl="0" indent="-7938">
              <a:spcBef>
                <a:spcPct val="0"/>
              </a:spcBef>
            </a:pPr>
            <a:endParaRPr lang="en-US" b="1" dirty="0" smtClean="0">
              <a:solidFill>
                <a:schemeClr val="bg1"/>
              </a:solidFill>
              <a:latin typeface="Century Gothic" pitchFamily="34" charset="0"/>
            </a:endParaRPr>
          </a:p>
          <a:p>
            <a:pPr marL="119063" lvl="0" indent="-9525">
              <a:spcBef>
                <a:spcPct val="0"/>
              </a:spcBef>
            </a:pPr>
            <a:r>
              <a:rPr lang="en-US" dirty="0" smtClean="0">
                <a:solidFill>
                  <a:schemeClr val="bg1"/>
                </a:solidFill>
                <a:latin typeface="Century Gothic" pitchFamily="34" charset="0"/>
              </a:rPr>
              <a:t>Study must provide data and analysis of statewide risks, gaps, and options for </a:t>
            </a:r>
            <a:r>
              <a:rPr lang="en-US" b="1" dirty="0" smtClean="0">
                <a:solidFill>
                  <a:schemeClr val="bg1"/>
                </a:solidFill>
                <a:latin typeface="Century Gothic" pitchFamily="34" charset="0"/>
              </a:rPr>
              <a:t>increasing public safety and improving spill prevention and response readiness.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WA Governor’s Directive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7" name="Picture 6" descr="Inslee.jpg"/>
          <p:cNvPicPr>
            <a:picLocks noChangeAspect="1"/>
          </p:cNvPicPr>
          <p:nvPr/>
        </p:nvPicPr>
        <p:blipFill>
          <a:blip r:embed="rId4" cstate="print"/>
          <a:stretch>
            <a:fillRect/>
          </a:stretch>
        </p:blipFill>
        <p:spPr>
          <a:xfrm>
            <a:off x="0" y="1752600"/>
            <a:ext cx="5397186" cy="2926080"/>
          </a:xfrm>
          <a:prstGeom prst="rect">
            <a:avLst/>
          </a:prstGeom>
          <a:ln>
            <a:noFill/>
          </a:ln>
          <a:effectLst>
            <a:outerShdw blurRad="292100" dist="139700" dir="2700000" algn="tl" rotWithShape="0">
              <a:srgbClr val="333333">
                <a:alpha val="65000"/>
              </a:srgbClr>
            </a:outerShdw>
          </a:effectLst>
        </p:spPr>
      </p:pic>
      <p:pic>
        <p:nvPicPr>
          <p:cNvPr id="11" name="Picture 10" descr="Directive3.JPG"/>
          <p:cNvPicPr>
            <a:picLocks noChangeAspect="1"/>
          </p:cNvPicPr>
          <p:nvPr/>
        </p:nvPicPr>
        <p:blipFill>
          <a:blip r:embed="rId5" cstate="print"/>
          <a:stretch>
            <a:fillRect/>
          </a:stretch>
        </p:blipFill>
        <p:spPr>
          <a:xfrm rot="1260000">
            <a:off x="4091929" y="2421023"/>
            <a:ext cx="3547393" cy="39319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4572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257800" y="2133600"/>
            <a:ext cx="15240" cy="19812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04800" y="3124200"/>
            <a:ext cx="1524000" cy="381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a:t>
            </a:r>
            <a:endParaRPr lang="en-US" sz="1600" dirty="0"/>
          </a:p>
        </p:txBody>
      </p:sp>
      <p:cxnSp>
        <p:nvCxnSpPr>
          <p:cNvPr id="6" name="Straight Connector 5"/>
          <p:cNvCxnSpPr/>
          <p:nvPr/>
        </p:nvCxnSpPr>
        <p:spPr>
          <a:xfrm>
            <a:off x="381000" y="4114800"/>
            <a:ext cx="82296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022144" y="3581400"/>
            <a:ext cx="4876800" cy="381000"/>
          </a:xfrm>
          <a:prstGeom prst="round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OUTREACH</a:t>
            </a:r>
          </a:p>
          <a:p>
            <a:pPr algn="ctr"/>
            <a:endParaRPr lang="en-US" sz="1600" dirty="0"/>
          </a:p>
        </p:txBody>
      </p:sp>
      <p:sp>
        <p:nvSpPr>
          <p:cNvPr id="8" name="Rounded Rectangle 7"/>
          <p:cNvSpPr/>
          <p:nvPr/>
        </p:nvSpPr>
        <p:spPr>
          <a:xfrm>
            <a:off x="1981200" y="2438400"/>
            <a:ext cx="21336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PRELIMINARY DRAFT TO GOVERNOR</a:t>
            </a:r>
            <a:endParaRPr lang="en-US" sz="1600" dirty="0"/>
          </a:p>
        </p:txBody>
      </p:sp>
      <p:sp>
        <p:nvSpPr>
          <p:cNvPr id="9" name="Rounded Rectangle 8"/>
          <p:cNvSpPr/>
          <p:nvPr/>
        </p:nvSpPr>
        <p:spPr>
          <a:xfrm>
            <a:off x="5029200" y="1600200"/>
            <a:ext cx="2133600" cy="609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DRAFT REPORT TO GOVERNOR</a:t>
            </a:r>
          </a:p>
          <a:p>
            <a:pPr algn="ctr"/>
            <a:endParaRPr lang="en-US" sz="1600" dirty="0"/>
          </a:p>
        </p:txBody>
      </p:sp>
      <p:cxnSp>
        <p:nvCxnSpPr>
          <p:cNvPr id="14" name="Straight Connector 13"/>
          <p:cNvCxnSpPr/>
          <p:nvPr/>
        </p:nvCxnSpPr>
        <p:spPr>
          <a:xfrm>
            <a:off x="381000" y="3505200"/>
            <a:ext cx="0" cy="6096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4114801"/>
            <a:ext cx="914400" cy="307777"/>
          </a:xfrm>
          <a:prstGeom prst="rect">
            <a:avLst/>
          </a:prstGeom>
          <a:noFill/>
        </p:spPr>
        <p:txBody>
          <a:bodyPr wrap="square" rtlCol="0">
            <a:spAutoFit/>
          </a:bodyPr>
          <a:lstStyle/>
          <a:p>
            <a:r>
              <a:rPr lang="en-US" sz="1400" dirty="0" smtClean="0">
                <a:solidFill>
                  <a:schemeClr val="tx1">
                    <a:lumMod val="65000"/>
                    <a:lumOff val="35000"/>
                  </a:schemeClr>
                </a:solidFill>
              </a:rPr>
              <a:t>JULY 2014</a:t>
            </a:r>
            <a:endParaRPr lang="en-US" sz="1400" dirty="0">
              <a:solidFill>
                <a:schemeClr val="tx1">
                  <a:lumMod val="65000"/>
                  <a:lumOff val="35000"/>
                </a:schemeClr>
              </a:solidFill>
            </a:endParaRPr>
          </a:p>
        </p:txBody>
      </p:sp>
      <p:cxnSp>
        <p:nvCxnSpPr>
          <p:cNvPr id="16" name="Straight Connector 15"/>
          <p:cNvCxnSpPr/>
          <p:nvPr/>
        </p:nvCxnSpPr>
        <p:spPr>
          <a:xfrm>
            <a:off x="8534400" y="3048000"/>
            <a:ext cx="0" cy="10668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03720" y="3657600"/>
            <a:ext cx="0" cy="4572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81200" y="2514600"/>
            <a:ext cx="30480" cy="16002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56675" y="4114800"/>
            <a:ext cx="914400" cy="307777"/>
          </a:xfrm>
          <a:prstGeom prst="rect">
            <a:avLst/>
          </a:prstGeom>
          <a:noFill/>
        </p:spPr>
        <p:txBody>
          <a:bodyPr wrap="square" rtlCol="0">
            <a:spAutoFit/>
          </a:bodyPr>
          <a:lstStyle/>
          <a:p>
            <a:r>
              <a:rPr lang="en-US" sz="1400" dirty="0" smtClean="0">
                <a:solidFill>
                  <a:schemeClr val="tx1">
                    <a:lumMod val="65000"/>
                    <a:lumOff val="35000"/>
                  </a:schemeClr>
                </a:solidFill>
              </a:rPr>
              <a:t>OCT 2014</a:t>
            </a:r>
            <a:endParaRPr lang="en-US" sz="1400" dirty="0">
              <a:solidFill>
                <a:schemeClr val="tx1">
                  <a:lumMod val="65000"/>
                  <a:lumOff val="35000"/>
                </a:schemeClr>
              </a:solidFill>
            </a:endParaRPr>
          </a:p>
        </p:txBody>
      </p:sp>
      <p:sp>
        <p:nvSpPr>
          <p:cNvPr id="24" name="TextBox 23"/>
          <p:cNvSpPr txBox="1"/>
          <p:nvPr/>
        </p:nvSpPr>
        <p:spPr>
          <a:xfrm>
            <a:off x="4829300" y="4114800"/>
            <a:ext cx="914400" cy="307777"/>
          </a:xfrm>
          <a:prstGeom prst="rect">
            <a:avLst/>
          </a:prstGeom>
          <a:noFill/>
        </p:spPr>
        <p:txBody>
          <a:bodyPr wrap="square" rtlCol="0">
            <a:spAutoFit/>
          </a:bodyPr>
          <a:lstStyle/>
          <a:p>
            <a:r>
              <a:rPr lang="en-US" sz="1400" dirty="0" smtClean="0">
                <a:solidFill>
                  <a:schemeClr val="tx1">
                    <a:lumMod val="65000"/>
                    <a:lumOff val="35000"/>
                  </a:schemeClr>
                </a:solidFill>
              </a:rPr>
              <a:t>DEC 2014</a:t>
            </a:r>
            <a:endParaRPr lang="en-US" sz="1400" dirty="0">
              <a:solidFill>
                <a:schemeClr val="tx1">
                  <a:lumMod val="65000"/>
                  <a:lumOff val="35000"/>
                </a:schemeClr>
              </a:solidFill>
            </a:endParaRPr>
          </a:p>
        </p:txBody>
      </p:sp>
      <p:sp>
        <p:nvSpPr>
          <p:cNvPr id="25" name="TextBox 24"/>
          <p:cNvSpPr txBox="1"/>
          <p:nvPr/>
        </p:nvSpPr>
        <p:spPr>
          <a:xfrm>
            <a:off x="6377050" y="4114800"/>
            <a:ext cx="1066800" cy="307777"/>
          </a:xfrm>
          <a:prstGeom prst="rect">
            <a:avLst/>
          </a:prstGeom>
          <a:noFill/>
        </p:spPr>
        <p:txBody>
          <a:bodyPr wrap="square" rtlCol="0">
            <a:spAutoFit/>
          </a:bodyPr>
          <a:lstStyle/>
          <a:p>
            <a:r>
              <a:rPr lang="en-US" sz="1400" dirty="0" smtClean="0">
                <a:solidFill>
                  <a:schemeClr val="tx1">
                    <a:lumMod val="65000"/>
                    <a:lumOff val="35000"/>
                  </a:schemeClr>
                </a:solidFill>
              </a:rPr>
              <a:t>FEB 2015</a:t>
            </a:r>
            <a:endParaRPr lang="en-US" sz="1400" dirty="0">
              <a:solidFill>
                <a:schemeClr val="tx1">
                  <a:lumMod val="65000"/>
                  <a:lumOff val="35000"/>
                </a:schemeClr>
              </a:solidFill>
            </a:endParaRPr>
          </a:p>
        </p:txBody>
      </p:sp>
      <p:sp>
        <p:nvSpPr>
          <p:cNvPr id="26" name="TextBox 25"/>
          <p:cNvSpPr txBox="1"/>
          <p:nvPr/>
        </p:nvSpPr>
        <p:spPr>
          <a:xfrm>
            <a:off x="7772400" y="4114800"/>
            <a:ext cx="1143000" cy="307777"/>
          </a:xfrm>
          <a:prstGeom prst="rect">
            <a:avLst/>
          </a:prstGeom>
          <a:noFill/>
        </p:spPr>
        <p:txBody>
          <a:bodyPr wrap="square" rtlCol="0">
            <a:spAutoFit/>
          </a:bodyPr>
          <a:lstStyle/>
          <a:p>
            <a:r>
              <a:rPr lang="en-US" sz="1400" dirty="0" smtClean="0">
                <a:solidFill>
                  <a:schemeClr val="tx1">
                    <a:lumMod val="65000"/>
                    <a:lumOff val="35000"/>
                  </a:schemeClr>
                </a:solidFill>
              </a:rPr>
              <a:t>MAR 2015</a:t>
            </a:r>
            <a:endParaRPr lang="en-US" sz="1400" dirty="0">
              <a:solidFill>
                <a:schemeClr val="tx1">
                  <a:lumMod val="65000"/>
                  <a:lumOff val="35000"/>
                </a:schemeClr>
              </a:solidFill>
            </a:endParaRPr>
          </a:p>
        </p:txBody>
      </p:sp>
      <p:sp>
        <p:nvSpPr>
          <p:cNvPr id="11" name="Rounded Rectangle 10"/>
          <p:cNvSpPr/>
          <p:nvPr/>
        </p:nvSpPr>
        <p:spPr>
          <a:xfrm>
            <a:off x="6324600" y="2590800"/>
            <a:ext cx="25146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 </a:t>
            </a:r>
          </a:p>
          <a:p>
            <a:pPr algn="ctr"/>
            <a:r>
              <a:rPr lang="en-US"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TO GOVERNOR</a:t>
            </a:r>
          </a:p>
          <a:p>
            <a:pPr algn="ctr"/>
            <a:endParaRPr lang="en-US" sz="1600" dirty="0"/>
          </a:p>
        </p:txBody>
      </p:sp>
      <p:sp>
        <p:nvSpPr>
          <p:cNvPr id="23" name="Title 1"/>
          <p:cNvSpPr>
            <a:spLocks noGrp="1"/>
          </p:cNvSpPr>
          <p:nvPr>
            <p:ph type="title"/>
          </p:nvPr>
        </p:nvSpPr>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Oil Transportation Study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Moving  forward, next steps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12" name="Picture 11" descr="moses lake sunset.jpg"/>
          <p:cNvPicPr>
            <a:picLocks/>
          </p:cNvPicPr>
          <p:nvPr/>
        </p:nvPicPr>
        <p:blipFill>
          <a:blip r:embed="rId4" cstate="print"/>
          <a:stretch>
            <a:fillRect/>
          </a:stretch>
        </p:blipFill>
        <p:spPr>
          <a:xfrm>
            <a:off x="914400" y="12954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04800"/>
            <a:ext cx="9144000" cy="792162"/>
          </a:xfrm>
        </p:spPr>
        <p:txBody>
          <a:bodyPr>
            <a:noAutofit/>
          </a:bodyPr>
          <a:lstStyle/>
          <a:p>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P</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ROGRAM </a:t>
            </a:r>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D</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ATA (</a:t>
            </a:r>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ULY 2013-</a:t>
            </a:r>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UNE 2014)</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graphicFrame>
        <p:nvGraphicFramePr>
          <p:cNvPr id="6" name="Content Placeholder 5"/>
          <p:cNvGraphicFramePr>
            <a:graphicFrameLocks noGrp="1"/>
          </p:cNvGraphicFramePr>
          <p:nvPr>
            <p:ph idx="1"/>
          </p:nvPr>
        </p:nvGraphicFramePr>
        <p:xfrm>
          <a:off x="457200" y="1371600"/>
          <a:ext cx="8229600" cy="3962400"/>
        </p:xfrm>
        <a:graphic>
          <a:graphicData uri="http://schemas.openxmlformats.org/drawingml/2006/table">
            <a:tbl>
              <a:tblPr firstRow="1" bandRow="1">
                <a:effectLst>
                  <a:outerShdw blurRad="50800" dist="38100" dir="2700000" algn="tl" rotWithShape="0">
                    <a:prstClr val="black">
                      <a:alpha val="40000"/>
                    </a:prstClr>
                  </a:outerShdw>
                </a:effectLst>
                <a:tableStyleId>{69CF1AB2-1976-4502-BF36-3FF5EA218861}</a:tableStyleId>
              </a:tblPr>
              <a:tblGrid>
                <a:gridCol w="6553200"/>
                <a:gridCol w="1676400"/>
              </a:tblGrid>
              <a:tr h="495300">
                <a:tc>
                  <a:txBody>
                    <a:bodyPr/>
                    <a:lstStyle/>
                    <a:p>
                      <a:r>
                        <a:rPr lang="en-US" b="0" dirty="0" smtClean="0">
                          <a:solidFill>
                            <a:schemeClr val="accent1">
                              <a:lumMod val="50000"/>
                            </a:schemeClr>
                          </a:solidFill>
                          <a:latin typeface="Byington" pitchFamily="2" charset="0"/>
                        </a:rPr>
                        <a:t>Spills management annual tabletop drills</a:t>
                      </a:r>
                      <a:endParaRPr lang="en-US" b="0"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16</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Worst case scenario tabletop drills</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12</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Deployment drills</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101</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Total number of vessels entering WA waters</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3938</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Vessel inspections</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370</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Oil transfer inspections (vessels and facilities)</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880</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Total number of reported incidents</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3,961</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dirty="0" smtClean="0">
                          <a:solidFill>
                            <a:schemeClr val="accent1">
                              <a:lumMod val="50000"/>
                            </a:schemeClr>
                          </a:solidFill>
                          <a:latin typeface="Byington" pitchFamily="2" charset="0"/>
                        </a:rPr>
                        <a:t>Number of field</a:t>
                      </a:r>
                      <a:r>
                        <a:rPr lang="en-US" baseline="0" dirty="0" smtClean="0">
                          <a:solidFill>
                            <a:schemeClr val="accent1">
                              <a:lumMod val="50000"/>
                            </a:schemeClr>
                          </a:solidFill>
                          <a:latin typeface="Byington" pitchFamily="2" charset="0"/>
                        </a:rPr>
                        <a:t> responses conducted</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solidFill>
                            <a:schemeClr val="accent1">
                              <a:lumMod val="50000"/>
                            </a:schemeClr>
                          </a:solidFill>
                          <a:latin typeface="Byington" pitchFamily="2" charset="0"/>
                        </a:rPr>
                        <a:t>833</a:t>
                      </a:r>
                      <a:endParaRPr lang="en-US" dirty="0">
                        <a:solidFill>
                          <a:schemeClr val="accent1">
                            <a:lumMod val="50000"/>
                          </a:schemeClr>
                        </a:solidFill>
                        <a:latin typeface="Byington"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4" name="Picture 3" descr="ECOLOGO-CYMK.png"/>
          <p:cNvPicPr>
            <a:picLocks noChangeAspect="1"/>
          </p:cNvPicPr>
          <p:nvPr/>
        </p:nvPicPr>
        <p:blipFill>
          <a:blip r:embed="rId3" cstate="print"/>
          <a:stretch>
            <a:fillRect/>
          </a:stretch>
        </p:blipFill>
        <p:spPr>
          <a:xfrm>
            <a:off x="228600" y="5562600"/>
            <a:ext cx="974835" cy="11308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828800" y="5562600"/>
            <a:ext cx="5486400" cy="1219200"/>
          </a:xfrm>
          <a:prstGeom prst="rect">
            <a:avLst/>
          </a:prstGeom>
        </p:spPr>
        <p:txBody>
          <a:bodyPr>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Dale Jensen, Program Manager</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hlinkClick r:id="rId3"/>
              </a:rPr>
              <a:t>Dale.jensen@ecy.wa.gov</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hlinkClick r:id="rId4"/>
              </a:rPr>
              <a:t>www.ecy.wa.gov/programs/spills/spills.html</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hlinkClick r:id="rId5"/>
              </a:rPr>
              <a:t>www.rrt10nwac.com</a:t>
            </a: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pic>
        <p:nvPicPr>
          <p:cNvPr id="17" name="Picture 16" descr="P1090051.JPG"/>
          <p:cNvPicPr>
            <a:picLocks noChangeAspect="1"/>
          </p:cNvPicPr>
          <p:nvPr/>
        </p:nvPicPr>
        <p:blipFill>
          <a:blip r:embed="rId6" cstate="print"/>
          <a:stretch>
            <a:fillRect/>
          </a:stretch>
        </p:blipFill>
        <p:spPr>
          <a:xfrm>
            <a:off x="5486400" y="1524000"/>
            <a:ext cx="2438629" cy="3251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descr="ECOLOGO-CYMK.png"/>
          <p:cNvPicPr>
            <a:picLocks noChangeAspect="1"/>
          </p:cNvPicPr>
          <p:nvPr/>
        </p:nvPicPr>
        <p:blipFill>
          <a:blip r:embed="rId7" cstate="print"/>
          <a:stretch>
            <a:fillRect/>
          </a:stretch>
        </p:blipFill>
        <p:spPr>
          <a:xfrm>
            <a:off x="228600" y="5562600"/>
            <a:ext cx="974835" cy="1130809"/>
          </a:xfrm>
          <a:prstGeom prst="rect">
            <a:avLst/>
          </a:prstGeom>
        </p:spPr>
      </p:pic>
      <p:sp>
        <p:nvSpPr>
          <p:cNvPr id="8" name="Rectangle 7"/>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yington" pitchFamily="2" charset="0"/>
              </a:rPr>
              <a:t>Questions?</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yington" pitchFamily="2" charset="0"/>
              </a:rPr>
              <a:t> </a:t>
            </a:r>
            <a:endParaRPr lang="en-US" sz="4000" dirty="0">
              <a:latin typeface="Byington" pitchFamily="2" charset="0"/>
            </a:endParaRPr>
          </a:p>
        </p:txBody>
      </p:sp>
      <p:pic>
        <p:nvPicPr>
          <p:cNvPr id="16" name="Picture 15" descr="Columbia_River_and_Gorge.jpg"/>
          <p:cNvPicPr>
            <a:picLocks noChangeAspect="1"/>
          </p:cNvPicPr>
          <p:nvPr/>
        </p:nvPicPr>
        <p:blipFill>
          <a:blip r:embed="rId8" cstate="print"/>
          <a:srcRect l="4676"/>
          <a:stretch>
            <a:fillRect/>
          </a:stretch>
        </p:blipFill>
        <p:spPr>
          <a:xfrm>
            <a:off x="1143000" y="1905000"/>
            <a:ext cx="3728702" cy="2933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838200" y="1600200"/>
          <a:ext cx="74676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0" y="274638"/>
            <a:ext cx="9144000" cy="868362"/>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2014 Events</a:t>
            </a:r>
            <a:endParaRPr lang="en-US" sz="3200" dirty="0"/>
          </a:p>
        </p:txBody>
      </p:sp>
      <p:pic>
        <p:nvPicPr>
          <p:cNvPr id="7" name="Picture 6" descr="ECOLOGO-CYMK.png"/>
          <p:cNvPicPr>
            <a:picLocks noChangeAspect="1"/>
          </p:cNvPicPr>
          <p:nvPr/>
        </p:nvPicPr>
        <p:blipFill>
          <a:blip r:embed="rId5" cstate="print"/>
          <a:stretch>
            <a:fillRect/>
          </a:stretch>
        </p:blipFill>
        <p:spPr>
          <a:xfrm>
            <a:off x="228600" y="5562600"/>
            <a:ext cx="974835" cy="11308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2400" y="304800"/>
            <a:ext cx="8763000" cy="792162"/>
          </a:xfrm>
        </p:spPr>
        <p:txBody>
          <a:bodyPr>
            <a:noAutofit/>
          </a:bodyPr>
          <a:lstStyle/>
          <a:p>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Oso</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 Landslide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10" name="Picture 9"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12" name="Picture 2" descr="http://blogs.scientificamerican.com/rosetta-stones/files/2014/03/13368474604_ef33444eed_z.jpg"/>
          <p:cNvPicPr>
            <a:picLocks noChangeAspect="1" noChangeArrowheads="1"/>
          </p:cNvPicPr>
          <p:nvPr/>
        </p:nvPicPr>
        <p:blipFill>
          <a:blip r:embed="rId4" cstate="print"/>
          <a:srcRect/>
          <a:stretch>
            <a:fillRect/>
          </a:stretch>
        </p:blipFill>
        <p:spPr bwMode="auto">
          <a:xfrm>
            <a:off x="838200" y="1295400"/>
            <a:ext cx="7477760"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Helena Star &amp; Golden West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10" name="Picture 9"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8" name="Picture 1" descr="C:\Users\dbye461\Pictures\Helena Star Golden West.JPG"/>
          <p:cNvPicPr>
            <a:picLocks noChangeArrowheads="1"/>
          </p:cNvPicPr>
          <p:nvPr/>
        </p:nvPicPr>
        <p:blipFill>
          <a:blip r:embed="rId4" cstate="print"/>
          <a:srcRect/>
          <a:stretch>
            <a:fillRect/>
          </a:stretch>
        </p:blipFill>
        <p:spPr bwMode="auto">
          <a:xfrm>
            <a:off x="838200" y="12954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Derelict Vessel Update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10" name="Picture 9"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9" name="Picture 8" descr="sunken vessel.jpg"/>
          <p:cNvPicPr>
            <a:picLocks/>
          </p:cNvPicPr>
          <p:nvPr/>
        </p:nvPicPr>
        <p:blipFill>
          <a:blip r:embed="rId4" cstate="print"/>
          <a:stretch>
            <a:fillRect/>
          </a:stretch>
        </p:blipFill>
        <p:spPr>
          <a:xfrm>
            <a:off x="838200" y="12954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yington" pitchFamily="2" charset="0"/>
            </a:endParaRPr>
          </a:p>
          <a:p>
            <a:endParaRPr lang="en-US" dirty="0">
              <a:latin typeface="Byington" pitchFamily="2" charset="0"/>
            </a:endParaRPr>
          </a:p>
        </p:txBody>
      </p:sp>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Criminal Charges by WA Attorney Gen.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10" name="Picture 9"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11" name="Picture 2" descr="C:\Users\dbye461\Pictures\Deep_Sea_at_Locks_-_6-6-12.jpg"/>
          <p:cNvPicPr>
            <a:picLocks noChangeAspect="1" noChangeArrowheads="1"/>
          </p:cNvPicPr>
          <p:nvPr/>
        </p:nvPicPr>
        <p:blipFill>
          <a:blip r:embed="rId4" cstate="print"/>
          <a:srcRect/>
          <a:stretch>
            <a:fillRect/>
          </a:stretch>
        </p:blipFill>
        <p:spPr bwMode="auto">
          <a:xfrm>
            <a:off x="228600" y="1295400"/>
            <a:ext cx="5105400" cy="2743200"/>
          </a:xfrm>
          <a:prstGeom prst="rect">
            <a:avLst/>
          </a:prstGeom>
          <a:ln>
            <a:noFill/>
          </a:ln>
          <a:effectLst>
            <a:outerShdw blurRad="292100" dist="139700" dir="2700000" algn="tl" rotWithShape="0">
              <a:srgbClr val="333333">
                <a:alpha val="65000"/>
              </a:srgbClr>
            </a:outerShdw>
          </a:effectLst>
        </p:spPr>
      </p:pic>
      <p:pic>
        <p:nvPicPr>
          <p:cNvPr id="8" name="Picture 3" descr="C:\Users\dbye461\Pictures\image.jpeg"/>
          <p:cNvPicPr>
            <a:picLocks noChangeAspect="1" noChangeArrowheads="1"/>
          </p:cNvPicPr>
          <p:nvPr/>
        </p:nvPicPr>
        <p:blipFill>
          <a:blip r:embed="rId5" cstate="print"/>
          <a:srcRect/>
          <a:stretch>
            <a:fillRect/>
          </a:stretch>
        </p:blipFill>
        <p:spPr bwMode="auto">
          <a:xfrm>
            <a:off x="3962400" y="3352800"/>
            <a:ext cx="439504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2014 Current &amp; Emerging Issues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11" name="Picture 10" descr="Railroad.png"/>
          <p:cNvPicPr>
            <a:picLocks/>
          </p:cNvPicPr>
          <p:nvPr/>
        </p:nvPicPr>
        <p:blipFill>
          <a:blip r:embed="rId4" cstate="print"/>
          <a:stretch>
            <a:fillRect/>
          </a:stretch>
        </p:blipFill>
        <p:spPr>
          <a:xfrm>
            <a:off x="838200" y="12954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838200"/>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52400" y="304800"/>
            <a:ext cx="8763000" cy="792162"/>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First Oil Train in WA 2012</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pic>
        <p:nvPicPr>
          <p:cNvPr id="9" name="Picture 8" descr="ECOLOGO-CYMK.png"/>
          <p:cNvPicPr>
            <a:picLocks noChangeAspect="1"/>
          </p:cNvPicPr>
          <p:nvPr/>
        </p:nvPicPr>
        <p:blipFill>
          <a:blip r:embed="rId3" cstate="print"/>
          <a:stretch>
            <a:fillRect/>
          </a:stretch>
        </p:blipFill>
        <p:spPr>
          <a:xfrm>
            <a:off x="228600" y="5562600"/>
            <a:ext cx="974835" cy="1130809"/>
          </a:xfrm>
          <a:prstGeom prst="rect">
            <a:avLst/>
          </a:prstGeom>
        </p:spPr>
      </p:pic>
      <p:pic>
        <p:nvPicPr>
          <p:cNvPr id="7" name="Picture 6" descr="Oil Transport mode comparison"/>
          <p:cNvPicPr>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8200" y="1295400"/>
            <a:ext cx="7479792" cy="4206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2116</Words>
  <Application>Microsoft Office PowerPoint</Application>
  <PresentationFormat>On-screen Show (4:3)</PresentationFormat>
  <Paragraphs>265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PS/BC OIL SPILL TASK FORCE</vt:lpstr>
      <vt:lpstr>PROGRAM DATA (JULY 2013-JUNE 2014)</vt:lpstr>
      <vt:lpstr>2014 Events</vt:lpstr>
      <vt:lpstr>Oso Landslide</vt:lpstr>
      <vt:lpstr>Helena Star &amp; Golden West</vt:lpstr>
      <vt:lpstr>Derelict Vessel Update</vt:lpstr>
      <vt:lpstr>Criminal Charges by WA Attorney Gen. </vt:lpstr>
      <vt:lpstr>2014 Current &amp; Emerging Issues</vt:lpstr>
      <vt:lpstr>First Oil Train in WA 2012</vt:lpstr>
      <vt:lpstr>Slide 10</vt:lpstr>
      <vt:lpstr>US DOT Order for Reporting Oil Movement</vt:lpstr>
      <vt:lpstr>US DOT issues order for safer rail cars</vt:lpstr>
      <vt:lpstr>BNSF Bakken Crude Oil Derailment</vt:lpstr>
      <vt:lpstr>Legislative Initiatives</vt:lpstr>
      <vt:lpstr>2014 Legislative Initiatives</vt:lpstr>
      <vt:lpstr>Gov’s Supplemental Budget</vt:lpstr>
      <vt:lpstr>WA Governor’s Directive</vt:lpstr>
      <vt:lpstr>Oil Transportation Study</vt:lpstr>
      <vt:lpstr>Moving  forward, next steps</vt:lpstr>
      <vt:lpstr>Slide 20</vt:lpstr>
    </vt:vector>
  </TitlesOfParts>
  <Company>WA Department of Ecology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Isakson</dc:creator>
  <cp:lastModifiedBy>lcop461</cp:lastModifiedBy>
  <cp:revision>54</cp:revision>
  <dcterms:created xsi:type="dcterms:W3CDTF">2014-09-26T16:12:58Z</dcterms:created>
  <dcterms:modified xsi:type="dcterms:W3CDTF">2014-09-30T01:04:24Z</dcterms:modified>
</cp:coreProperties>
</file>