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2" r:id="rId1"/>
  </p:sldMasterIdLst>
  <p:notesMasterIdLst>
    <p:notesMasterId r:id="rId15"/>
  </p:notesMasterIdLst>
  <p:handoutMasterIdLst>
    <p:handoutMasterId r:id="rId16"/>
  </p:handoutMasterIdLst>
  <p:sldIdLst>
    <p:sldId id="258" r:id="rId2"/>
    <p:sldId id="289" r:id="rId3"/>
    <p:sldId id="263" r:id="rId4"/>
    <p:sldId id="288" r:id="rId5"/>
    <p:sldId id="291" r:id="rId6"/>
    <p:sldId id="278" r:id="rId7"/>
    <p:sldId id="273" r:id="rId8"/>
    <p:sldId id="287" r:id="rId9"/>
    <p:sldId id="274" r:id="rId10"/>
    <p:sldId id="293" r:id="rId11"/>
    <p:sldId id="292" r:id="rId12"/>
    <p:sldId id="294" r:id="rId13"/>
    <p:sldId id="29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CC9933"/>
    <a:srgbClr val="56A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80632" autoAdjust="0"/>
  </p:normalViewPr>
  <p:slideViewPr>
    <p:cSldViewPr>
      <p:cViewPr>
        <p:scale>
          <a:sx n="75" d="100"/>
          <a:sy n="75" d="100"/>
        </p:scale>
        <p:origin x="-1656" y="48"/>
      </p:cViewPr>
      <p:guideLst>
        <p:guide orient="horz" pos="2160"/>
        <p:guide pos="2880"/>
      </p:guideLst>
    </p:cSldViewPr>
  </p:slideViewPr>
  <p:outlineViewPr>
    <p:cViewPr>
      <p:scale>
        <a:sx n="33" d="100"/>
        <a:sy n="33" d="100"/>
      </p:scale>
      <p:origin x="0" y="5136"/>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rah:Dropbox:2014%20Annual%20Report:1999-2014%20call%20data%20graph%209-2-14%2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Calibri"/>
                <a:ea typeface="Calibri"/>
                <a:cs typeface="Calibri"/>
              </a:defRPr>
            </a:pPr>
            <a:r>
              <a:rPr lang="en-US" dirty="0" smtClean="0"/>
              <a:t>OILS</a:t>
            </a:r>
            <a:r>
              <a:rPr lang="en-US" dirty="0"/>
              <a:t>-911 Calls to CA, OR, WA and B.C. 1999-2014</a:t>
            </a:r>
          </a:p>
        </c:rich>
      </c:tx>
      <c:layout>
        <c:manualLayout>
          <c:xMode val="edge"/>
          <c:yMode val="edge"/>
          <c:x val="0.0994501127499907"/>
          <c:y val="0.0163934426229508"/>
        </c:manualLayout>
      </c:layout>
      <c:overlay val="0"/>
    </c:title>
    <c:autoTitleDeleted val="0"/>
    <c:plotArea>
      <c:layout>
        <c:manualLayout>
          <c:layoutTarget val="inner"/>
          <c:xMode val="edge"/>
          <c:yMode val="edge"/>
          <c:x val="0.0864775512332481"/>
          <c:y val="0.0278348405706712"/>
          <c:w val="0.774907749077491"/>
          <c:h val="0.849056603773585"/>
        </c:manualLayout>
      </c:layout>
      <c:lineChart>
        <c:grouping val="standard"/>
        <c:varyColors val="0"/>
        <c:ser>
          <c:idx val="0"/>
          <c:order val="0"/>
          <c:tx>
            <c:strRef>
              <c:f>'GRAND TOTALS'!$M$39</c:f>
              <c:strCache>
                <c:ptCount val="1"/>
                <c:pt idx="0">
                  <c:v>Oregon</c:v>
                </c:pt>
              </c:strCache>
            </c:strRef>
          </c:tx>
          <c:spPr>
            <a:ln w="25400">
              <a:solidFill>
                <a:srgbClr val="666699"/>
              </a:solidFill>
              <a:prstDash val="solid"/>
            </a:ln>
          </c:spPr>
          <c:marker>
            <c:symbol val="none"/>
          </c:marker>
          <c:cat>
            <c:numRef>
              <c:f>'GRAND TOTALS'!$L$40:$L$55</c:f>
              <c:numCache>
                <c:formatCode>General</c:formatCode>
                <c:ptCount val="16"/>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numCache>
            </c:numRef>
          </c:cat>
          <c:val>
            <c:numRef>
              <c:f>'GRAND TOTALS'!$M$40:$M$55</c:f>
              <c:numCache>
                <c:formatCode>General</c:formatCode>
                <c:ptCount val="16"/>
                <c:pt idx="0">
                  <c:v>9.0</c:v>
                </c:pt>
                <c:pt idx="1">
                  <c:v>7.0</c:v>
                </c:pt>
                <c:pt idx="2">
                  <c:v>11.0</c:v>
                </c:pt>
                <c:pt idx="3">
                  <c:v>4.0</c:v>
                </c:pt>
                <c:pt idx="4">
                  <c:v>5.0</c:v>
                </c:pt>
                <c:pt idx="5">
                  <c:v>9.0</c:v>
                </c:pt>
                <c:pt idx="6">
                  <c:v>12.0</c:v>
                </c:pt>
                <c:pt idx="7">
                  <c:v>7.0</c:v>
                </c:pt>
                <c:pt idx="8">
                  <c:v>15.0</c:v>
                </c:pt>
                <c:pt idx="9">
                  <c:v>10.0</c:v>
                </c:pt>
                <c:pt idx="10">
                  <c:v>12.0</c:v>
                </c:pt>
                <c:pt idx="11">
                  <c:v>11.0</c:v>
                </c:pt>
                <c:pt idx="12">
                  <c:v>15.0</c:v>
                </c:pt>
                <c:pt idx="13">
                  <c:v>17.0</c:v>
                </c:pt>
                <c:pt idx="14">
                  <c:v>23.0</c:v>
                </c:pt>
                <c:pt idx="15">
                  <c:v>26.0</c:v>
                </c:pt>
              </c:numCache>
            </c:numRef>
          </c:val>
          <c:smooth val="0"/>
        </c:ser>
        <c:ser>
          <c:idx val="1"/>
          <c:order val="1"/>
          <c:tx>
            <c:strRef>
              <c:f>'GRAND TOTALS'!$N$39</c:f>
              <c:strCache>
                <c:ptCount val="1"/>
                <c:pt idx="0">
                  <c:v>BC</c:v>
                </c:pt>
              </c:strCache>
            </c:strRef>
          </c:tx>
          <c:spPr>
            <a:ln w="25400">
              <a:solidFill>
                <a:srgbClr val="993366"/>
              </a:solidFill>
              <a:prstDash val="solid"/>
            </a:ln>
          </c:spPr>
          <c:marker>
            <c:symbol val="none"/>
          </c:marker>
          <c:cat>
            <c:numRef>
              <c:f>'GRAND TOTALS'!$L$40:$L$55</c:f>
              <c:numCache>
                <c:formatCode>General</c:formatCode>
                <c:ptCount val="16"/>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numCache>
            </c:numRef>
          </c:cat>
          <c:val>
            <c:numRef>
              <c:f>'GRAND TOTALS'!$N$40:$N$55</c:f>
              <c:numCache>
                <c:formatCode>General</c:formatCode>
                <c:ptCount val="16"/>
                <c:pt idx="0">
                  <c:v>17.0</c:v>
                </c:pt>
                <c:pt idx="1">
                  <c:v>21.0</c:v>
                </c:pt>
                <c:pt idx="2">
                  <c:v>19.0</c:v>
                </c:pt>
                <c:pt idx="3">
                  <c:v>10.0</c:v>
                </c:pt>
                <c:pt idx="4">
                  <c:v>8.0</c:v>
                </c:pt>
                <c:pt idx="5">
                  <c:v>19.0</c:v>
                </c:pt>
                <c:pt idx="6">
                  <c:v>16.0</c:v>
                </c:pt>
                <c:pt idx="7">
                  <c:v>21.0</c:v>
                </c:pt>
                <c:pt idx="8">
                  <c:v>13.0</c:v>
                </c:pt>
                <c:pt idx="9">
                  <c:v>17.0</c:v>
                </c:pt>
                <c:pt idx="10">
                  <c:v>22.0</c:v>
                </c:pt>
                <c:pt idx="11">
                  <c:v>11.0</c:v>
                </c:pt>
                <c:pt idx="12">
                  <c:v>69.0</c:v>
                </c:pt>
                <c:pt idx="13">
                  <c:v>28.0</c:v>
                </c:pt>
                <c:pt idx="14">
                  <c:v>13.0</c:v>
                </c:pt>
                <c:pt idx="15">
                  <c:v>24.0</c:v>
                </c:pt>
              </c:numCache>
            </c:numRef>
          </c:val>
          <c:smooth val="0"/>
        </c:ser>
        <c:ser>
          <c:idx val="2"/>
          <c:order val="2"/>
          <c:tx>
            <c:strRef>
              <c:f>'GRAND TOTALS'!$O$39</c:f>
              <c:strCache>
                <c:ptCount val="1"/>
                <c:pt idx="0">
                  <c:v>WA</c:v>
                </c:pt>
              </c:strCache>
            </c:strRef>
          </c:tx>
          <c:spPr>
            <a:ln w="25400">
              <a:solidFill>
                <a:srgbClr val="99CC00"/>
              </a:solidFill>
              <a:prstDash val="solid"/>
            </a:ln>
          </c:spPr>
          <c:marker>
            <c:symbol val="none"/>
          </c:marker>
          <c:cat>
            <c:numRef>
              <c:f>'GRAND TOTALS'!$L$40:$L$55</c:f>
              <c:numCache>
                <c:formatCode>General</c:formatCode>
                <c:ptCount val="16"/>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numCache>
            </c:numRef>
          </c:cat>
          <c:val>
            <c:numRef>
              <c:f>'GRAND TOTALS'!$O$40:$O$55</c:f>
              <c:numCache>
                <c:formatCode>General</c:formatCode>
                <c:ptCount val="16"/>
                <c:pt idx="0">
                  <c:v>28.0</c:v>
                </c:pt>
                <c:pt idx="1">
                  <c:v>19.0</c:v>
                </c:pt>
                <c:pt idx="2">
                  <c:v>29.0</c:v>
                </c:pt>
                <c:pt idx="3">
                  <c:v>19.0</c:v>
                </c:pt>
                <c:pt idx="4">
                  <c:v>42.0</c:v>
                </c:pt>
                <c:pt idx="5">
                  <c:v>141.0</c:v>
                </c:pt>
                <c:pt idx="6">
                  <c:v>84.0</c:v>
                </c:pt>
                <c:pt idx="7">
                  <c:v>120.0</c:v>
                </c:pt>
                <c:pt idx="8">
                  <c:v>138.0</c:v>
                </c:pt>
                <c:pt idx="9">
                  <c:v>151.0</c:v>
                </c:pt>
                <c:pt idx="10">
                  <c:v>131.0</c:v>
                </c:pt>
                <c:pt idx="11">
                  <c:v>151.0</c:v>
                </c:pt>
                <c:pt idx="12">
                  <c:v>122.0</c:v>
                </c:pt>
                <c:pt idx="13">
                  <c:v>171.0</c:v>
                </c:pt>
                <c:pt idx="14">
                  <c:v>112.0</c:v>
                </c:pt>
                <c:pt idx="15">
                  <c:v>153.0</c:v>
                </c:pt>
              </c:numCache>
            </c:numRef>
          </c:val>
          <c:smooth val="0"/>
        </c:ser>
        <c:ser>
          <c:idx val="3"/>
          <c:order val="3"/>
          <c:tx>
            <c:strRef>
              <c:f>'GRAND TOTALS'!$P$39</c:f>
              <c:strCache>
                <c:ptCount val="1"/>
                <c:pt idx="0">
                  <c:v>Calif.</c:v>
                </c:pt>
              </c:strCache>
            </c:strRef>
          </c:tx>
          <c:spPr>
            <a:ln w="25400">
              <a:solidFill>
                <a:schemeClr val="bg2">
                  <a:lumMod val="25000"/>
                </a:schemeClr>
              </a:solidFill>
              <a:prstDash val="solid"/>
            </a:ln>
          </c:spPr>
          <c:marker>
            <c:symbol val="none"/>
          </c:marker>
          <c:cat>
            <c:numRef>
              <c:f>'GRAND TOTALS'!$L$40:$L$55</c:f>
              <c:numCache>
                <c:formatCode>General</c:formatCode>
                <c:ptCount val="16"/>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numCache>
            </c:numRef>
          </c:cat>
          <c:val>
            <c:numRef>
              <c:f>'GRAND TOTALS'!$P$40:$P$55</c:f>
              <c:numCache>
                <c:formatCode>General</c:formatCode>
                <c:ptCount val="16"/>
                <c:pt idx="0">
                  <c:v>187.0</c:v>
                </c:pt>
                <c:pt idx="1">
                  <c:v>159.0</c:v>
                </c:pt>
                <c:pt idx="2">
                  <c:v>97.0</c:v>
                </c:pt>
                <c:pt idx="3">
                  <c:v>113.0</c:v>
                </c:pt>
                <c:pt idx="4">
                  <c:v>107.0</c:v>
                </c:pt>
                <c:pt idx="5">
                  <c:v>238.0</c:v>
                </c:pt>
                <c:pt idx="6">
                  <c:v>214.0</c:v>
                </c:pt>
                <c:pt idx="7">
                  <c:v>210.0</c:v>
                </c:pt>
                <c:pt idx="8">
                  <c:v>298.0</c:v>
                </c:pt>
                <c:pt idx="9">
                  <c:v>258.0</c:v>
                </c:pt>
                <c:pt idx="10">
                  <c:v>206.0</c:v>
                </c:pt>
                <c:pt idx="11">
                  <c:v>202.0</c:v>
                </c:pt>
                <c:pt idx="12">
                  <c:v>227.0</c:v>
                </c:pt>
                <c:pt idx="13">
                  <c:v>140.0</c:v>
                </c:pt>
                <c:pt idx="14">
                  <c:v>262.0</c:v>
                </c:pt>
                <c:pt idx="15">
                  <c:v>333.0</c:v>
                </c:pt>
              </c:numCache>
            </c:numRef>
          </c:val>
          <c:smooth val="0"/>
        </c:ser>
        <c:dLbls>
          <c:showLegendKey val="0"/>
          <c:showVal val="0"/>
          <c:showCatName val="0"/>
          <c:showSerName val="0"/>
          <c:showPercent val="0"/>
          <c:showBubbleSize val="0"/>
        </c:dLbls>
        <c:marker val="1"/>
        <c:smooth val="0"/>
        <c:axId val="-2121427384"/>
        <c:axId val="-2140065560"/>
      </c:lineChart>
      <c:catAx>
        <c:axId val="-2121427384"/>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Year</a:t>
                </a:r>
              </a:p>
            </c:rich>
          </c:tx>
          <c:layout/>
          <c:overlay val="0"/>
        </c:title>
        <c:numFmt formatCode="General" sourceLinked="0"/>
        <c:majorTickMark val="none"/>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140065560"/>
        <c:crosses val="autoZero"/>
        <c:auto val="1"/>
        <c:lblAlgn val="ctr"/>
        <c:lblOffset val="100"/>
        <c:tickLblSkip val="3"/>
        <c:noMultiLvlLbl val="0"/>
      </c:catAx>
      <c:valAx>
        <c:axId val="-2140065560"/>
        <c:scaling>
          <c:orientation val="minMax"/>
        </c:scaling>
        <c:delete val="0"/>
        <c:axPos val="l"/>
        <c:majorGridlines>
          <c:spPr>
            <a:ln w="3175">
              <a:solidFill>
                <a:srgbClr val="80808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n-US"/>
                  <a:t>Number of calls</a:t>
                </a:r>
              </a:p>
            </c:rich>
          </c:tx>
          <c:layout>
            <c:manualLayout>
              <c:xMode val="edge"/>
              <c:yMode val="edge"/>
              <c:x val="0.0"/>
              <c:y val="0.37671098489738"/>
            </c:manualLayout>
          </c:layout>
          <c:overlay val="0"/>
        </c:title>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121427384"/>
        <c:crosses val="autoZero"/>
        <c:crossBetween val="between"/>
      </c:valAx>
      <c:spPr>
        <a:solidFill>
          <a:srgbClr val="FFFFFF"/>
        </a:solidFill>
        <a:ln w="25400">
          <a:noFill/>
        </a:ln>
      </c:spPr>
    </c:plotArea>
    <c:legend>
      <c:legendPos val="r"/>
      <c:layout>
        <c:manualLayout>
          <c:xMode val="edge"/>
          <c:yMode val="edge"/>
          <c:x val="0.870848151431402"/>
          <c:y val="0.137745901639344"/>
          <c:w val="0.110700969911874"/>
          <c:h val="0.689529817994062"/>
        </c:manualLayout>
      </c:layout>
      <c:overlay val="0"/>
      <c:spPr>
        <a:noFill/>
        <a:ln w="25400">
          <a:noFill/>
        </a:ln>
      </c:spPr>
      <c:txPr>
        <a:bodyPr/>
        <a:lstStyle/>
        <a:p>
          <a:pPr>
            <a:defRPr sz="920" b="0"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CB2A38-55B9-9749-B9A3-6FEB1F9CFDC6}" type="datetimeFigureOut">
              <a:rPr lang="en-US" smtClean="0"/>
              <a:t>9/29/14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4A450A-135F-9A4F-BB23-43158DEB1DF6}" type="slidenum">
              <a:rPr lang="en-US" smtClean="0"/>
              <a:t>‹#›</a:t>
            </a:fld>
            <a:endParaRPr lang="en-US"/>
          </a:p>
        </p:txBody>
      </p:sp>
    </p:spTree>
    <p:extLst>
      <p:ext uri="{BB962C8B-B14F-4D97-AF65-F5344CB8AC3E}">
        <p14:creationId xmlns:p14="http://schemas.microsoft.com/office/powerpoint/2010/main" val="595600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1C8C93-F976-4255-A365-6B836B6EE005}" type="datetimeFigureOut">
              <a:rPr lang="en-US" smtClean="0"/>
              <a:t>9/29/14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47162-BDEF-4707-B53B-1A075CC68C77}" type="slidenum">
              <a:rPr lang="en-US" smtClean="0"/>
              <a:t>‹#›</a:t>
            </a:fld>
            <a:endParaRPr lang="en-US"/>
          </a:p>
        </p:txBody>
      </p:sp>
    </p:spTree>
    <p:extLst>
      <p:ext uri="{BB962C8B-B14F-4D97-AF65-F5344CB8AC3E}">
        <p14:creationId xmlns:p14="http://schemas.microsoft.com/office/powerpoint/2010/main" val="3053151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Thanks Dick, </a:t>
            </a:r>
          </a:p>
          <a:p>
            <a:endParaRPr lang="en-US" baseline="0" dirty="0" smtClean="0"/>
          </a:p>
          <a:p>
            <a:r>
              <a:rPr lang="en-US" baseline="0" dirty="0" smtClean="0"/>
              <a:t>I’m going to </a:t>
            </a:r>
            <a:r>
              <a:rPr lang="en-US" baseline="0" dirty="0" smtClean="0"/>
              <a:t>provide an overview of Task Force projects and activities we’ve accomplished or are still underway for since our last Annual Meeting, last September in Seattle. </a:t>
            </a:r>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1</a:t>
            </a:fld>
            <a:endParaRPr lang="en-US"/>
          </a:p>
        </p:txBody>
      </p:sp>
    </p:spTree>
    <p:extLst>
      <p:ext uri="{BB962C8B-B14F-4D97-AF65-F5344CB8AC3E}">
        <p14:creationId xmlns:p14="http://schemas.microsoft.com/office/powerpoint/2010/main" val="52888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0" dirty="0" smtClean="0"/>
              <a:t>Stakeholder</a:t>
            </a:r>
            <a:r>
              <a:rPr lang="en-US" b="0" baseline="0" dirty="0" smtClean="0"/>
              <a:t> survey ; 55 surveys</a:t>
            </a:r>
          </a:p>
          <a:p>
            <a:pPr marL="0" indent="0">
              <a:buFont typeface="Arial"/>
              <a:buNone/>
            </a:pPr>
            <a:endParaRPr lang="en-US" b="0" baseline="0" dirty="0" smtClean="0"/>
          </a:p>
          <a:p>
            <a:pPr marL="0" indent="0">
              <a:buFont typeface="Arial"/>
              <a:buNone/>
            </a:pPr>
            <a:r>
              <a:rPr lang="en-US" b="0" baseline="0" dirty="0" smtClean="0"/>
              <a:t>USCG:</a:t>
            </a:r>
            <a:br>
              <a:rPr lang="en-US" b="0" baseline="0" dirty="0" smtClean="0"/>
            </a:br>
            <a:r>
              <a:rPr lang="en-US" b="0" baseline="0" dirty="0" smtClean="0"/>
              <a:t>We have a memorandum of agreement with the USCG PAC Area and meet annually with our Coast Guard partners. We also brief the VADM and other PAC Area </a:t>
            </a:r>
          </a:p>
          <a:p>
            <a:pPr marL="0" indent="0">
              <a:buFont typeface="Arial"/>
              <a:buNone/>
            </a:pPr>
            <a:r>
              <a:rPr lang="en-US" b="0" baseline="0" dirty="0" smtClean="0"/>
              <a:t>Leadership when there is a change in command. </a:t>
            </a:r>
          </a:p>
          <a:p>
            <a:pPr marL="0" indent="0">
              <a:buFont typeface="Arial"/>
              <a:buNone/>
            </a:pPr>
            <a:endParaRPr lang="en-US" b="0" baseline="0" dirty="0" smtClean="0"/>
          </a:p>
          <a:p>
            <a:pPr marL="0" indent="0">
              <a:buFont typeface="Arial"/>
              <a:buNone/>
            </a:pPr>
            <a:r>
              <a:rPr lang="en-US" b="0" baseline="0" dirty="0" smtClean="0"/>
              <a:t>API SAG</a:t>
            </a:r>
            <a:br>
              <a:rPr lang="en-US" b="0" baseline="0" dirty="0" smtClean="0"/>
            </a:br>
            <a:r>
              <a:rPr lang="en-US" b="0" baseline="0" dirty="0" smtClean="0"/>
              <a:t>I regularly attend the API SAG meetings to bring west coast issues and concerns forward to partnering industry and federal agencies who serve on this committee</a:t>
            </a:r>
          </a:p>
          <a:p>
            <a:pPr marL="0" indent="0">
              <a:buFont typeface="Arial"/>
              <a:buNone/>
            </a:pPr>
            <a:endParaRPr lang="en-US" b="0" baseline="0" dirty="0" smtClean="0"/>
          </a:p>
          <a:p>
            <a:pPr marL="0" indent="0">
              <a:buFont typeface="Arial"/>
              <a:buNone/>
            </a:pPr>
            <a:r>
              <a:rPr lang="en-US" b="0" baseline="0" dirty="0" smtClean="0"/>
              <a:t>AWO</a:t>
            </a:r>
            <a:br>
              <a:rPr lang="en-US" b="0" baseline="0" dirty="0" smtClean="0"/>
            </a:br>
            <a:r>
              <a:rPr lang="en-US" b="0" baseline="0" dirty="0" smtClean="0"/>
              <a:t>We also work serve on AWO’s Quality Steering Committee to discuss common issues of concern with regard to the tug and barge industry. </a:t>
            </a:r>
            <a:endParaRPr lang="en-US" b="0" dirty="0" smtClean="0"/>
          </a:p>
          <a:p>
            <a:r>
              <a:rPr lang="en-US" dirty="0" smtClean="0"/>
              <a:t> </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10</a:t>
            </a:fld>
            <a:endParaRPr lang="en-US"/>
          </a:p>
        </p:txBody>
      </p:sp>
    </p:spTree>
    <p:extLst>
      <p:ext uri="{BB962C8B-B14F-4D97-AF65-F5344CB8AC3E}">
        <p14:creationId xmlns:p14="http://schemas.microsoft.com/office/powerpoint/2010/main" val="224333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11</a:t>
            </a:fld>
            <a:endParaRPr lang="en-US"/>
          </a:p>
        </p:txBody>
      </p:sp>
    </p:spTree>
    <p:extLst>
      <p:ext uri="{BB962C8B-B14F-4D97-AF65-F5344CB8AC3E}">
        <p14:creationId xmlns:p14="http://schemas.microsoft.com/office/powerpoint/2010/main" val="219486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1.Crude</a:t>
            </a:r>
            <a:r>
              <a:rPr lang="en-US" baseline="0" dirty="0" smtClean="0"/>
              <a:t> </a:t>
            </a:r>
            <a:r>
              <a:rPr lang="en-US" baseline="0" dirty="0" smtClean="0"/>
              <a:t>by rail</a:t>
            </a:r>
          </a:p>
          <a:p>
            <a:pPr marL="171450" indent="-171450">
              <a:buFont typeface="Arial"/>
              <a:buChar char="•"/>
            </a:pPr>
            <a:r>
              <a:rPr lang="en-US" baseline="0" dirty="0" smtClean="0"/>
              <a:t>Continue to watch changes in </a:t>
            </a:r>
            <a:r>
              <a:rPr lang="en-US" baseline="0" dirty="0" smtClean="0"/>
              <a:t>movement across the west coast</a:t>
            </a:r>
            <a:endParaRPr lang="en-US" baseline="0" dirty="0" smtClean="0"/>
          </a:p>
          <a:p>
            <a:pPr marL="171450" indent="-171450">
              <a:buFont typeface="Arial"/>
              <a:buChar char="•"/>
            </a:pPr>
            <a:r>
              <a:rPr lang="en-US" baseline="0" dirty="0" smtClean="0"/>
              <a:t>Begin compiling volume </a:t>
            </a:r>
            <a:r>
              <a:rPr lang="en-US" baseline="0" dirty="0" smtClean="0"/>
              <a:t>data on material being moved by rail, pipeline and barge across the region</a:t>
            </a:r>
            <a:endParaRPr lang="en-US" baseline="0" dirty="0" smtClean="0"/>
          </a:p>
          <a:p>
            <a:pPr marL="171450" indent="-171450">
              <a:buFont typeface="Arial"/>
              <a:buChar char="•"/>
            </a:pPr>
            <a:r>
              <a:rPr lang="en-US" baseline="0" dirty="0" smtClean="0"/>
              <a:t>Support Task Force member jurisdictions as they consider policy options for improving the safe transport of crude</a:t>
            </a:r>
          </a:p>
          <a:p>
            <a:pPr marL="171450" indent="-171450">
              <a:buFont typeface="Arial"/>
              <a:buChar char="•"/>
            </a:pPr>
            <a:endParaRPr lang="en-US" baseline="0" dirty="0" smtClean="0"/>
          </a:p>
          <a:p>
            <a:pPr marL="0" indent="0">
              <a:buFont typeface="Arial"/>
              <a:buNone/>
            </a:pPr>
            <a:r>
              <a:rPr lang="en-US" baseline="0" dirty="0" smtClean="0"/>
              <a:t>2. Looking </a:t>
            </a:r>
            <a:r>
              <a:rPr lang="en-US" baseline="0" dirty="0" smtClean="0"/>
              <a:t>at comparing how the different Task Force jurisdictions handle spills from non-hazardous, non-regulated materials such as molasses. </a:t>
            </a:r>
          </a:p>
          <a:p>
            <a:pPr marL="0" indent="0">
              <a:buFont typeface="Arial"/>
              <a:buNone/>
            </a:pPr>
            <a:endParaRPr lang="en-US" baseline="0" dirty="0" smtClean="0"/>
          </a:p>
          <a:p>
            <a:pPr marL="0" indent="0">
              <a:buFont typeface="Arial"/>
              <a:buNone/>
            </a:pPr>
            <a:r>
              <a:rPr lang="en-US" baseline="0" dirty="0" smtClean="0"/>
              <a:t>3 Continue </a:t>
            </a:r>
            <a:r>
              <a:rPr lang="en-US" baseline="0" dirty="0" smtClean="0"/>
              <a:t>to track the science and state of the knowledge of heavy oils and how they behave in marine and aquatic environments</a:t>
            </a:r>
          </a:p>
          <a:p>
            <a:pPr marL="0" indent="0">
              <a:buFont typeface="Arial"/>
              <a:buNone/>
            </a:pPr>
            <a:endParaRPr lang="en-US" baseline="0" dirty="0" smtClean="0"/>
          </a:p>
          <a:p>
            <a:pPr marL="0" indent="0">
              <a:buFont typeface="Arial"/>
              <a:buNone/>
            </a:pPr>
            <a:r>
              <a:rPr lang="en-US" baseline="0" dirty="0" smtClean="0"/>
              <a:t>4. Track </a:t>
            </a:r>
            <a:r>
              <a:rPr lang="en-US" baseline="0" dirty="0" smtClean="0"/>
              <a:t>the science of dispersants and lessons learned from DWH and other applications. </a:t>
            </a:r>
          </a:p>
          <a:p>
            <a:pPr marL="0" indent="0">
              <a:buFont typeface="Arial"/>
              <a:buNone/>
            </a:pPr>
            <a:r>
              <a:rPr lang="en-US" baseline="0" dirty="0" smtClean="0"/>
              <a:t/>
            </a:r>
            <a:br>
              <a:rPr lang="en-US" baseline="0" dirty="0" smtClean="0"/>
            </a:br>
            <a:r>
              <a:rPr lang="en-US" baseline="0" dirty="0" smtClean="0"/>
              <a:t>5. Explore </a:t>
            </a:r>
            <a:r>
              <a:rPr lang="en-US" baseline="0" dirty="0" smtClean="0"/>
              <a:t>ways to improve risk communication with regard to spills and also how to engage and involve the </a:t>
            </a:r>
            <a:r>
              <a:rPr lang="en-US" baseline="0" dirty="0" smtClean="0"/>
              <a:t>public in the the prevention area as well as in preparedness and response. </a:t>
            </a:r>
            <a:endParaRPr lang="en-US" baseline="0" dirty="0" smtClean="0"/>
          </a:p>
          <a:p>
            <a:pPr marL="0" indent="0">
              <a:buFont typeface="Arial"/>
              <a:buNone/>
            </a:pPr>
            <a:endParaRPr lang="en-US" baseline="0" dirty="0" smtClean="0"/>
          </a:p>
          <a:p>
            <a:pPr marL="0" indent="0">
              <a:buFont typeface="Arial"/>
              <a:buNone/>
            </a:pPr>
            <a:r>
              <a:rPr lang="en-US" baseline="0" dirty="0" smtClean="0"/>
              <a:t>Our 2014-2015 Annual </a:t>
            </a:r>
            <a:r>
              <a:rPr lang="en-US" baseline="0" dirty="0" err="1" smtClean="0"/>
              <a:t>Workplan</a:t>
            </a:r>
            <a:r>
              <a:rPr lang="en-US" baseline="0" dirty="0" smtClean="0"/>
              <a:t> will provide more detail on these efforts, and this will available on our website later this month. </a:t>
            </a:r>
          </a:p>
          <a:p>
            <a:pPr marL="0" indent="0">
              <a:buFont typeface="Arial"/>
              <a:buNone/>
            </a:pPr>
            <a:endParaRPr lang="en-US" baseline="0" dirty="0" smtClean="0"/>
          </a:p>
          <a:p>
            <a:pPr marL="0" indent="0">
              <a:buFont typeface="Arial"/>
              <a:buNone/>
            </a:pPr>
            <a:r>
              <a:rPr lang="en-US" baseline="0" dirty="0" smtClean="0"/>
              <a:t>Finally…</a:t>
            </a:r>
            <a:r>
              <a:rPr lang="en-US" baseline="0" dirty="0" smtClean="0"/>
              <a:t>..</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12</a:t>
            </a:fld>
            <a:endParaRPr lang="en-US"/>
          </a:p>
        </p:txBody>
      </p:sp>
    </p:spTree>
    <p:extLst>
      <p:ext uri="{BB962C8B-B14F-4D97-AF65-F5344CB8AC3E}">
        <p14:creationId xmlns:p14="http://schemas.microsoft.com/office/powerpoint/2010/main" val="2634931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E47162-BDEF-4707-B53B-1A075CC68C77}" type="slidenum">
              <a:rPr lang="en-US" smtClean="0"/>
              <a:t>13</a:t>
            </a:fld>
            <a:endParaRPr lang="en-US"/>
          </a:p>
        </p:txBody>
      </p:sp>
    </p:spTree>
    <p:extLst>
      <p:ext uri="{BB962C8B-B14F-4D97-AF65-F5344CB8AC3E}">
        <p14:creationId xmlns:p14="http://schemas.microsoft.com/office/powerpoint/2010/main" val="3662017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big</a:t>
            </a:r>
            <a:r>
              <a:rPr lang="en-US" baseline="0" dirty="0" smtClean="0"/>
              <a:t> planning efforts</a:t>
            </a:r>
            <a:r>
              <a:rPr lang="en-US" dirty="0" smtClean="0"/>
              <a:t> </a:t>
            </a:r>
            <a:r>
              <a:rPr lang="en-US" baseline="0" dirty="0" smtClean="0"/>
              <a:t>carried out a </a:t>
            </a:r>
            <a:r>
              <a:rPr lang="en-US" dirty="0" smtClean="0"/>
              <a:t>Strategic</a:t>
            </a:r>
            <a:r>
              <a:rPr lang="en-US" baseline="0" dirty="0" smtClean="0"/>
              <a:t> planning process. For this we looked at where we’ve been and where we’d like to go. Our mission of “No Spilled Oil” remains the same, and we’ll continue address our core areas of work focusing on oil spill prevention, preparedness, response and communication.</a:t>
            </a:r>
          </a:p>
          <a:p>
            <a:endParaRPr lang="en-US" baseline="0" dirty="0" smtClean="0"/>
          </a:p>
          <a:p>
            <a:r>
              <a:rPr lang="en-US" baseline="0" dirty="0" smtClean="0"/>
              <a:t>This year we’ve added a new objective – Recovery.  That is, the </a:t>
            </a:r>
            <a:r>
              <a:rPr lang="en-US" b="1" baseline="0" dirty="0" smtClean="0"/>
              <a:t>Recovery of ecosystems, communities and economies following a spill. </a:t>
            </a:r>
            <a:endParaRPr lang="en-US" b="1" dirty="0" smtClean="0"/>
          </a:p>
          <a:p>
            <a:endParaRPr lang="en-US" dirty="0" smtClean="0"/>
          </a:p>
          <a:p>
            <a:r>
              <a:rPr lang="en-US" dirty="0" smtClean="0"/>
              <a:t>Our</a:t>
            </a:r>
            <a:r>
              <a:rPr lang="en-US" baseline="0" dirty="0" smtClean="0"/>
              <a:t> Strategic Plan drives our Annual </a:t>
            </a:r>
            <a:r>
              <a:rPr lang="en-US" baseline="0" dirty="0" err="1" smtClean="0"/>
              <a:t>Workplan</a:t>
            </a:r>
            <a:r>
              <a:rPr lang="en-US" baseline="0" dirty="0" smtClean="0"/>
              <a:t>,  in which we lay out the work for the coming year. Our 2014-2015 Annual </a:t>
            </a:r>
            <a:r>
              <a:rPr lang="en-US" baseline="0" dirty="0" err="1" smtClean="0"/>
              <a:t>Workplan</a:t>
            </a:r>
            <a:r>
              <a:rPr lang="en-US" baseline="0" dirty="0" smtClean="0"/>
              <a:t> is in the final stages of completion;  I’ll share highlights of our 2014-2015 Annual </a:t>
            </a:r>
            <a:r>
              <a:rPr lang="en-US" baseline="0" dirty="0" err="1" smtClean="0"/>
              <a:t>Workplan</a:t>
            </a:r>
            <a:r>
              <a:rPr lang="en-US" baseline="0" dirty="0" smtClean="0"/>
              <a:t> in a few minutes. </a:t>
            </a:r>
            <a:endParaRPr lang="en-US"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2</a:t>
            </a:fld>
            <a:endParaRPr lang="en-US"/>
          </a:p>
        </p:txBody>
      </p:sp>
    </p:spTree>
    <p:extLst>
      <p:ext uri="{BB962C8B-B14F-4D97-AF65-F5344CB8AC3E}">
        <p14:creationId xmlns:p14="http://schemas.microsoft.com/office/powerpoint/2010/main" val="176110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Arial"/>
              <a:buAutoNum type="arabicPeriod"/>
              <a:tabLst/>
              <a:defRPr/>
            </a:pPr>
            <a:r>
              <a:rPr lang="en-US" sz="1200" b="0" dirty="0" smtClean="0"/>
              <a:t>This year, we updated out Oil Spill Data Dictionary, the basis</a:t>
            </a:r>
            <a:r>
              <a:rPr lang="en-US" sz="1200" b="0" baseline="0" dirty="0" smtClean="0"/>
              <a:t> for our on-going oil spill database. In the data dictionary we’ve </a:t>
            </a:r>
            <a:r>
              <a:rPr lang="en-US" sz="1200" b="1" baseline="0" dirty="0" smtClean="0"/>
              <a:t>attempted to create a common language and terms for reporting spills </a:t>
            </a:r>
            <a:r>
              <a:rPr lang="en-US" sz="1200" b="0" baseline="0" dirty="0" smtClean="0"/>
              <a:t>so that we can compare data across jurisdictions. A summary of our complete 2013 oil spill dataset will be available on our website later this fall. </a:t>
            </a:r>
            <a:br>
              <a:rPr lang="en-US" sz="1200" b="0" baseline="0" dirty="0" smtClean="0"/>
            </a:br>
            <a:endParaRPr lang="en-US" sz="1200" b="0" baseline="0" dirty="0" smtClean="0"/>
          </a:p>
          <a:p>
            <a:pPr marL="228600" marR="0" indent="-228600" algn="l" defTabSz="914400" rtl="0" eaLnBrk="1" fontAlgn="auto" latinLnBrk="0" hangingPunct="1">
              <a:lnSpc>
                <a:spcPct val="100000"/>
              </a:lnSpc>
              <a:spcBef>
                <a:spcPts val="0"/>
              </a:spcBef>
              <a:spcAft>
                <a:spcPts val="0"/>
              </a:spcAft>
              <a:buClrTx/>
              <a:buSzTx/>
              <a:buFont typeface="Arial"/>
              <a:buAutoNum type="arabicPeriod"/>
              <a:tabLst/>
              <a:defRPr/>
            </a:pPr>
            <a:r>
              <a:rPr lang="en-US" sz="1200" b="0" baseline="0" dirty="0" smtClean="0"/>
              <a:t>Another area we’ve focused attention is in the </a:t>
            </a:r>
            <a:r>
              <a:rPr lang="en-US" sz="1200" b="1" baseline="0" dirty="0" smtClean="0"/>
              <a:t>prevention of spills </a:t>
            </a:r>
            <a:r>
              <a:rPr lang="en-US" sz="1200" b="0" baseline="0" dirty="0" smtClean="0"/>
              <a:t>from derelict and abandoned vessels.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baseline="0" dirty="0" smtClean="0"/>
              <a:t>Last winter, the governors of WA and OR Governors submitted a letter to congress requesting the Oil Spill Liability Trust fund to be available to remove and decommission retired </a:t>
            </a:r>
            <a:r>
              <a:rPr lang="en-US" sz="1200" b="0" baseline="0" dirty="0" smtClean="0"/>
              <a:t>federal. </a:t>
            </a:r>
            <a:r>
              <a:rPr lang="en-US" sz="1200" b="0" baseline="0" dirty="0" smtClean="0"/>
              <a:t>The task force submitted a letter as well requesting that the Oil Spill Liability Trust Fund be made available remove all derelict and sunken vessels including recreational vessels, which make up a large portion of the derelict vessels across the Task Force jurisdictions.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baseline="0" dirty="0" smtClean="0"/>
              <a:t>We’ve also been help to coordinate the incorporation of the various Task Force </a:t>
            </a:r>
            <a:r>
              <a:rPr lang="en-US" sz="1200" b="0" baseline="0" dirty="0" smtClean="0"/>
              <a:t>derelict </a:t>
            </a:r>
            <a:r>
              <a:rPr lang="en-US" sz="1200" b="0" baseline="0" dirty="0" smtClean="0"/>
              <a:t>vessel location data into NOAA’s ERMA mapping tool. </a:t>
            </a:r>
            <a:endParaRPr lang="en-US" sz="1200" b="0"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3</a:t>
            </a:fld>
            <a:endParaRPr lang="en-US"/>
          </a:p>
        </p:txBody>
      </p:sp>
    </p:spTree>
    <p:extLst>
      <p:ext uri="{BB962C8B-B14F-4D97-AF65-F5344CB8AC3E}">
        <p14:creationId xmlns:p14="http://schemas.microsoft.com/office/powerpoint/2010/main" val="256522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This year we began</a:t>
            </a:r>
            <a:r>
              <a:rPr lang="en-US" sz="1200" b="0" baseline="0" dirty="0" smtClean="0"/>
              <a:t> our West Coast Crude Transport Project: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baseline="0" dirty="0" smtClean="0"/>
              <a:t>We developed a map depicting the  transport of oil  across west coast  -- mapping transport routes, vectors and endpoints including refineries and off-loading terminals (both existing and proposed).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baseline="0" dirty="0" smtClean="0"/>
              <a:t>We’ve also created new pages on our website where the map, news clippings and other resources are available – see links on right….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baseline="0" dirty="0" smtClean="0"/>
              <a:t>We’ll conduct funding analysis across the Task Force jurisdictions to determine if there will be revenue challenges as a consequence of shifting transport means.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baseline="0" dirty="0" smtClean="0"/>
              <a:t>Looking ahead, we will also look at other materials – ethanol, LNG, and other fuel types – and may develop additional maps depicting the movement of these other products across the West Coast as well.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0" baseline="0"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4</a:t>
            </a:fld>
            <a:endParaRPr lang="en-US"/>
          </a:p>
        </p:txBody>
      </p:sp>
    </p:spTree>
    <p:extLst>
      <p:ext uri="{BB962C8B-B14F-4D97-AF65-F5344CB8AC3E}">
        <p14:creationId xmlns:p14="http://schemas.microsoft.com/office/powerpoint/2010/main" val="176110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Pacific</a:t>
            </a:r>
            <a:r>
              <a:rPr lang="en-US" baseline="0" dirty="0" smtClean="0"/>
              <a:t> Oil Spill </a:t>
            </a:r>
            <a:r>
              <a:rPr lang="en-US" baseline="0" dirty="0" smtClean="0"/>
              <a:t>Prevention </a:t>
            </a:r>
            <a:r>
              <a:rPr lang="en-US" baseline="0" dirty="0" smtClean="0"/>
              <a:t>Education Team (POSPET</a:t>
            </a:r>
            <a:r>
              <a:rPr lang="en-US" baseline="0" dirty="0" smtClean="0"/>
              <a:t>), a program that the Task Force Coordinates, has </a:t>
            </a:r>
            <a:r>
              <a:rPr lang="en-US" baseline="0" dirty="0" smtClean="0"/>
              <a:t>been busy with oil spill outreach to boaters.</a:t>
            </a:r>
          </a:p>
          <a:p>
            <a:endParaRPr lang="en-US" baseline="0" dirty="0" smtClean="0"/>
          </a:p>
          <a:p>
            <a:r>
              <a:rPr lang="en-US" baseline="0" dirty="0" smtClean="0"/>
              <a:t>This year, 13 new marinas and harbors across the West Coast were certified as Clean Marina/Clean Harbors, a certification program for that recognizes these facilities </a:t>
            </a:r>
            <a:r>
              <a:rPr lang="en-US" baseline="0" dirty="0" smtClean="0"/>
              <a:t>for the </a:t>
            </a:r>
            <a:r>
              <a:rPr lang="en-US" baseline="0" dirty="0" smtClean="0"/>
              <a:t>pollution prevention </a:t>
            </a:r>
            <a:r>
              <a:rPr lang="en-US" baseline="0" dirty="0" smtClean="0"/>
              <a:t>measures they adopt. </a:t>
            </a:r>
          </a:p>
          <a:p>
            <a:endParaRPr lang="en-US" baseline="0" dirty="0" smtClean="0"/>
          </a:p>
          <a:p>
            <a:r>
              <a:rPr lang="en-US" baseline="0" dirty="0" smtClean="0"/>
              <a:t>POINT OUT SIGN</a:t>
            </a:r>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5</a:t>
            </a:fld>
            <a:endParaRPr lang="en-US"/>
          </a:p>
        </p:txBody>
      </p:sp>
    </p:spTree>
    <p:extLst>
      <p:ext uri="{BB962C8B-B14F-4D97-AF65-F5344CB8AC3E}">
        <p14:creationId xmlns:p14="http://schemas.microsoft.com/office/powerpoint/2010/main" val="105684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Spikes may</a:t>
            </a:r>
            <a:r>
              <a:rPr lang="en-US" baseline="0" dirty="0" smtClean="0"/>
              <a:t> not reflect an overall increase in the amount of oil sited, rather an increase in the number of calls placed. </a:t>
            </a:r>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6</a:t>
            </a:fld>
            <a:endParaRPr lang="en-US"/>
          </a:p>
        </p:txBody>
      </p:sp>
    </p:spTree>
    <p:extLst>
      <p:ext uri="{BB962C8B-B14F-4D97-AF65-F5344CB8AC3E}">
        <p14:creationId xmlns:p14="http://schemas.microsoft.com/office/powerpoint/2010/main" val="257296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West Coast Offshore Vessel Traffic Risk Management Study – Second 5-year review since 2004. This review was to assess if recommendations were </a:t>
            </a:r>
            <a:r>
              <a:rPr lang="en-US" baseline="0" dirty="0" smtClean="0"/>
              <a:t>implemented, on </a:t>
            </a:r>
            <a:r>
              <a:rPr lang="en-US" baseline="0" dirty="0" smtClean="0"/>
              <a:t>issues such as:</a:t>
            </a:r>
          </a:p>
          <a:p>
            <a:pPr marL="171450" indent="-171450">
              <a:buFont typeface="Arial"/>
              <a:buChar char="•"/>
            </a:pPr>
            <a:r>
              <a:rPr lang="en-US" baseline="0" dirty="0" smtClean="0"/>
              <a:t>Rescue tug availability </a:t>
            </a:r>
          </a:p>
          <a:p>
            <a:pPr marL="171450" indent="-171450">
              <a:buFont typeface="Arial"/>
              <a:buChar char="•"/>
            </a:pPr>
            <a:r>
              <a:rPr lang="en-US" baseline="0" dirty="0" smtClean="0"/>
              <a:t>Improvements to navigation</a:t>
            </a:r>
          </a:p>
          <a:p>
            <a:pPr marL="171450" indent="-171450">
              <a:buFont typeface="Arial"/>
              <a:buChar char="•"/>
            </a:pPr>
            <a:r>
              <a:rPr lang="en-US" baseline="0" dirty="0" smtClean="0"/>
              <a:t>Data requirements</a:t>
            </a:r>
          </a:p>
          <a:p>
            <a:pPr marL="0" indent="0">
              <a:buFont typeface="Arial"/>
              <a:buNone/>
            </a:pPr>
            <a:endParaRPr lang="en-US" baseline="0" dirty="0" smtClean="0"/>
          </a:p>
          <a:p>
            <a:pPr marL="0" indent="0">
              <a:buFont typeface="Arial"/>
              <a:buNone/>
            </a:pPr>
            <a:r>
              <a:rPr lang="en-US" baseline="0" dirty="0" smtClean="0"/>
              <a:t>A final </a:t>
            </a:r>
            <a:r>
              <a:rPr lang="en-US" baseline="0" dirty="0" smtClean="0"/>
              <a:t>summary of </a:t>
            </a:r>
            <a:r>
              <a:rPr lang="en-US" baseline="0" dirty="0" smtClean="0"/>
              <a:t>the 2014 review will be available this fall. </a:t>
            </a:r>
          </a:p>
          <a:p>
            <a:pPr marL="0" indent="0">
              <a:buFont typeface="Arial"/>
              <a:buNone/>
            </a:pPr>
            <a:endParaRPr lang="en-US" baseline="0" dirty="0" smtClean="0"/>
          </a:p>
          <a:p>
            <a:pPr marL="0" indent="0">
              <a:buFont typeface="Arial"/>
              <a:buNone/>
            </a:pPr>
            <a:r>
              <a:rPr lang="en-US" baseline="0" dirty="0" smtClean="0"/>
              <a:t>2. </a:t>
            </a:r>
            <a:r>
              <a:rPr lang="en-US" baseline="0" dirty="0" smtClean="0"/>
              <a:t>In </a:t>
            </a:r>
            <a:r>
              <a:rPr lang="en-US" baseline="0" dirty="0" smtClean="0"/>
              <a:t>2009, the Task Force compiled a table comparing each jurisdictions' financial responsibility with regards to spills from: </a:t>
            </a:r>
          </a:p>
          <a:p>
            <a:pPr marL="171450" indent="-171450">
              <a:buFont typeface="Arial"/>
              <a:buChar char="•"/>
            </a:pPr>
            <a:r>
              <a:rPr lang="en-US" baseline="0" dirty="0" smtClean="0"/>
              <a:t>Tank and non-tank vessels, </a:t>
            </a:r>
          </a:p>
          <a:p>
            <a:pPr marL="171450" indent="-171450">
              <a:buFont typeface="Arial"/>
              <a:buChar char="•"/>
            </a:pPr>
            <a:r>
              <a:rPr lang="en-US" baseline="0" dirty="0" smtClean="0"/>
              <a:t>Small and large tank barges</a:t>
            </a:r>
          </a:p>
          <a:p>
            <a:pPr marL="171450" indent="-171450">
              <a:buFont typeface="Arial"/>
              <a:buChar char="•"/>
            </a:pPr>
            <a:r>
              <a:rPr lang="en-US" baseline="0" dirty="0" smtClean="0"/>
              <a:t>Rail tank cars </a:t>
            </a:r>
          </a:p>
          <a:p>
            <a:pPr marL="171450" indent="-171450">
              <a:buFont typeface="Arial"/>
              <a:buChar char="•"/>
            </a:pPr>
            <a:r>
              <a:rPr lang="en-US" baseline="0" dirty="0" smtClean="0"/>
              <a:t>Other vessels. </a:t>
            </a:r>
          </a:p>
          <a:p>
            <a:pPr marL="171450" indent="-171450">
              <a:buFont typeface="Arial"/>
              <a:buChar char="•"/>
            </a:pPr>
            <a:endParaRPr lang="en-US" baseline="0" dirty="0" smtClean="0"/>
          </a:p>
          <a:p>
            <a:pPr marL="0" indent="0">
              <a:buFont typeface="Arial"/>
              <a:buNone/>
            </a:pPr>
            <a:r>
              <a:rPr lang="en-US" baseline="0" dirty="0" smtClean="0"/>
              <a:t>We are in the process of updating this table to reflect any changes in each </a:t>
            </a:r>
            <a:r>
              <a:rPr lang="en-US" baseline="0" dirty="0" err="1" smtClean="0"/>
              <a:t>juriscitions’s</a:t>
            </a:r>
            <a:r>
              <a:rPr lang="en-US" baseline="0" dirty="0" smtClean="0"/>
              <a:t> financial responsibility in since 2009.</a:t>
            </a:r>
          </a:p>
          <a:p>
            <a:pPr marL="0" indent="0">
              <a:buFont typeface="Arial"/>
              <a:buNone/>
            </a:pPr>
            <a:endParaRPr lang="en-US" baseline="0" dirty="0" smtClean="0"/>
          </a:p>
          <a:p>
            <a:pPr marL="0" indent="0">
              <a:buFont typeface="Arial"/>
              <a:buNone/>
            </a:pPr>
            <a:r>
              <a:rPr lang="en-US" baseline="0" dirty="0" smtClean="0"/>
              <a:t>This is an example of a project that provides useful information among Task Force jurisdictions of </a:t>
            </a:r>
            <a:r>
              <a:rPr lang="en-US" baseline="0" dirty="0" err="1" smtClean="0"/>
              <a:t>eachother’s</a:t>
            </a:r>
            <a:r>
              <a:rPr lang="en-US" baseline="0" dirty="0" smtClean="0"/>
              <a:t> policies, or in this case  funding structures. One of the benefits of working collaboratively across jurisdictions. </a:t>
            </a:r>
          </a:p>
          <a:p>
            <a:pPr marL="0" indent="0">
              <a:buFont typeface="Arial"/>
              <a:buNone/>
            </a:pPr>
            <a:r>
              <a:rPr lang="en-US" baseline="0" dirty="0" smtClean="0"/>
              <a:t>  </a:t>
            </a:r>
            <a:endParaRPr lang="en-US" baseline="0"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7</a:t>
            </a:fld>
            <a:endParaRPr lang="en-US"/>
          </a:p>
        </p:txBody>
      </p:sp>
    </p:spTree>
    <p:extLst>
      <p:ext uri="{BB962C8B-B14F-4D97-AF65-F5344CB8AC3E}">
        <p14:creationId xmlns:p14="http://schemas.microsoft.com/office/powerpoint/2010/main" val="219486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Task Force </a:t>
            </a:r>
            <a:r>
              <a:rPr lang="en-US" dirty="0" err="1" smtClean="0"/>
              <a:t>particiaptes</a:t>
            </a:r>
            <a:r>
              <a:rPr lang="en-US" dirty="0" smtClean="0"/>
              <a:t> on the West Coast</a:t>
            </a:r>
            <a:r>
              <a:rPr lang="en-US" baseline="0" dirty="0" smtClean="0"/>
              <a:t> JAT. </a:t>
            </a:r>
            <a:r>
              <a:rPr lang="en-US" dirty="0" smtClean="0"/>
              <a:t>This </a:t>
            </a:r>
            <a:r>
              <a:rPr lang="en-US" dirty="0" smtClean="0"/>
              <a:t>Cooperative Natural Resources Damages Assessment</a:t>
            </a:r>
            <a:r>
              <a:rPr lang="en-US" baseline="0" dirty="0" smtClean="0"/>
              <a:t> document provides </a:t>
            </a:r>
            <a:endParaRPr lang="en-US" baseline="0" dirty="0" smtClean="0"/>
          </a:p>
          <a:p>
            <a:r>
              <a:rPr lang="en-US" baseline="0" dirty="0" smtClean="0"/>
              <a:t>guidance </a:t>
            </a:r>
            <a:r>
              <a:rPr lang="en-US" baseline="0" dirty="0" smtClean="0"/>
              <a:t>on steps from the notification of a spill </a:t>
            </a:r>
            <a:r>
              <a:rPr lang="en-US" baseline="0" dirty="0" smtClean="0"/>
              <a:t>onward, including guidance on: </a:t>
            </a:r>
            <a:br>
              <a:rPr lang="en-US" baseline="0" dirty="0" smtClean="0"/>
            </a:br>
            <a:endParaRPr lang="en-US" baseline="0" dirty="0" smtClean="0"/>
          </a:p>
          <a:p>
            <a:pPr marL="171450" indent="-171450">
              <a:buFont typeface="Arial"/>
              <a:buChar char="•"/>
            </a:pPr>
            <a:r>
              <a:rPr lang="en-US" dirty="0" smtClean="0"/>
              <a:t>Communication and Coordination</a:t>
            </a:r>
            <a:r>
              <a:rPr lang="en-US" baseline="0" dirty="0" smtClean="0"/>
              <a:t> between NRDA and Incident Command</a:t>
            </a:r>
          </a:p>
          <a:p>
            <a:pPr marL="171450" indent="-171450">
              <a:buFont typeface="Arial"/>
              <a:buChar char="•"/>
            </a:pPr>
            <a:r>
              <a:rPr lang="en-US" baseline="0" dirty="0" smtClean="0"/>
              <a:t>NRDA Team organization</a:t>
            </a:r>
          </a:p>
          <a:p>
            <a:pPr marL="171450" indent="-171450">
              <a:buFont typeface="Arial"/>
              <a:buChar char="•"/>
            </a:pPr>
            <a:r>
              <a:rPr lang="en-US" baseline="0" dirty="0" smtClean="0"/>
              <a:t>Ephemeral data collect</a:t>
            </a:r>
          </a:p>
          <a:p>
            <a:pPr marL="171450" indent="-171450">
              <a:buFont typeface="Arial"/>
              <a:buChar char="•"/>
            </a:pPr>
            <a:r>
              <a:rPr lang="en-US" baseline="0" dirty="0" smtClean="0"/>
              <a:t>Data mgt. </a:t>
            </a:r>
          </a:p>
          <a:p>
            <a:pPr marL="0" indent="0">
              <a:buFont typeface="Arial"/>
              <a:buNone/>
            </a:pPr>
            <a:endParaRPr lang="en-US" baseline="0" dirty="0" smtClean="0"/>
          </a:p>
          <a:p>
            <a:pPr marL="0" indent="0">
              <a:buFont typeface="Arial"/>
              <a:buNone/>
            </a:pPr>
            <a:r>
              <a:rPr lang="en-US" baseline="0" dirty="0" err="1" smtClean="0"/>
              <a:t>Pprovides</a:t>
            </a:r>
            <a:r>
              <a:rPr lang="en-US" baseline="0" dirty="0" smtClean="0"/>
              <a:t> </a:t>
            </a:r>
            <a:r>
              <a:rPr lang="en-US" baseline="0" dirty="0" smtClean="0"/>
              <a:t>guidance that has emerged since DWH on NRDA </a:t>
            </a:r>
            <a:endParaRPr lang="en-US" baseline="0" dirty="0" smtClean="0"/>
          </a:p>
          <a:p>
            <a:pPr marL="0" indent="0">
              <a:buFont typeface="Arial"/>
              <a:buNone/>
            </a:pPr>
            <a:endParaRPr lang="en-US" baseline="0" dirty="0" smtClean="0"/>
          </a:p>
          <a:p>
            <a:pPr marL="0" indent="0">
              <a:buFont typeface="Arial"/>
              <a:buNone/>
            </a:pPr>
            <a:r>
              <a:rPr lang="en-US" baseline="0" dirty="0" smtClean="0"/>
              <a:t>We hope to complete this update this winter. </a:t>
            </a:r>
            <a:endParaRPr lang="en-US" baseline="0"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8</a:t>
            </a:fld>
            <a:endParaRPr lang="en-US"/>
          </a:p>
        </p:txBody>
      </p:sp>
    </p:spTree>
    <p:extLst>
      <p:ext uri="{BB962C8B-B14F-4D97-AF65-F5344CB8AC3E}">
        <p14:creationId xmlns:p14="http://schemas.microsoft.com/office/powerpoint/2010/main" val="176110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we submitted:</a:t>
            </a:r>
          </a:p>
          <a:p>
            <a:pPr marL="171450" indent="-171450">
              <a:buFont typeface="Arial"/>
              <a:buChar char="•"/>
            </a:pPr>
            <a:r>
              <a:rPr lang="en-US" baseline="0" dirty="0" smtClean="0"/>
              <a:t> A letter to Congress regarding federal funding of the removal and cleanup of derelict vessels. </a:t>
            </a:r>
          </a:p>
          <a:p>
            <a:pPr marL="171450" indent="-171450">
              <a:buFont typeface="Arial"/>
              <a:buChar char="•"/>
            </a:pPr>
            <a:r>
              <a:rPr lang="en-US" baseline="0" dirty="0" smtClean="0"/>
              <a:t>USCG regarding Federal </a:t>
            </a:r>
            <a:r>
              <a:rPr lang="en-US" baseline="0" dirty="0" err="1" smtClean="0"/>
              <a:t>preemeption</a:t>
            </a:r>
            <a:endParaRPr lang="en-US" baseline="0" dirty="0" smtClean="0"/>
          </a:p>
          <a:p>
            <a:pPr marL="171450" indent="-171450">
              <a:buFont typeface="Arial"/>
              <a:buChar char="•"/>
            </a:pPr>
            <a:r>
              <a:rPr lang="en-US" baseline="0" dirty="0" smtClean="0"/>
              <a:t>Comments on PHMSA’s DOT tank car and response plan requirements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9E47162-BDEF-4707-B53B-1A075CC68C77}" type="slidenum">
              <a:rPr lang="en-US" smtClean="0"/>
              <a:t>9</a:t>
            </a:fld>
            <a:endParaRPr lang="en-US"/>
          </a:p>
        </p:txBody>
      </p:sp>
    </p:spTree>
    <p:extLst>
      <p:ext uri="{BB962C8B-B14F-4D97-AF65-F5344CB8AC3E}">
        <p14:creationId xmlns:p14="http://schemas.microsoft.com/office/powerpoint/2010/main" val="2243330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E89C50B-B6F0-4A07-BBFD-197125656CA8}" type="datetimeFigureOut">
              <a:rPr lang="en-US" smtClean="0"/>
              <a:t>9/29/14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E3C8EAB-D975-49A0-B7FF-891380C9FD8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89C50B-B6F0-4A07-BBFD-197125656CA8}"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89C50B-B6F0-4A07-BBFD-197125656CA8}"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89C50B-B6F0-4A07-BBFD-197125656CA8}"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E89C50B-B6F0-4A07-BBFD-197125656CA8}" type="datetimeFigureOut">
              <a:rPr lang="en-US" smtClean="0"/>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C8EAB-D975-49A0-B7FF-891380C9FD8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E89C50B-B6F0-4A07-BBFD-197125656CA8}" type="datetimeFigureOut">
              <a:rPr lang="en-US" smtClean="0"/>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E89C50B-B6F0-4A07-BBFD-197125656CA8}" type="datetimeFigureOut">
              <a:rPr lang="en-US" smtClean="0"/>
              <a:t>9/29/14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E89C50B-B6F0-4A07-BBFD-197125656CA8}" type="datetimeFigureOut">
              <a:rPr lang="en-US" smtClean="0"/>
              <a:t>9/29/14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9C50B-B6F0-4A07-BBFD-197125656CA8}" type="datetimeFigureOut">
              <a:rPr lang="en-US" smtClean="0"/>
              <a:t>9/29/14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E89C50B-B6F0-4A07-BBFD-197125656CA8}" type="datetimeFigureOut">
              <a:rPr lang="en-US" smtClean="0"/>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C8EAB-D975-49A0-B7FF-891380C9FD8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E89C50B-B6F0-4A07-BBFD-197125656CA8}" type="datetimeFigureOut">
              <a:rPr lang="en-US" smtClean="0"/>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3C8EAB-D975-49A0-B7FF-891380C9FD88}"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E89C50B-B6F0-4A07-BBFD-197125656CA8}" type="datetimeFigureOut">
              <a:rPr lang="en-US" smtClean="0"/>
              <a:t>9/29/14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E3C8EAB-D975-49A0-B7FF-891380C9FD88}"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cid:image006.png@01CFAB49.61769F40"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tif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09600"/>
            <a:ext cx="7542661" cy="1981200"/>
          </a:xfrm>
        </p:spPr>
        <p:txBody>
          <a:bodyPr/>
          <a:lstStyle/>
          <a:p>
            <a:pPr marL="0" indent="0" algn="ctr">
              <a:buNone/>
            </a:pPr>
            <a:r>
              <a:rPr lang="en-US" sz="4400" dirty="0"/>
              <a:t>Pacific </a:t>
            </a:r>
            <a:r>
              <a:rPr lang="en-US" sz="4400" dirty="0" smtClean="0"/>
              <a:t>States British </a:t>
            </a:r>
            <a:r>
              <a:rPr lang="en-US" sz="4400" dirty="0"/>
              <a:t>Columbia </a:t>
            </a:r>
            <a:r>
              <a:rPr lang="en-US" dirty="0"/>
              <a:t/>
            </a:r>
            <a:br>
              <a:rPr lang="en-US" dirty="0"/>
            </a:br>
            <a:r>
              <a:rPr lang="en-US" dirty="0"/>
              <a:t>Oil Spill Task Force</a:t>
            </a:r>
          </a:p>
        </p:txBody>
      </p:sp>
      <p:sp>
        <p:nvSpPr>
          <p:cNvPr id="5" name="Text Placeholder 4"/>
          <p:cNvSpPr>
            <a:spLocks noGrp="1"/>
          </p:cNvSpPr>
          <p:nvPr>
            <p:ph type="body" idx="1"/>
          </p:nvPr>
        </p:nvSpPr>
        <p:spPr>
          <a:xfrm>
            <a:off x="1524000" y="5029200"/>
            <a:ext cx="5970494" cy="1676400"/>
          </a:xfrm>
        </p:spPr>
        <p:txBody>
          <a:bodyPr>
            <a:normAutofit/>
          </a:bodyPr>
          <a:lstStyle/>
          <a:p>
            <a:pPr algn="ctr"/>
            <a:r>
              <a:rPr lang="en-US" sz="3200" dirty="0" smtClean="0"/>
              <a:t>2014 Annual Meeting</a:t>
            </a:r>
          </a:p>
          <a:p>
            <a:pPr algn="ctr"/>
            <a:r>
              <a:rPr lang="en-US" sz="2400" dirty="0" smtClean="0"/>
              <a:t>Sarah Brace, Executive Coordinator</a:t>
            </a:r>
          </a:p>
          <a:p>
            <a:pPr algn="ctr"/>
            <a:r>
              <a:rPr lang="en-US" sz="2400" dirty="0" smtClean="0"/>
              <a:t>October 1, 2014 </a:t>
            </a:r>
          </a:p>
          <a:p>
            <a:endParaRPr lang="en-US" dirty="0"/>
          </a:p>
        </p:txBody>
      </p:sp>
      <p:pic>
        <p:nvPicPr>
          <p:cNvPr id="22" name="Picture 21" descr="OSTFLogo_color01-02 FINAL.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5715000"/>
            <a:ext cx="1234440" cy="685800"/>
          </a:xfrm>
          <a:prstGeom prst="rect">
            <a:avLst/>
          </a:prstGeom>
        </p:spPr>
      </p:pic>
      <p:pic>
        <p:nvPicPr>
          <p:cNvPr id="23" name="Picture 22"/>
          <p:cNvPicPr>
            <a:picLocks noChangeAspect="1"/>
          </p:cNvPicPr>
          <p:nvPr/>
        </p:nvPicPr>
        <p:blipFill>
          <a:blip r:embed="rId4"/>
          <a:stretch>
            <a:fillRect/>
          </a:stretch>
        </p:blipFill>
        <p:spPr>
          <a:xfrm>
            <a:off x="228600" y="3200400"/>
            <a:ext cx="2104571" cy="152400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5"/>
          <a:stretch>
            <a:fillRect/>
          </a:stretch>
        </p:blipFill>
        <p:spPr>
          <a:xfrm>
            <a:off x="4648200" y="3200400"/>
            <a:ext cx="2057400" cy="154305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6"/>
          <a:stretch>
            <a:fillRect/>
          </a:stretch>
        </p:blipFill>
        <p:spPr>
          <a:xfrm>
            <a:off x="6858000" y="3200400"/>
            <a:ext cx="2057400" cy="1545336"/>
          </a:xfrm>
          <a:prstGeom prst="rect">
            <a:avLst/>
          </a:prstGeom>
          <a:ln>
            <a:noFill/>
          </a:ln>
          <a:effectLst>
            <a:outerShdw blurRad="292100" dist="139700" dir="2700000" algn="tl" rotWithShape="0">
              <a:srgbClr val="333333">
                <a:alpha val="65000"/>
              </a:srgbClr>
            </a:outerShdw>
          </a:effectLst>
        </p:spPr>
      </p:pic>
      <p:pic>
        <p:nvPicPr>
          <p:cNvPr id="31" name="Picture 30" descr="2013"/>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200400"/>
            <a:ext cx="1905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64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p:cNvSpPr>
            <a:spLocks noGrp="1"/>
          </p:cNvSpPr>
          <p:nvPr>
            <p:ph type="body" idx="1"/>
          </p:nvPr>
        </p:nvSpPr>
        <p:spPr>
          <a:xfrm>
            <a:off x="381000" y="2438400"/>
            <a:ext cx="4498848" cy="3962400"/>
          </a:xfrm>
        </p:spPr>
        <p:txBody>
          <a:bodyPr>
            <a:normAutofit/>
          </a:bodyPr>
          <a:lstStyle/>
          <a:p>
            <a:pPr marL="342900" indent="-342900">
              <a:spcBef>
                <a:spcPts val="800"/>
              </a:spcBef>
              <a:spcAft>
                <a:spcPts val="800"/>
              </a:spcAft>
              <a:buFont typeface="Arial"/>
              <a:buChar char="•"/>
            </a:pPr>
            <a:r>
              <a:rPr lang="en-US" sz="2800" dirty="0" smtClean="0"/>
              <a:t>Stakeholder survey</a:t>
            </a:r>
          </a:p>
          <a:p>
            <a:pPr marL="342900" indent="-342900">
              <a:spcBef>
                <a:spcPts val="800"/>
              </a:spcBef>
              <a:spcAft>
                <a:spcPts val="800"/>
              </a:spcAft>
              <a:buFont typeface="Arial"/>
              <a:buChar char="•"/>
            </a:pPr>
            <a:r>
              <a:rPr lang="en-US" sz="2800" dirty="0" smtClean="0"/>
              <a:t>VADM Ray briefing</a:t>
            </a:r>
          </a:p>
          <a:p>
            <a:pPr marL="342900" indent="-342900">
              <a:spcBef>
                <a:spcPts val="800"/>
              </a:spcBef>
              <a:spcAft>
                <a:spcPts val="800"/>
              </a:spcAft>
              <a:buFont typeface="Arial"/>
              <a:buChar char="•"/>
            </a:pPr>
            <a:r>
              <a:rPr lang="en-US" sz="2800" dirty="0" smtClean="0"/>
              <a:t>API SAG</a:t>
            </a:r>
          </a:p>
          <a:p>
            <a:pPr marL="342900" indent="-342900">
              <a:buFont typeface="Arial"/>
              <a:buChar char="•"/>
            </a:pPr>
            <a:r>
              <a:rPr lang="en-US" sz="2800" dirty="0" smtClean="0"/>
              <a:t>AWO QSC</a:t>
            </a:r>
          </a:p>
          <a:p>
            <a:endParaRPr lang="en-US" sz="2800" dirty="0" smtClean="0"/>
          </a:p>
          <a:p>
            <a:endParaRPr lang="en-US" sz="2800" dirty="0" smtClean="0"/>
          </a:p>
          <a:p>
            <a:pPr marL="342900" indent="-342900">
              <a:buFont typeface="Arial"/>
              <a:buChar char="•"/>
            </a:pPr>
            <a:endParaRPr lang="en-US" dirty="0"/>
          </a:p>
        </p:txBody>
      </p:sp>
      <p:sp>
        <p:nvSpPr>
          <p:cNvPr id="9" name="Rectangle 8"/>
          <p:cNvSpPr/>
          <p:nvPr/>
        </p:nvSpPr>
        <p:spPr>
          <a:xfrm>
            <a:off x="1524000" y="1066800"/>
            <a:ext cx="6657792" cy="707886"/>
          </a:xfrm>
          <a:prstGeom prst="rect">
            <a:avLst/>
          </a:prstGeom>
        </p:spPr>
        <p:txBody>
          <a:bodyPr wrap="none">
            <a:spAutoFit/>
          </a:bodyPr>
          <a:lstStyle/>
          <a:p>
            <a:r>
              <a:rPr lang="en-US" sz="4000" dirty="0" smtClean="0">
                <a:solidFill>
                  <a:schemeClr val="accent2"/>
                </a:solidFill>
              </a:rPr>
              <a:t>Communications and Outreach</a:t>
            </a:r>
            <a:endParaRPr lang="en-US" sz="4000" dirty="0"/>
          </a:p>
        </p:txBody>
      </p:sp>
      <p:pic>
        <p:nvPicPr>
          <p:cNvPr id="2" name="Picture 1"/>
          <p:cNvPicPr>
            <a:picLocks noChangeAspect="1"/>
          </p:cNvPicPr>
          <p:nvPr/>
        </p:nvPicPr>
        <p:blipFill>
          <a:blip r:embed="rId3"/>
          <a:stretch>
            <a:fillRect/>
          </a:stretch>
        </p:blipFill>
        <p:spPr>
          <a:xfrm>
            <a:off x="4495800" y="2514600"/>
            <a:ext cx="4267200" cy="3200400"/>
          </a:xfrm>
          <a:prstGeom prst="rect">
            <a:avLst/>
          </a:prstGeom>
        </p:spPr>
      </p:pic>
      <p:sp>
        <p:nvSpPr>
          <p:cNvPr id="3" name="TextBox 2"/>
          <p:cNvSpPr txBox="1"/>
          <p:nvPr/>
        </p:nvSpPr>
        <p:spPr>
          <a:xfrm>
            <a:off x="4343400" y="5867400"/>
            <a:ext cx="3044423" cy="646331"/>
          </a:xfrm>
          <a:prstGeom prst="rect">
            <a:avLst/>
          </a:prstGeom>
          <a:noFill/>
        </p:spPr>
        <p:txBody>
          <a:bodyPr wrap="none" rtlCol="0">
            <a:spAutoFit/>
          </a:bodyPr>
          <a:lstStyle/>
          <a:p>
            <a:r>
              <a:rPr lang="en-US" dirty="0" smtClean="0"/>
              <a:t>RADM </a:t>
            </a:r>
            <a:r>
              <a:rPr lang="en-US" dirty="0" err="1" smtClean="0"/>
              <a:t>Servidio</a:t>
            </a:r>
            <a:r>
              <a:rPr lang="en-US" dirty="0" smtClean="0"/>
              <a:t> and VADM Ray</a:t>
            </a:r>
            <a:endParaRPr lang="en-US" dirty="0"/>
          </a:p>
          <a:p>
            <a:r>
              <a:rPr lang="en-US" dirty="0" smtClean="0"/>
              <a:t>with Sarah and Tom Cullen</a:t>
            </a:r>
            <a:endParaRPr lang="en-US" dirty="0"/>
          </a:p>
        </p:txBody>
      </p:sp>
    </p:spTree>
    <p:extLst>
      <p:ext uri="{BB962C8B-B14F-4D97-AF65-F5344CB8AC3E}">
        <p14:creationId xmlns:p14="http://schemas.microsoft.com/office/powerpoint/2010/main" val="19067196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362456"/>
          </a:xfrm>
        </p:spPr>
        <p:txBody>
          <a:bodyPr/>
          <a:lstStyle/>
          <a:p>
            <a:pPr algn="ctr"/>
            <a:r>
              <a:rPr lang="en-US" sz="5400" dirty="0" smtClean="0"/>
              <a:t>What’s ahead </a:t>
            </a:r>
            <a:endParaRPr lang="en-US" sz="5400" dirty="0"/>
          </a:p>
        </p:txBody>
      </p:sp>
      <p:pic>
        <p:nvPicPr>
          <p:cNvPr id="10" name="Picture 9"/>
          <p:cNvPicPr>
            <a:picLocks noChangeAspect="1"/>
          </p:cNvPicPr>
          <p:nvPr/>
        </p:nvPicPr>
        <p:blipFill>
          <a:blip r:embed="rId3"/>
          <a:stretch>
            <a:fillRect/>
          </a:stretch>
        </p:blipFill>
        <p:spPr>
          <a:xfrm>
            <a:off x="1828800" y="2133600"/>
            <a:ext cx="5461000" cy="4095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10411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990600"/>
            <a:ext cx="7126420" cy="707886"/>
          </a:xfrm>
          <a:prstGeom prst="rect">
            <a:avLst/>
          </a:prstGeom>
        </p:spPr>
        <p:txBody>
          <a:bodyPr wrap="none">
            <a:spAutoFit/>
          </a:bodyPr>
          <a:lstStyle/>
          <a:p>
            <a:r>
              <a:rPr lang="en-US" sz="4000" dirty="0" smtClean="0">
                <a:solidFill>
                  <a:schemeClr val="accent2"/>
                </a:solidFill>
              </a:rPr>
              <a:t>2014-2015 Projects and Activities</a:t>
            </a:r>
            <a:endParaRPr lang="en-US" sz="4000" dirty="0"/>
          </a:p>
        </p:txBody>
      </p:sp>
      <p:sp>
        <p:nvSpPr>
          <p:cNvPr id="5" name="Text Placeholder 6"/>
          <p:cNvSpPr>
            <a:spLocks noGrp="1"/>
          </p:cNvSpPr>
          <p:nvPr>
            <p:ph type="body" idx="1"/>
          </p:nvPr>
        </p:nvSpPr>
        <p:spPr>
          <a:xfrm>
            <a:off x="381000" y="2209800"/>
            <a:ext cx="4498848" cy="3962400"/>
          </a:xfrm>
        </p:spPr>
        <p:txBody>
          <a:bodyPr>
            <a:normAutofit/>
          </a:bodyPr>
          <a:lstStyle/>
          <a:p>
            <a:pPr marL="342900" indent="-342900">
              <a:spcBef>
                <a:spcPts val="800"/>
              </a:spcBef>
              <a:spcAft>
                <a:spcPts val="800"/>
              </a:spcAft>
              <a:buFont typeface="Arial"/>
              <a:buChar char="•"/>
            </a:pPr>
            <a:r>
              <a:rPr lang="en-US" sz="2800" dirty="0" smtClean="0"/>
              <a:t>Crude by rail</a:t>
            </a:r>
          </a:p>
          <a:p>
            <a:pPr marL="342900" indent="-342900">
              <a:spcBef>
                <a:spcPts val="800"/>
              </a:spcBef>
              <a:spcAft>
                <a:spcPts val="800"/>
              </a:spcAft>
              <a:buFont typeface="Arial"/>
              <a:buChar char="•"/>
            </a:pPr>
            <a:r>
              <a:rPr lang="en-US" sz="2800" dirty="0" smtClean="0"/>
              <a:t>Non-hazardous spills</a:t>
            </a:r>
          </a:p>
          <a:p>
            <a:pPr marL="342900" indent="-342900">
              <a:spcBef>
                <a:spcPts val="800"/>
              </a:spcBef>
              <a:spcAft>
                <a:spcPts val="800"/>
              </a:spcAft>
              <a:buFont typeface="Arial"/>
              <a:buChar char="•"/>
            </a:pPr>
            <a:r>
              <a:rPr lang="en-US" sz="2800" dirty="0" smtClean="0"/>
              <a:t>Heavy oils</a:t>
            </a:r>
          </a:p>
          <a:p>
            <a:pPr marL="342900" indent="-342900">
              <a:spcBef>
                <a:spcPts val="800"/>
              </a:spcBef>
              <a:spcAft>
                <a:spcPts val="800"/>
              </a:spcAft>
              <a:buFont typeface="Arial"/>
              <a:buChar char="•"/>
            </a:pPr>
            <a:r>
              <a:rPr lang="en-US" sz="2800" dirty="0" smtClean="0"/>
              <a:t>Dispersants</a:t>
            </a:r>
          </a:p>
          <a:p>
            <a:pPr marL="342900" indent="-342900">
              <a:spcBef>
                <a:spcPts val="800"/>
              </a:spcBef>
              <a:spcAft>
                <a:spcPts val="800"/>
              </a:spcAft>
              <a:buFont typeface="Arial"/>
              <a:buChar char="•"/>
            </a:pPr>
            <a:r>
              <a:rPr lang="en-US" sz="2800" dirty="0" smtClean="0"/>
              <a:t>Communications and Public Involvement</a:t>
            </a:r>
          </a:p>
          <a:p>
            <a:endParaRPr lang="en-US" sz="2800" dirty="0" smtClean="0"/>
          </a:p>
          <a:p>
            <a:pPr marL="342900" indent="-342900">
              <a:buFont typeface="Arial"/>
              <a:buChar char="•"/>
            </a:pPr>
            <a:endParaRPr lang="en-US" dirty="0"/>
          </a:p>
        </p:txBody>
      </p:sp>
      <p:pic>
        <p:nvPicPr>
          <p:cNvPr id="6" name="Picture 5"/>
          <p:cNvPicPr>
            <a:picLocks noChangeAspect="1"/>
          </p:cNvPicPr>
          <p:nvPr/>
        </p:nvPicPr>
        <p:blipFill>
          <a:blip r:embed="rId3"/>
          <a:stretch>
            <a:fillRect/>
          </a:stretch>
        </p:blipFill>
        <p:spPr>
          <a:xfrm>
            <a:off x="5486400" y="4343400"/>
            <a:ext cx="3216870" cy="2209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4419600" y="1828800"/>
            <a:ext cx="1790941" cy="229753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stretch>
            <a:fillRect/>
          </a:stretch>
        </p:blipFill>
        <p:spPr>
          <a:xfrm>
            <a:off x="6400800" y="2286000"/>
            <a:ext cx="2612907" cy="167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71129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143000"/>
          </a:xfrm>
        </p:spPr>
        <p:txBody>
          <a:bodyPr>
            <a:normAutofit/>
          </a:bodyPr>
          <a:lstStyle/>
          <a:p>
            <a:pPr algn="ctr"/>
            <a:r>
              <a:rPr lang="en-US" sz="4800" b="1" dirty="0">
                <a:ln w="635">
                  <a:noFill/>
                </a:ln>
                <a:solidFill>
                  <a:schemeClr val="accent4">
                    <a:tint val="90000"/>
                    <a:satMod val="125000"/>
                  </a:schemeClr>
                </a:solidFill>
                <a:effectLst>
                  <a:outerShdw blurRad="38100" dist="25400" dir="5400000" algn="tl" rotWithShape="0">
                    <a:srgbClr val="000000">
                      <a:alpha val="43000"/>
                    </a:srgbClr>
                  </a:outerShdw>
                </a:effectLst>
              </a:rPr>
              <a:t>Clean Pacific Conference </a:t>
            </a:r>
          </a:p>
        </p:txBody>
      </p:sp>
      <p:pic>
        <p:nvPicPr>
          <p:cNvPr id="4" name="Picture 3"/>
          <p:cNvPicPr>
            <a:picLocks noChangeAspect="1"/>
          </p:cNvPicPr>
          <p:nvPr/>
        </p:nvPicPr>
        <p:blipFill>
          <a:blip r:embed="rId3"/>
          <a:stretch>
            <a:fillRect/>
          </a:stretch>
        </p:blipFill>
        <p:spPr>
          <a:xfrm>
            <a:off x="1828800" y="1828800"/>
            <a:ext cx="5257800" cy="398432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133600" y="1219200"/>
            <a:ext cx="5225183" cy="523220"/>
          </a:xfrm>
          <a:prstGeom prst="rect">
            <a:avLst/>
          </a:prstGeom>
          <a:noFill/>
        </p:spPr>
        <p:txBody>
          <a:bodyPr wrap="none" rtlCol="0">
            <a:spAutoFit/>
          </a:bodyPr>
          <a:lstStyle/>
          <a:p>
            <a:r>
              <a:rPr lang="en-US" sz="2800" dirty="0">
                <a:solidFill>
                  <a:schemeClr val="bg2"/>
                </a:solidFill>
              </a:rPr>
              <a:t>June 16-18 2015 in Vancouver, B.C </a:t>
            </a:r>
          </a:p>
        </p:txBody>
      </p:sp>
      <p:pic>
        <p:nvPicPr>
          <p:cNvPr id="6" name="Picture 5"/>
          <p:cNvPicPr>
            <a:picLocks noChangeAspect="1"/>
          </p:cNvPicPr>
          <p:nvPr/>
        </p:nvPicPr>
        <p:blipFill>
          <a:blip r:embed="rId4"/>
          <a:stretch>
            <a:fillRect/>
          </a:stretch>
        </p:blipFill>
        <p:spPr>
          <a:xfrm>
            <a:off x="7543800" y="6096000"/>
            <a:ext cx="1251054" cy="612966"/>
          </a:xfrm>
          <a:prstGeom prst="rect">
            <a:avLst/>
          </a:prstGeom>
        </p:spPr>
      </p:pic>
      <p:pic>
        <p:nvPicPr>
          <p:cNvPr id="7" name="Picture 6"/>
          <p:cNvPicPr>
            <a:picLocks noChangeAspect="1"/>
          </p:cNvPicPr>
          <p:nvPr/>
        </p:nvPicPr>
        <p:blipFill>
          <a:blip r:embed="rId5"/>
          <a:stretch>
            <a:fillRect/>
          </a:stretch>
        </p:blipFill>
        <p:spPr>
          <a:xfrm>
            <a:off x="533400" y="5943600"/>
            <a:ext cx="807720" cy="762000"/>
          </a:xfrm>
          <a:prstGeom prst="rect">
            <a:avLst/>
          </a:prstGeom>
        </p:spPr>
      </p:pic>
      <p:pic>
        <p:nvPicPr>
          <p:cNvPr id="8" name="Picture 7" descr="OSTFLogo_color01-02 FINAL.tif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6019800"/>
            <a:ext cx="1234440" cy="685800"/>
          </a:xfrm>
          <a:prstGeom prst="rect">
            <a:avLst/>
          </a:prstGeom>
        </p:spPr>
      </p:pic>
    </p:spTree>
    <p:extLst>
      <p:ext uri="{BB962C8B-B14F-4D97-AF65-F5344CB8AC3E}">
        <p14:creationId xmlns:p14="http://schemas.microsoft.com/office/powerpoint/2010/main" val="29354098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0" y="2286000"/>
            <a:ext cx="7620000" cy="2819400"/>
          </a:xfrm>
        </p:spPr>
        <p:txBody>
          <a:bodyPr>
            <a:noAutofit/>
          </a:bodyPr>
          <a:lstStyle/>
          <a:p>
            <a:endParaRPr lang="en-US" sz="3600" dirty="0" smtClean="0"/>
          </a:p>
          <a:p>
            <a:pPr marL="342900" indent="-342900">
              <a:lnSpc>
                <a:spcPct val="120000"/>
              </a:lnSpc>
              <a:buFont typeface="Arial"/>
              <a:buChar char="•"/>
            </a:pPr>
            <a:r>
              <a:rPr lang="en-US" sz="2800" dirty="0" smtClean="0"/>
              <a:t>2014-2019  Strategic Plan</a:t>
            </a:r>
          </a:p>
          <a:p>
            <a:pPr marL="342900" indent="-342900">
              <a:lnSpc>
                <a:spcPct val="120000"/>
              </a:lnSpc>
              <a:buFont typeface="Arial"/>
              <a:buChar char="•"/>
            </a:pPr>
            <a:r>
              <a:rPr lang="en-US" sz="2800" dirty="0" smtClean="0"/>
              <a:t>2014-2015 Annual </a:t>
            </a:r>
            <a:r>
              <a:rPr lang="en-US" sz="2800" dirty="0" err="1" smtClean="0"/>
              <a:t>Workplan</a:t>
            </a:r>
            <a:r>
              <a:rPr lang="en-US" sz="2800" dirty="0" smtClean="0"/>
              <a:t>  </a:t>
            </a:r>
          </a:p>
          <a:p>
            <a:endParaRPr lang="en-US" sz="2800" dirty="0"/>
          </a:p>
        </p:txBody>
      </p:sp>
      <p:sp>
        <p:nvSpPr>
          <p:cNvPr id="5" name="Title 1"/>
          <p:cNvSpPr txBox="1">
            <a:spLocks/>
          </p:cNvSpPr>
          <p:nvPr/>
        </p:nvSpPr>
        <p:spPr>
          <a:xfrm>
            <a:off x="685800" y="381000"/>
            <a:ext cx="7772400" cy="1591056"/>
          </a:xfrm>
          <a:prstGeom prst="rect">
            <a:avLst/>
          </a:prstGeom>
          <a:ln>
            <a:noFill/>
          </a:ln>
        </p:spPr>
        <p:txBody>
          <a:bodyPr vert="horz" lIns="0" tIns="0" rIns="0" bIns="0" anchor="ctr">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000" dirty="0" smtClean="0"/>
              <a:t>Accomplishments </a:t>
            </a:r>
            <a:r>
              <a:rPr lang="en-US" sz="4000" dirty="0"/>
              <a:t>and </a:t>
            </a:r>
            <a:r>
              <a:rPr lang="en-US" sz="4000" dirty="0" smtClean="0"/>
              <a:t>Progress</a:t>
            </a:r>
          </a:p>
          <a:p>
            <a:pPr algn="ctr"/>
            <a:r>
              <a:rPr lang="en-US" sz="4000" dirty="0"/>
              <a:t>2013-2014 </a:t>
            </a:r>
          </a:p>
        </p:txBody>
      </p:sp>
      <p:pic>
        <p:nvPicPr>
          <p:cNvPr id="8" name="Picture 7"/>
          <p:cNvPicPr>
            <a:picLocks noChangeAspect="1"/>
          </p:cNvPicPr>
          <p:nvPr/>
        </p:nvPicPr>
        <p:blipFill>
          <a:blip r:embed="rId3"/>
          <a:stretch>
            <a:fillRect/>
          </a:stretch>
        </p:blipFill>
        <p:spPr>
          <a:xfrm>
            <a:off x="533400" y="2590800"/>
            <a:ext cx="2737978" cy="370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97250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09600" y="1219200"/>
            <a:ext cx="8153400" cy="4800600"/>
          </a:xfrm>
        </p:spPr>
        <p:txBody>
          <a:bodyPr>
            <a:normAutofit/>
          </a:bodyPr>
          <a:lstStyle/>
          <a:p>
            <a:pPr>
              <a:spcAft>
                <a:spcPts val="800"/>
              </a:spcAft>
            </a:pPr>
            <a:r>
              <a:rPr lang="en-US" sz="4000" dirty="0" smtClean="0">
                <a:solidFill>
                  <a:srgbClr val="89DEFF"/>
                </a:solidFill>
              </a:rPr>
              <a:t>		</a:t>
            </a:r>
            <a:r>
              <a:rPr lang="en-US" sz="4000" dirty="0" smtClean="0">
                <a:solidFill>
                  <a:schemeClr val="accent2"/>
                </a:solidFill>
              </a:rPr>
              <a:t>Oil </a:t>
            </a:r>
            <a:r>
              <a:rPr lang="en-US" sz="4000" dirty="0">
                <a:solidFill>
                  <a:schemeClr val="accent2"/>
                </a:solidFill>
              </a:rPr>
              <a:t>Spill </a:t>
            </a:r>
            <a:r>
              <a:rPr lang="en-US" sz="4000" dirty="0" smtClean="0">
                <a:solidFill>
                  <a:schemeClr val="accent2"/>
                </a:solidFill>
              </a:rPr>
              <a:t>Prevention</a:t>
            </a:r>
            <a:endParaRPr lang="en-US" sz="4000" dirty="0" smtClean="0">
              <a:solidFill>
                <a:srgbClr val="89DEFF"/>
              </a:solidFill>
            </a:endParaRPr>
          </a:p>
          <a:p>
            <a:pPr marL="457200" indent="-457200">
              <a:buFont typeface="Arial"/>
              <a:buChar char="•"/>
            </a:pPr>
            <a:r>
              <a:rPr lang="en-US" sz="2800" dirty="0"/>
              <a:t>Oil Spill Data </a:t>
            </a:r>
            <a:r>
              <a:rPr lang="en-US" sz="2800" dirty="0" smtClean="0"/>
              <a:t>Dictionary </a:t>
            </a:r>
            <a:r>
              <a:rPr lang="en-US" sz="2800" dirty="0"/>
              <a:t/>
            </a:r>
            <a:br>
              <a:rPr lang="en-US" sz="2800" dirty="0"/>
            </a:br>
            <a:r>
              <a:rPr lang="en-US" sz="2800" dirty="0" smtClean="0"/>
              <a:t>update</a:t>
            </a:r>
            <a:endParaRPr lang="en-US" sz="2800" dirty="0"/>
          </a:p>
          <a:p>
            <a:pPr marL="457200" indent="-457200">
              <a:buFont typeface="Arial"/>
              <a:buChar char="•"/>
            </a:pPr>
            <a:r>
              <a:rPr lang="en-US" sz="2800" dirty="0" smtClean="0"/>
              <a:t>Derelict vessels</a:t>
            </a:r>
          </a:p>
          <a:p>
            <a:endParaRPr lang="en-US" sz="3200" dirty="0"/>
          </a:p>
          <a:p>
            <a:endParaRPr lang="en-US" sz="3200" dirty="0" smtClean="0">
              <a:solidFill>
                <a:srgbClr val="FFFF00"/>
              </a:solidFill>
            </a:endParaRPr>
          </a:p>
          <a:p>
            <a:endParaRPr lang="en-US" sz="3200" dirty="0" smtClean="0"/>
          </a:p>
          <a:p>
            <a:endParaRPr lang="en-US" sz="3200" dirty="0"/>
          </a:p>
        </p:txBody>
      </p:sp>
      <p:pic>
        <p:nvPicPr>
          <p:cNvPr id="7" name="Picture 6"/>
          <p:cNvPicPr>
            <a:picLocks noChangeAspect="1"/>
          </p:cNvPicPr>
          <p:nvPr/>
        </p:nvPicPr>
        <p:blipFill>
          <a:blip r:embed="rId3"/>
          <a:stretch>
            <a:fillRect/>
          </a:stretch>
        </p:blipFill>
        <p:spPr>
          <a:xfrm>
            <a:off x="5562600" y="2590800"/>
            <a:ext cx="3427596" cy="45720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1905000" y="4038600"/>
            <a:ext cx="3467100" cy="2457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8206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52400" y="4114800"/>
            <a:ext cx="3276600" cy="2521873"/>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idx="1"/>
          </p:nvPr>
        </p:nvSpPr>
        <p:spPr>
          <a:xfrm>
            <a:off x="304800" y="1219200"/>
            <a:ext cx="7620000" cy="609600"/>
          </a:xfrm>
        </p:spPr>
        <p:txBody>
          <a:bodyPr>
            <a:noAutofit/>
          </a:bodyPr>
          <a:lstStyle/>
          <a:p>
            <a:pPr algn="ctr"/>
            <a:r>
              <a:rPr lang="en-US" sz="4000" dirty="0" smtClean="0">
                <a:solidFill>
                  <a:schemeClr val="accent2"/>
                </a:solidFill>
              </a:rPr>
              <a:t>Oil Spill Prevention</a:t>
            </a:r>
            <a:endParaRPr lang="en-US" sz="4000" dirty="0"/>
          </a:p>
        </p:txBody>
      </p:sp>
      <p:pic>
        <p:nvPicPr>
          <p:cNvPr id="11" name="Picture 10"/>
          <p:cNvPicPr>
            <a:picLocks noChangeAspect="1"/>
          </p:cNvPicPr>
          <p:nvPr/>
        </p:nvPicPr>
        <p:blipFill>
          <a:blip r:embed="rId4"/>
          <a:stretch>
            <a:fillRect/>
          </a:stretch>
        </p:blipFill>
        <p:spPr>
          <a:xfrm>
            <a:off x="2971800" y="3276600"/>
            <a:ext cx="4688962" cy="3124200"/>
          </a:xfrm>
          <a:prstGeom prst="rect">
            <a:avLst/>
          </a:prstGeom>
          <a:ln>
            <a:noFill/>
          </a:ln>
          <a:effectLst>
            <a:outerShdw blurRad="292100" dist="139700" dir="2700000" algn="tl" rotWithShape="0">
              <a:srgbClr val="333333">
                <a:alpha val="65000"/>
              </a:srgbClr>
            </a:outerShdw>
          </a:effectLst>
        </p:spPr>
      </p:pic>
      <p:sp>
        <p:nvSpPr>
          <p:cNvPr id="9" name="Text Placeholder 6"/>
          <p:cNvSpPr txBox="1">
            <a:spLocks/>
          </p:cNvSpPr>
          <p:nvPr/>
        </p:nvSpPr>
        <p:spPr>
          <a:xfrm>
            <a:off x="685800" y="2133600"/>
            <a:ext cx="5029200" cy="2438400"/>
          </a:xfrm>
          <a:prstGeom prst="rect">
            <a:avLst/>
          </a:prstGeom>
        </p:spPr>
        <p:txBody>
          <a:bodyPr vert="horz" lIns="45720" rIns="45720" anchor="t">
            <a:normAutofit/>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42900" indent="-342900">
              <a:buFont typeface="Arial"/>
              <a:buChar char="•"/>
            </a:pPr>
            <a:r>
              <a:rPr lang="en-US" sz="2800" dirty="0" smtClean="0"/>
              <a:t>West Coast  Crude Transport Project</a:t>
            </a:r>
          </a:p>
          <a:p>
            <a:pPr marL="342900" indent="-342900">
              <a:buFont typeface="Arial"/>
              <a:buChar char="•"/>
            </a:pPr>
            <a:endParaRPr lang="en-US" dirty="0"/>
          </a:p>
        </p:txBody>
      </p:sp>
      <p:pic>
        <p:nvPicPr>
          <p:cNvPr id="12" name="Picture 11"/>
          <p:cNvPicPr>
            <a:picLocks noChangeAspect="1"/>
          </p:cNvPicPr>
          <p:nvPr/>
        </p:nvPicPr>
        <p:blipFill>
          <a:blip r:embed="rId5"/>
          <a:stretch>
            <a:fillRect/>
          </a:stretch>
        </p:blipFill>
        <p:spPr>
          <a:xfrm>
            <a:off x="7162800" y="762000"/>
            <a:ext cx="1857732" cy="4472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98328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981200"/>
            <a:ext cx="4267200" cy="1676400"/>
          </a:xfrm>
        </p:spPr>
        <p:txBody>
          <a:bodyPr>
            <a:normAutofit fontScale="70000" lnSpcReduction="20000"/>
          </a:bodyPr>
          <a:lstStyle/>
          <a:p>
            <a:r>
              <a:rPr lang="en-US" sz="3600" dirty="0" smtClean="0">
                <a:solidFill>
                  <a:schemeClr val="accent2"/>
                </a:solidFill>
              </a:rPr>
              <a:t>		</a:t>
            </a:r>
            <a:endParaRPr lang="en-US" dirty="0"/>
          </a:p>
          <a:p>
            <a:pPr marL="457200" indent="-457200">
              <a:buFont typeface="Arial"/>
              <a:buChar char="•"/>
            </a:pPr>
            <a:r>
              <a:rPr lang="en-US" sz="4500" dirty="0" smtClean="0"/>
              <a:t>264 Clean </a:t>
            </a:r>
            <a:r>
              <a:rPr lang="en-US" sz="4500" dirty="0"/>
              <a:t>Harbor</a:t>
            </a:r>
            <a:r>
              <a:rPr lang="en-US" sz="4500" dirty="0" smtClean="0"/>
              <a:t>/Clean Marina Programs   (13 new)</a:t>
            </a:r>
          </a:p>
        </p:txBody>
      </p:sp>
      <p:pic>
        <p:nvPicPr>
          <p:cNvPr id="4" name="Picture 3"/>
          <p:cNvPicPr>
            <a:picLocks noChangeAspect="1"/>
          </p:cNvPicPr>
          <p:nvPr/>
        </p:nvPicPr>
        <p:blipFill>
          <a:blip r:embed="rId3"/>
          <a:stretch>
            <a:fillRect/>
          </a:stretch>
        </p:blipFill>
        <p:spPr>
          <a:xfrm>
            <a:off x="914400" y="4191000"/>
            <a:ext cx="3962400" cy="1892300"/>
          </a:xfrm>
          <a:prstGeom prst="rect">
            <a:avLst/>
          </a:prstGeom>
        </p:spPr>
      </p:pic>
      <p:pic>
        <p:nvPicPr>
          <p:cNvPr id="6" name="Picture 5"/>
          <p:cNvPicPr>
            <a:picLocks noChangeAspect="1"/>
          </p:cNvPicPr>
          <p:nvPr/>
        </p:nvPicPr>
        <p:blipFill>
          <a:blip r:embed="rId4"/>
          <a:stretch>
            <a:fillRect/>
          </a:stretch>
        </p:blipFill>
        <p:spPr>
          <a:xfrm>
            <a:off x="5638800" y="2209800"/>
            <a:ext cx="3238500" cy="4318000"/>
          </a:xfrm>
          <a:prstGeom prst="rect">
            <a:avLst/>
          </a:prstGeom>
        </p:spPr>
      </p:pic>
      <p:sp>
        <p:nvSpPr>
          <p:cNvPr id="9" name="TextBox 8"/>
          <p:cNvSpPr txBox="1"/>
          <p:nvPr/>
        </p:nvSpPr>
        <p:spPr>
          <a:xfrm>
            <a:off x="2133600" y="914400"/>
            <a:ext cx="4171898" cy="707886"/>
          </a:xfrm>
          <a:prstGeom prst="rect">
            <a:avLst/>
          </a:prstGeom>
          <a:noFill/>
        </p:spPr>
        <p:txBody>
          <a:bodyPr wrap="none" rtlCol="0">
            <a:spAutoFit/>
          </a:bodyPr>
          <a:lstStyle/>
          <a:p>
            <a:r>
              <a:rPr lang="en-US" sz="1400" dirty="0">
                <a:solidFill>
                  <a:schemeClr val="accent2"/>
                </a:solidFill>
              </a:rPr>
              <a:t> </a:t>
            </a:r>
            <a:r>
              <a:rPr lang="en-US" sz="4000" dirty="0">
                <a:solidFill>
                  <a:schemeClr val="accent2"/>
                </a:solidFill>
              </a:rPr>
              <a:t>Oil Spill Prevention</a:t>
            </a:r>
            <a:endParaRPr lang="en-US" sz="4000" dirty="0"/>
          </a:p>
        </p:txBody>
      </p:sp>
    </p:spTree>
    <p:extLst>
      <p:ext uri="{BB962C8B-B14F-4D97-AF65-F5344CB8AC3E}">
        <p14:creationId xmlns:p14="http://schemas.microsoft.com/office/powerpoint/2010/main" val="872117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0" y="1143000"/>
            <a:ext cx="4114800" cy="1066800"/>
          </a:xfrm>
        </p:spPr>
        <p:txBody>
          <a:bodyPr>
            <a:noAutofit/>
          </a:bodyPr>
          <a:lstStyle/>
          <a:p>
            <a:r>
              <a:rPr lang="en-US" sz="4000" dirty="0" smtClean="0">
                <a:solidFill>
                  <a:schemeClr val="accent2"/>
                </a:solidFill>
              </a:rPr>
              <a:t>Oil Spill Preventi</a:t>
            </a:r>
            <a:r>
              <a:rPr lang="en-US" sz="3600" dirty="0" smtClean="0">
                <a:solidFill>
                  <a:schemeClr val="accent2"/>
                </a:solidFill>
              </a:rPr>
              <a:t>on</a:t>
            </a:r>
            <a:br>
              <a:rPr lang="en-US" sz="3600" dirty="0" smtClean="0">
                <a:solidFill>
                  <a:schemeClr val="accent2"/>
                </a:solidFill>
              </a:rPr>
            </a:br>
            <a:endParaRPr lang="en-US" sz="2800" dirty="0" smtClean="0"/>
          </a:p>
          <a:p>
            <a:endParaRPr lang="en-US" sz="3200" dirty="0" smtClean="0"/>
          </a:p>
        </p:txBody>
      </p:sp>
      <p:graphicFrame>
        <p:nvGraphicFramePr>
          <p:cNvPr id="7" name="Chart 6"/>
          <p:cNvGraphicFramePr>
            <a:graphicFrameLocks/>
          </p:cNvGraphicFramePr>
          <p:nvPr>
            <p:extLst>
              <p:ext uri="{D42A27DB-BD31-4B8C-83A1-F6EECF244321}">
                <p14:modId xmlns:p14="http://schemas.microsoft.com/office/powerpoint/2010/main" val="3081666479"/>
              </p:ext>
            </p:extLst>
          </p:nvPr>
        </p:nvGraphicFramePr>
        <p:xfrm>
          <a:off x="1905000" y="3200400"/>
          <a:ext cx="5029200" cy="30226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2743200" y="2209800"/>
            <a:ext cx="3000441" cy="523220"/>
          </a:xfrm>
          <a:prstGeom prst="rect">
            <a:avLst/>
          </a:prstGeom>
        </p:spPr>
        <p:txBody>
          <a:bodyPr wrap="none">
            <a:spAutoFit/>
          </a:bodyPr>
          <a:lstStyle/>
          <a:p>
            <a:r>
              <a:rPr lang="en-US" sz="2800" dirty="0"/>
              <a:t>OILS-911 Reporting </a:t>
            </a:r>
          </a:p>
        </p:txBody>
      </p:sp>
    </p:spTree>
    <p:extLst>
      <p:ext uri="{BB962C8B-B14F-4D97-AF65-F5344CB8AC3E}">
        <p14:creationId xmlns:p14="http://schemas.microsoft.com/office/powerpoint/2010/main" val="42221126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400" y="1752600"/>
            <a:ext cx="5827236" cy="2800767"/>
          </a:xfrm>
          <a:prstGeom prst="rect">
            <a:avLst/>
          </a:prstGeom>
        </p:spPr>
        <p:txBody>
          <a:bodyPr wrap="none">
            <a:spAutoFit/>
          </a:bodyPr>
          <a:lstStyle/>
          <a:p>
            <a:endParaRPr lang="en-US" sz="3600" dirty="0" smtClean="0">
              <a:solidFill>
                <a:schemeClr val="accent2"/>
              </a:solidFill>
            </a:endParaRPr>
          </a:p>
          <a:p>
            <a:pPr marL="457200" indent="-457200">
              <a:buFont typeface="Arial"/>
              <a:buChar char="•"/>
            </a:pPr>
            <a:r>
              <a:rPr lang="en-US" sz="2800" dirty="0" smtClean="0">
                <a:solidFill>
                  <a:srgbClr val="DBF5F9"/>
                </a:solidFill>
              </a:rPr>
              <a:t>WCOSVTRM </a:t>
            </a:r>
            <a:r>
              <a:rPr lang="en-US" sz="2800" dirty="0" smtClean="0">
                <a:solidFill>
                  <a:srgbClr val="DBF5F9"/>
                </a:solidFill>
              </a:rPr>
              <a:t>Project 5-year update</a:t>
            </a:r>
            <a:br>
              <a:rPr lang="en-US" sz="2800" dirty="0" smtClean="0">
                <a:solidFill>
                  <a:srgbClr val="DBF5F9"/>
                </a:solidFill>
              </a:rPr>
            </a:br>
            <a:endParaRPr lang="en-US" sz="2800" dirty="0" smtClean="0">
              <a:solidFill>
                <a:srgbClr val="DBF5F9"/>
              </a:solidFill>
            </a:endParaRPr>
          </a:p>
          <a:p>
            <a:pPr marL="457200" indent="-457200">
              <a:buFont typeface="Arial"/>
              <a:buChar char="•"/>
            </a:pPr>
            <a:r>
              <a:rPr lang="en-US" sz="2800" dirty="0"/>
              <a:t>West Coast Oil Spill </a:t>
            </a:r>
            <a:r>
              <a:rPr lang="en-US" sz="2800" dirty="0" smtClean="0"/>
              <a:t/>
            </a:r>
            <a:br>
              <a:rPr lang="en-US" sz="2800" dirty="0" smtClean="0"/>
            </a:br>
            <a:r>
              <a:rPr lang="en-US" sz="2800" dirty="0" smtClean="0"/>
              <a:t>Financial Responsibility </a:t>
            </a:r>
            <a:br>
              <a:rPr lang="en-US" sz="2800" dirty="0" smtClean="0"/>
            </a:br>
            <a:r>
              <a:rPr lang="en-US" sz="2800" dirty="0" smtClean="0"/>
              <a:t>Requirements update</a:t>
            </a:r>
            <a:endParaRPr lang="en-US" sz="2800" dirty="0">
              <a:solidFill>
                <a:srgbClr val="DBF5F9"/>
              </a:solidFill>
            </a:endParaRPr>
          </a:p>
        </p:txBody>
      </p:sp>
      <p:pic>
        <p:nvPicPr>
          <p:cNvPr id="9" name="Picture 8" descr="cid:image006.png@01CFAB49.61769F4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24400" y="3276600"/>
            <a:ext cx="3962400" cy="32004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76400" y="1143000"/>
            <a:ext cx="6044894" cy="707886"/>
          </a:xfrm>
          <a:prstGeom prst="rect">
            <a:avLst/>
          </a:prstGeom>
          <a:noFill/>
        </p:spPr>
        <p:txBody>
          <a:bodyPr wrap="none" rtlCol="0">
            <a:spAutoFit/>
          </a:bodyPr>
          <a:lstStyle/>
          <a:p>
            <a:r>
              <a:rPr lang="en-US" sz="4000" dirty="0">
                <a:solidFill>
                  <a:schemeClr val="accent2"/>
                </a:solidFill>
              </a:rPr>
              <a:t>Preparedness and Response</a:t>
            </a:r>
            <a:endParaRPr lang="en-US" sz="4000" dirty="0"/>
          </a:p>
        </p:txBody>
      </p:sp>
    </p:spTree>
    <p:extLst>
      <p:ext uri="{BB962C8B-B14F-4D97-AF65-F5344CB8AC3E}">
        <p14:creationId xmlns:p14="http://schemas.microsoft.com/office/powerpoint/2010/main" val="21337063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90600" y="2590800"/>
            <a:ext cx="2641562" cy="3862501"/>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idx="1"/>
          </p:nvPr>
        </p:nvSpPr>
        <p:spPr>
          <a:xfrm>
            <a:off x="4038600" y="2362200"/>
            <a:ext cx="4498848" cy="1066800"/>
          </a:xfrm>
        </p:spPr>
        <p:txBody>
          <a:bodyPr>
            <a:noAutofit/>
          </a:bodyPr>
          <a:lstStyle/>
          <a:p>
            <a:pPr marL="342900" indent="-342900">
              <a:buFont typeface="Arial"/>
              <a:buChar char="•"/>
            </a:pPr>
            <a:r>
              <a:rPr lang="en-US" sz="2800" dirty="0" smtClean="0"/>
              <a:t>West Coast JAT -- Update West Coast NRDA Guidance Document  (in progress)</a:t>
            </a:r>
            <a:endParaRPr lang="en-US" sz="2800" dirty="0"/>
          </a:p>
        </p:txBody>
      </p:sp>
      <p:sp>
        <p:nvSpPr>
          <p:cNvPr id="8" name="Rectangle 7"/>
          <p:cNvSpPr/>
          <p:nvPr/>
        </p:nvSpPr>
        <p:spPr>
          <a:xfrm>
            <a:off x="3124200" y="1219200"/>
            <a:ext cx="2108269" cy="707886"/>
          </a:xfrm>
          <a:prstGeom prst="rect">
            <a:avLst/>
          </a:prstGeom>
        </p:spPr>
        <p:txBody>
          <a:bodyPr wrap="none">
            <a:spAutoFit/>
          </a:bodyPr>
          <a:lstStyle/>
          <a:p>
            <a:r>
              <a:rPr lang="en-US" sz="4000" dirty="0" smtClean="0">
                <a:solidFill>
                  <a:schemeClr val="accent2"/>
                </a:solidFill>
              </a:rPr>
              <a:t>Recovery</a:t>
            </a:r>
            <a:endParaRPr lang="en-US" sz="4000" dirty="0">
              <a:solidFill>
                <a:schemeClr val="accent2"/>
              </a:solidFill>
            </a:endParaRPr>
          </a:p>
        </p:txBody>
      </p:sp>
    </p:spTree>
    <p:extLst>
      <p:ext uri="{BB962C8B-B14F-4D97-AF65-F5344CB8AC3E}">
        <p14:creationId xmlns:p14="http://schemas.microsoft.com/office/powerpoint/2010/main" val="3175926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28600" y="1905000"/>
            <a:ext cx="2612865" cy="3124200"/>
          </a:xfrm>
          <a:prstGeom prst="rect">
            <a:avLst/>
          </a:prstGeom>
          <a:ln>
            <a:noFill/>
          </a:ln>
          <a:effectLst>
            <a:outerShdw blurRad="292100" dist="139700" dir="2700000" algn="tl" rotWithShape="0">
              <a:srgbClr val="333333">
                <a:alpha val="65000"/>
              </a:srgbClr>
            </a:outerShdw>
          </a:effectLst>
        </p:spPr>
      </p:pic>
      <p:sp>
        <p:nvSpPr>
          <p:cNvPr id="8" name="Text Placeholder 6"/>
          <p:cNvSpPr>
            <a:spLocks noGrp="1"/>
          </p:cNvSpPr>
          <p:nvPr>
            <p:ph type="body" idx="1"/>
          </p:nvPr>
        </p:nvSpPr>
        <p:spPr>
          <a:xfrm>
            <a:off x="4495800" y="1981200"/>
            <a:ext cx="4498848" cy="3962400"/>
          </a:xfrm>
        </p:spPr>
        <p:txBody>
          <a:bodyPr>
            <a:normAutofit/>
          </a:bodyPr>
          <a:lstStyle/>
          <a:p>
            <a:pPr marL="342900" indent="-342900">
              <a:buFont typeface="Arial"/>
              <a:buChar char="•"/>
            </a:pPr>
            <a:r>
              <a:rPr lang="en-US" sz="2800" dirty="0" smtClean="0"/>
              <a:t>Letters and Comments</a:t>
            </a:r>
          </a:p>
          <a:p>
            <a:pPr marL="342900" indent="-342900">
              <a:buFont typeface="Arial"/>
              <a:buChar char="•"/>
            </a:pPr>
            <a:r>
              <a:rPr lang="en-US" sz="2800" dirty="0" smtClean="0"/>
              <a:t>2014 Annual Report</a:t>
            </a:r>
          </a:p>
          <a:p>
            <a:pPr marL="342900" indent="-342900">
              <a:buFont typeface="Arial"/>
              <a:buChar char="•"/>
            </a:pPr>
            <a:r>
              <a:rPr lang="en-US" sz="2800" dirty="0" smtClean="0"/>
              <a:t>2014 Annual Meeting</a:t>
            </a:r>
          </a:p>
          <a:p>
            <a:pPr marL="342900" indent="-342900">
              <a:buFont typeface="Arial"/>
              <a:buChar char="•"/>
            </a:pPr>
            <a:r>
              <a:rPr lang="en-US" sz="2800" dirty="0" smtClean="0"/>
              <a:t>IOSC  </a:t>
            </a:r>
          </a:p>
          <a:p>
            <a:pPr marL="342900" indent="-342900">
              <a:buFont typeface="Arial"/>
              <a:buChar char="•"/>
            </a:pPr>
            <a:r>
              <a:rPr lang="en-US" sz="2800" dirty="0" smtClean="0"/>
              <a:t>Salish Sea Conference</a:t>
            </a:r>
          </a:p>
          <a:p>
            <a:pPr marL="342900" indent="-342900">
              <a:buFont typeface="Arial"/>
              <a:buChar char="•"/>
            </a:pPr>
            <a:r>
              <a:rPr lang="en-US" sz="2800" dirty="0" smtClean="0"/>
              <a:t>New logo</a:t>
            </a:r>
          </a:p>
          <a:p>
            <a:endParaRPr lang="en-US" sz="2800" dirty="0" smtClean="0"/>
          </a:p>
          <a:p>
            <a:pPr marL="342900" indent="-342900">
              <a:buFont typeface="Arial"/>
              <a:buChar char="•"/>
            </a:pPr>
            <a:endParaRPr lang="en-US" dirty="0"/>
          </a:p>
        </p:txBody>
      </p:sp>
      <p:pic>
        <p:nvPicPr>
          <p:cNvPr id="10" name="Picture 9"/>
          <p:cNvPicPr>
            <a:picLocks noChangeAspect="1"/>
          </p:cNvPicPr>
          <p:nvPr/>
        </p:nvPicPr>
        <p:blipFill>
          <a:blip r:embed="rId4"/>
          <a:stretch>
            <a:fillRect/>
          </a:stretch>
        </p:blipFill>
        <p:spPr>
          <a:xfrm>
            <a:off x="990600" y="3124200"/>
            <a:ext cx="2706557" cy="2286000"/>
          </a:xfrm>
          <a:prstGeom prst="rect">
            <a:avLst/>
          </a:prstGeom>
          <a:ln>
            <a:noFill/>
          </a:ln>
          <a:effectLst>
            <a:outerShdw blurRad="292100" dist="139700" dir="2700000" algn="tl" rotWithShape="0">
              <a:srgbClr val="333333">
                <a:alpha val="65000"/>
              </a:srgbClr>
            </a:outerShdw>
          </a:effectLst>
        </p:spPr>
      </p:pic>
      <p:pic>
        <p:nvPicPr>
          <p:cNvPr id="13" name="Picture 12" descr="OSTFLogo_color01-02 FINAL.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4800600"/>
            <a:ext cx="1600200" cy="889000"/>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1447800" y="914400"/>
            <a:ext cx="6457166" cy="707886"/>
          </a:xfrm>
          <a:prstGeom prst="rect">
            <a:avLst/>
          </a:prstGeom>
        </p:spPr>
        <p:txBody>
          <a:bodyPr wrap="none">
            <a:spAutoFit/>
          </a:bodyPr>
          <a:lstStyle/>
          <a:p>
            <a:r>
              <a:rPr lang="en-US" sz="4000" dirty="0" smtClean="0">
                <a:solidFill>
                  <a:schemeClr val="accent2"/>
                </a:solidFill>
              </a:rPr>
              <a:t>Communication and </a:t>
            </a:r>
            <a:r>
              <a:rPr lang="en-US" sz="4000" dirty="0" smtClean="0">
                <a:solidFill>
                  <a:schemeClr val="accent2"/>
                </a:solidFill>
              </a:rPr>
              <a:t>Outreach</a:t>
            </a:r>
            <a:endParaRPr lang="en-US" sz="4000" dirty="0"/>
          </a:p>
        </p:txBody>
      </p:sp>
    </p:spTree>
    <p:extLst>
      <p:ext uri="{BB962C8B-B14F-4D97-AF65-F5344CB8AC3E}">
        <p14:creationId xmlns:p14="http://schemas.microsoft.com/office/powerpoint/2010/main" val="222001715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3087A6"/>
      </a:accent1>
      <a:accent2>
        <a:srgbClr val="89DEFF"/>
      </a:accent2>
      <a:accent3>
        <a:srgbClr val="B5EBE2"/>
      </a:accent3>
      <a:accent4>
        <a:srgbClr val="B0DFA0"/>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19453</TotalTime>
  <Words>993</Words>
  <Application>Microsoft Macintosh PowerPoint</Application>
  <PresentationFormat>On-screen Show (4:3)</PresentationFormat>
  <Paragraphs>145</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Flow</vt:lpstr>
      <vt:lpstr>Pacific States British Columbia  Oil Spill Task 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ahead </vt:lpstr>
      <vt:lpstr>PowerPoint Presentation</vt:lpstr>
      <vt:lpstr>Clean Pacific Conference </vt:lpstr>
    </vt:vector>
  </TitlesOfParts>
  <Company>Cascadia Consulting Group,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dc:creator>
  <cp:lastModifiedBy>Sarah Brace</cp:lastModifiedBy>
  <cp:revision>203</cp:revision>
  <cp:lastPrinted>2014-09-30T04:32:13Z</cp:lastPrinted>
  <dcterms:created xsi:type="dcterms:W3CDTF">2013-04-22T00:22:33Z</dcterms:created>
  <dcterms:modified xsi:type="dcterms:W3CDTF">2014-09-30T16:53:27Z</dcterms:modified>
</cp:coreProperties>
</file>