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63" r:id="rId3"/>
    <p:sldId id="261" r:id="rId4"/>
    <p:sldId id="267" r:id="rId5"/>
    <p:sldId id="274" r:id="rId6"/>
    <p:sldId id="273" r:id="rId7"/>
    <p:sldId id="264" r:id="rId8"/>
    <p:sldId id="268" r:id="rId9"/>
    <p:sldId id="262" r:id="rId10"/>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5666" autoAdjust="0"/>
  </p:normalViewPr>
  <p:slideViewPr>
    <p:cSldViewPr>
      <p:cViewPr varScale="1">
        <p:scale>
          <a:sx n="63" d="100"/>
          <a:sy n="63" d="100"/>
        </p:scale>
        <p:origin x="-167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0B13F-E8C8-40E1-9C29-A1C74890F86C}" type="datetimeFigureOut">
              <a:rPr lang="en-CA" smtClean="0"/>
              <a:t>9/29/14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A57F6-74EA-431A-8F19-3B89D8BF91D6}" type="slidenum">
              <a:rPr lang="en-CA" smtClean="0"/>
              <a:t>‹#›</a:t>
            </a:fld>
            <a:endParaRPr lang="en-CA"/>
          </a:p>
        </p:txBody>
      </p:sp>
    </p:spTree>
    <p:extLst>
      <p:ext uri="{BB962C8B-B14F-4D97-AF65-F5344CB8AC3E}">
        <p14:creationId xmlns:p14="http://schemas.microsoft.com/office/powerpoint/2010/main" val="390199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84A57F6-74EA-431A-8F19-3B89D8BF91D6}" type="slidenum">
              <a:rPr lang="en-CA" smtClean="0"/>
              <a:t>1</a:t>
            </a:fld>
            <a:endParaRPr lang="en-CA"/>
          </a:p>
        </p:txBody>
      </p:sp>
    </p:spTree>
    <p:extLst>
      <p:ext uri="{BB962C8B-B14F-4D97-AF65-F5344CB8AC3E}">
        <p14:creationId xmlns:p14="http://schemas.microsoft.com/office/powerpoint/2010/main" val="28018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i="1" dirty="0" smtClean="0"/>
              <a:t>Photo: </a:t>
            </a:r>
            <a:r>
              <a:rPr lang="en-CA" b="0" i="1" kern="1200" dirty="0" smtClean="0">
                <a:solidFill>
                  <a:schemeClr val="tx1"/>
                </a:solidFill>
                <a:effectLst/>
              </a:rPr>
              <a:t>Brigadier General M.G. </a:t>
            </a:r>
            <a:r>
              <a:rPr lang="en-CA" b="0" i="1" kern="1200" dirty="0" err="1" smtClean="0">
                <a:solidFill>
                  <a:schemeClr val="tx1"/>
                </a:solidFill>
                <a:effectLst/>
              </a:rPr>
              <a:t>Zalinksi</a:t>
            </a:r>
            <a:r>
              <a:rPr lang="en-CA" b="0" i="1" kern="1200" dirty="0" smtClean="0">
                <a:solidFill>
                  <a:schemeClr val="tx1"/>
                </a:solidFill>
                <a:effectLst/>
              </a:rPr>
              <a:t> Oil Recovery Operation, October 2013 </a:t>
            </a:r>
          </a:p>
          <a:p>
            <a:endParaRPr lang="en-CA" dirty="0" smtClean="0"/>
          </a:p>
          <a:p>
            <a:r>
              <a:rPr lang="en-GB" b="1" u="sng" kern="1200" dirty="0" smtClean="0">
                <a:solidFill>
                  <a:schemeClr val="tx1"/>
                </a:solidFill>
                <a:effectLst/>
              </a:rPr>
              <a:t>Introduction</a:t>
            </a:r>
            <a:endParaRPr lang="en-CA" kern="1200" dirty="0" smtClean="0">
              <a:solidFill>
                <a:schemeClr val="tx1"/>
              </a:solidFill>
              <a:effectLst/>
            </a:endParaRPr>
          </a:p>
          <a:p>
            <a:r>
              <a:rPr lang="en-GB" kern="1200" dirty="0" smtClean="0">
                <a:solidFill>
                  <a:schemeClr val="tx1"/>
                </a:solidFill>
                <a:effectLst/>
              </a:rPr>
              <a:t> </a:t>
            </a:r>
            <a:endParaRPr lang="en-CA" kern="1200" dirty="0" smtClean="0">
              <a:solidFill>
                <a:schemeClr val="tx1"/>
              </a:solidFill>
              <a:effectLst/>
            </a:endParaRPr>
          </a:p>
          <a:p>
            <a:r>
              <a:rPr lang="en-GB" kern="1200" dirty="0" smtClean="0">
                <a:solidFill>
                  <a:schemeClr val="tx1"/>
                </a:solidFill>
                <a:effectLst/>
              </a:rPr>
              <a:t>Good Morning.</a:t>
            </a:r>
            <a:endParaRPr lang="en-CA" kern="1200" dirty="0" smtClean="0">
              <a:solidFill>
                <a:schemeClr val="tx1"/>
              </a:solidFill>
              <a:effectLst/>
            </a:endParaRPr>
          </a:p>
          <a:p>
            <a:r>
              <a:rPr lang="en-GB" kern="1200" dirty="0" smtClean="0">
                <a:solidFill>
                  <a:schemeClr val="tx1"/>
                </a:solidFill>
                <a:effectLst/>
              </a:rPr>
              <a:t> </a:t>
            </a:r>
            <a:endParaRPr lang="en-CA" kern="1200" dirty="0" smtClean="0">
              <a:solidFill>
                <a:schemeClr val="tx1"/>
              </a:solidFill>
              <a:effectLst/>
            </a:endParaRPr>
          </a:p>
          <a:p>
            <a:r>
              <a:rPr lang="en-GB" kern="1200" dirty="0" smtClean="0">
                <a:solidFill>
                  <a:schemeClr val="tx1"/>
                </a:solidFill>
                <a:effectLst/>
              </a:rPr>
              <a:t>I am Wes Shoemaker, Deputy Minister of BC’s Ministry of Environment.</a:t>
            </a:r>
            <a:endParaRPr lang="en-CA" kern="1200" dirty="0" smtClean="0">
              <a:solidFill>
                <a:schemeClr val="tx1"/>
              </a:solidFill>
              <a:effectLst/>
            </a:endParaRPr>
          </a:p>
          <a:p>
            <a:r>
              <a:rPr lang="en-GB" kern="1200" dirty="0" smtClean="0">
                <a:solidFill>
                  <a:schemeClr val="tx1"/>
                </a:solidFill>
                <a:effectLst/>
              </a:rPr>
              <a:t> </a:t>
            </a:r>
            <a:endParaRPr lang="en-CA" kern="1200" dirty="0" smtClean="0">
              <a:solidFill>
                <a:schemeClr val="tx1"/>
              </a:solidFill>
              <a:effectLst/>
            </a:endParaRPr>
          </a:p>
          <a:p>
            <a:r>
              <a:rPr lang="en-GB" kern="1200" dirty="0" smtClean="0">
                <a:solidFill>
                  <a:schemeClr val="tx1"/>
                </a:solidFill>
                <a:effectLst/>
              </a:rPr>
              <a:t>I would like to thank you for providing BC with the opportunity to update you on some of the Ministry’s activities over the last year.</a:t>
            </a:r>
            <a:endParaRPr lang="en-CA" kern="1200" dirty="0" smtClean="0">
              <a:solidFill>
                <a:schemeClr val="tx1"/>
              </a:solidFill>
              <a:effectLst/>
            </a:endParaRPr>
          </a:p>
          <a:p>
            <a:r>
              <a:rPr lang="en-GB" kern="1200" dirty="0" smtClean="0">
                <a:solidFill>
                  <a:schemeClr val="tx1"/>
                </a:solidFill>
                <a:effectLst/>
              </a:rPr>
              <a:t> </a:t>
            </a:r>
            <a:endParaRPr lang="en-CA" kern="1200" dirty="0" smtClean="0">
              <a:solidFill>
                <a:schemeClr val="tx1"/>
              </a:solidFill>
              <a:effectLst/>
            </a:endParaRPr>
          </a:p>
          <a:p>
            <a:r>
              <a:rPr lang="en-GB" kern="1200" dirty="0" smtClean="0">
                <a:solidFill>
                  <a:schemeClr val="tx1"/>
                </a:solidFill>
                <a:effectLst/>
              </a:rPr>
              <a:t>I would like to begin by walking you through some of the Environmental Emergency Program’s recent activities, our Ministry’s major projects</a:t>
            </a:r>
            <a:r>
              <a:rPr lang="en-GB" kern="1200" baseline="0" dirty="0" smtClean="0">
                <a:solidFill>
                  <a:schemeClr val="tx1"/>
                </a:solidFill>
                <a:effectLst/>
              </a:rPr>
              <a:t> and work with other agencies as well as</a:t>
            </a:r>
            <a:r>
              <a:rPr lang="en-GB" kern="1200" dirty="0" smtClean="0">
                <a:solidFill>
                  <a:schemeClr val="tx1"/>
                </a:solidFill>
                <a:effectLst/>
              </a:rPr>
              <a:t> some notable spill operations, and some of the Program’s future activities. </a:t>
            </a:r>
            <a:endParaRPr lang="en-CA" kern="1200" dirty="0" smtClean="0">
              <a:solidFill>
                <a:schemeClr val="tx1"/>
              </a:solidFill>
              <a:effectLst/>
            </a:endParaRPr>
          </a:p>
          <a:p>
            <a:endParaRPr lang="en-CA" sz="1100" dirty="0"/>
          </a:p>
        </p:txBody>
      </p:sp>
      <p:sp>
        <p:nvSpPr>
          <p:cNvPr id="4" name="Slide Number Placeholder 3"/>
          <p:cNvSpPr>
            <a:spLocks noGrp="1"/>
          </p:cNvSpPr>
          <p:nvPr>
            <p:ph type="sldNum" sz="quarter" idx="10"/>
          </p:nvPr>
        </p:nvSpPr>
        <p:spPr/>
        <p:txBody>
          <a:bodyPr/>
          <a:lstStyle/>
          <a:p>
            <a:fld id="{284A57F6-74EA-431A-8F19-3B89D8BF91D6}" type="slidenum">
              <a:rPr lang="en-CA" smtClean="0"/>
              <a:t>2</a:t>
            </a:fld>
            <a:endParaRPr lang="en-CA"/>
          </a:p>
        </p:txBody>
      </p:sp>
    </p:spTree>
    <p:extLst>
      <p:ext uri="{BB962C8B-B14F-4D97-AF65-F5344CB8AC3E}">
        <p14:creationId xmlns:p14="http://schemas.microsoft.com/office/powerpoint/2010/main" val="347476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1" dirty="0" smtClean="0"/>
              <a:t>Photo: 2012 EERO</a:t>
            </a:r>
            <a:r>
              <a:rPr lang="en-CA" sz="1100" b="0" i="1" baseline="0" dirty="0" smtClean="0"/>
              <a:t> Refresher Training</a:t>
            </a:r>
          </a:p>
          <a:p>
            <a:endParaRPr lang="en-CA" sz="1100" b="0" i="1" baseline="0" dirty="0" smtClean="0"/>
          </a:p>
          <a:p>
            <a:r>
              <a:rPr lang="en-GB" sz="1200" b="1" u="sng" kern="1200" dirty="0" smtClean="0">
                <a:solidFill>
                  <a:schemeClr val="tx1"/>
                </a:solidFill>
                <a:effectLst/>
                <a:latin typeface="+mn-lt"/>
                <a:ea typeface="+mn-ea"/>
                <a:cs typeface="+mn-cs"/>
              </a:rPr>
              <a:t>Program Activities</a:t>
            </a: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100" b="1" i="1" kern="1200" dirty="0" smtClean="0">
                <a:solidFill>
                  <a:schemeClr val="tx1"/>
                </a:solidFill>
                <a:effectLst/>
                <a:latin typeface="+mn-lt"/>
                <a:ea typeface="+mn-ea"/>
                <a:cs typeface="+mn-cs"/>
              </a:rPr>
              <a:t>Staff Resources</a:t>
            </a:r>
            <a:r>
              <a:rPr lang="en-US" sz="1100" kern="1200" dirty="0" smtClean="0">
                <a:solidFill>
                  <a:schemeClr val="tx1"/>
                </a:solidFill>
                <a:effectLst/>
                <a:latin typeface="+mn-lt"/>
                <a:ea typeface="+mn-ea"/>
                <a:cs typeface="+mn-cs"/>
              </a:rPr>
              <a:t>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Our program is currently comprised of 12 highly trained Environmental Emergency Response Officers located in regional offices throughout the province available to respond to spills.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As well as 6 Program headquarters staff, including an Aboriginal Youth Intern.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For large and complex spill incidents, the Ministry has an Incident Management Team and access to Technical Specialists from across government who may be called upon to provide incident specific knowledge and expertise as needed.</a:t>
            </a:r>
            <a:endParaRPr lang="en-CA" sz="1100" kern="1200" dirty="0" smtClean="0">
              <a:solidFill>
                <a:schemeClr val="tx1"/>
              </a:solidFill>
              <a:effectLst/>
              <a:latin typeface="+mn-lt"/>
              <a:ea typeface="+mn-ea"/>
              <a:cs typeface="+mn-cs"/>
            </a:endParaRPr>
          </a:p>
          <a:p>
            <a:pPr marL="0" indent="0">
              <a:buFont typeface="Arial" panose="020B0604020202020204" pitchFamily="34" charset="0"/>
              <a:buNone/>
            </a:pPr>
            <a:endParaRPr lang="en-CA" sz="1100" kern="1200" dirty="0" smtClean="0">
              <a:solidFill>
                <a:schemeClr val="tx1"/>
              </a:solidFill>
              <a:effectLst/>
              <a:latin typeface="+mn-lt"/>
              <a:ea typeface="+mn-ea"/>
              <a:cs typeface="+mn-cs"/>
            </a:endParaRPr>
          </a:p>
          <a:p>
            <a:pPr marL="0" indent="0">
              <a:buFont typeface="Arial" panose="020B0604020202020204" pitchFamily="34" charset="0"/>
              <a:buNone/>
            </a:pPr>
            <a:r>
              <a:rPr lang="en-GB" sz="1100" b="1" i="1" kern="1200" dirty="0" smtClean="0">
                <a:solidFill>
                  <a:schemeClr val="tx1"/>
                </a:solidFill>
                <a:effectLst/>
                <a:latin typeface="+mn-lt"/>
                <a:ea typeface="+mn-ea"/>
                <a:cs typeface="+mn-cs"/>
              </a:rPr>
              <a:t>Training Activities</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This year program staff participated in refresher Shoreline Cleanup and Assessment Technique and Incident Command System courses and exercises with participation from partner agencies and key stakeholders.</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Annual Response Officer refresher training took place in </a:t>
            </a:r>
            <a:r>
              <a:rPr lang="en-US" sz="1100" kern="1200" dirty="0" err="1" smtClean="0">
                <a:solidFill>
                  <a:schemeClr val="tx1"/>
                </a:solidFill>
                <a:effectLst/>
                <a:latin typeface="+mn-lt"/>
                <a:ea typeface="+mn-ea"/>
                <a:cs typeface="+mn-cs"/>
              </a:rPr>
              <a:t>Cranbrook</a:t>
            </a:r>
            <a:r>
              <a:rPr lang="en-US" sz="1100" kern="1200" dirty="0" smtClean="0">
                <a:solidFill>
                  <a:schemeClr val="tx1"/>
                </a:solidFill>
                <a:effectLst/>
                <a:latin typeface="+mn-lt"/>
                <a:ea typeface="+mn-ea"/>
                <a:cs typeface="+mn-cs"/>
              </a:rPr>
              <a:t> BC in September.</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Incident management team training is planned for November 2014 in Vancouver.</a:t>
            </a:r>
            <a:endParaRPr lang="en-CA" sz="1100" kern="1200" dirty="0" smtClean="0">
              <a:solidFill>
                <a:schemeClr val="tx1"/>
              </a:solidFill>
              <a:effectLst/>
              <a:latin typeface="+mn-lt"/>
              <a:ea typeface="+mn-ea"/>
              <a:cs typeface="+mn-cs"/>
            </a:endParaRPr>
          </a:p>
          <a:p>
            <a:pPr marL="0" indent="0">
              <a:buFont typeface="Arial" panose="020B0604020202020204" pitchFamily="34" charset="0"/>
              <a:buNone/>
            </a:pPr>
            <a:endParaRPr lang="en-CA" sz="1100" kern="1200" dirty="0" smtClean="0">
              <a:solidFill>
                <a:schemeClr val="tx1"/>
              </a:solidFill>
              <a:effectLst/>
              <a:latin typeface="+mn-lt"/>
              <a:ea typeface="+mn-ea"/>
              <a:cs typeface="+mn-cs"/>
            </a:endParaRPr>
          </a:p>
          <a:p>
            <a:pPr marL="0" indent="0">
              <a:buFont typeface="Arial" panose="020B0604020202020204" pitchFamily="34" charset="0"/>
              <a:buNone/>
            </a:pPr>
            <a:r>
              <a:rPr lang="en-GB" sz="1100" b="1" i="1" kern="1200" dirty="0" smtClean="0">
                <a:solidFill>
                  <a:schemeClr val="tx1"/>
                </a:solidFill>
                <a:effectLst/>
                <a:latin typeface="+mn-lt"/>
                <a:ea typeface="+mn-ea"/>
                <a:cs typeface="+mn-cs"/>
              </a:rPr>
              <a:t>Spill Data</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In 2013 EEROs were kept busy with over 3500 Dangerous Goods Incidents (DGIR) calls (including oil spills), a record number for the </a:t>
            </a:r>
            <a:r>
              <a:rPr lang="en-US" sz="1100" kern="1200" dirty="0" err="1" smtClean="0">
                <a:solidFill>
                  <a:schemeClr val="tx1"/>
                </a:solidFill>
                <a:effectLst/>
                <a:latin typeface="+mn-lt"/>
                <a:ea typeface="+mn-ea"/>
                <a:cs typeface="+mn-cs"/>
              </a:rPr>
              <a:t>the</a:t>
            </a:r>
            <a:r>
              <a:rPr lang="en-US" sz="1100" kern="1200" dirty="0" smtClean="0">
                <a:solidFill>
                  <a:schemeClr val="tx1"/>
                </a:solidFill>
                <a:effectLst/>
                <a:latin typeface="+mn-lt"/>
                <a:ea typeface="+mn-ea"/>
                <a:cs typeface="+mn-cs"/>
              </a:rPr>
              <a:t> province.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Approximately 5% of these were incidents of high enough risk to require field response by our Regional Environmental Emergency Response Officers.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050" b="0" i="1" baseline="0" dirty="0" smtClean="0"/>
          </a:p>
        </p:txBody>
      </p:sp>
      <p:sp>
        <p:nvSpPr>
          <p:cNvPr id="4" name="Slide Number Placeholder 3"/>
          <p:cNvSpPr>
            <a:spLocks noGrp="1"/>
          </p:cNvSpPr>
          <p:nvPr>
            <p:ph type="sldNum" sz="quarter" idx="10"/>
          </p:nvPr>
        </p:nvSpPr>
        <p:spPr/>
        <p:txBody>
          <a:bodyPr/>
          <a:lstStyle/>
          <a:p>
            <a:fld id="{284A57F6-74EA-431A-8F19-3B89D8BF91D6}" type="slidenum">
              <a:rPr lang="en-CA" smtClean="0"/>
              <a:t>3</a:t>
            </a:fld>
            <a:endParaRPr lang="en-CA"/>
          </a:p>
        </p:txBody>
      </p:sp>
    </p:spTree>
    <p:extLst>
      <p:ext uri="{BB962C8B-B14F-4D97-AF65-F5344CB8AC3E}">
        <p14:creationId xmlns:p14="http://schemas.microsoft.com/office/powerpoint/2010/main" val="303235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6400" y="685800"/>
            <a:ext cx="3581400" cy="2686050"/>
          </a:xfrm>
        </p:spPr>
      </p:sp>
      <p:sp>
        <p:nvSpPr>
          <p:cNvPr id="3" name="Notes Placeholder 2"/>
          <p:cNvSpPr>
            <a:spLocks noGrp="1"/>
          </p:cNvSpPr>
          <p:nvPr>
            <p:ph type="body" idx="1"/>
          </p:nvPr>
        </p:nvSpPr>
        <p:spPr>
          <a:xfrm>
            <a:off x="685800" y="3657600"/>
            <a:ext cx="5486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i="1" dirty="0" smtClean="0"/>
              <a:t>Photo 1: </a:t>
            </a:r>
            <a:r>
              <a:rPr lang="en-CA" sz="1100" b="0" i="1" kern="1200" dirty="0" smtClean="0">
                <a:solidFill>
                  <a:schemeClr val="tx1"/>
                </a:solidFill>
                <a:effectLst/>
                <a:latin typeface="+mn-lt"/>
                <a:ea typeface="+mn-ea"/>
                <a:cs typeface="+mn-cs"/>
              </a:rPr>
              <a:t>Ammonia nitrate tanker motor vehicle accident spill, January </a:t>
            </a:r>
            <a:r>
              <a:rPr lang="en-CA" sz="1100" b="0" i="1" kern="1200" baseline="0" dirty="0" smtClean="0">
                <a:solidFill>
                  <a:schemeClr val="tx1"/>
                </a:solidFill>
                <a:effectLst/>
                <a:latin typeface="+mn-lt"/>
                <a:ea typeface="+mn-ea"/>
                <a:cs typeface="+mn-cs"/>
              </a:rPr>
              <a:t> 2013 (</a:t>
            </a:r>
            <a:r>
              <a:rPr lang="en-CA" sz="1100" b="0" i="1" kern="1200" dirty="0" smtClean="0">
                <a:solidFill>
                  <a:schemeClr val="tx1"/>
                </a:solidFill>
                <a:effectLst/>
                <a:latin typeface="+mn-lt"/>
                <a:ea typeface="+mn-ea"/>
                <a:cs typeface="+mn-cs"/>
              </a:rPr>
              <a:t>Williams Lake/Wildwood).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b="0" i="1" dirty="0" smtClean="0"/>
              <a:t>Photo 2: </a:t>
            </a:r>
            <a:r>
              <a:rPr lang="en-CA" sz="1100" b="0" i="1" kern="1200" dirty="0" smtClean="0">
                <a:solidFill>
                  <a:schemeClr val="tx1"/>
                </a:solidFill>
                <a:effectLst/>
                <a:latin typeface="+mn-lt"/>
                <a:ea typeface="+mn-ea"/>
                <a:cs typeface="+mn-cs"/>
              </a:rPr>
              <a:t>Phenol formaldehyde resin motor vehicle accident spill, August 2013</a:t>
            </a:r>
            <a:r>
              <a:rPr lang="en-CA" sz="1100" b="0" i="1" kern="1200" baseline="0" dirty="0" smtClean="0">
                <a:solidFill>
                  <a:schemeClr val="tx1"/>
                </a:solidFill>
                <a:effectLst/>
                <a:latin typeface="+mn-lt"/>
                <a:ea typeface="+mn-ea"/>
                <a:cs typeface="+mn-cs"/>
              </a:rPr>
              <a:t> (</a:t>
            </a:r>
            <a:r>
              <a:rPr lang="en-CA" sz="1100" b="0" i="1" kern="1200" dirty="0" smtClean="0">
                <a:solidFill>
                  <a:schemeClr val="tx1"/>
                </a:solidFill>
                <a:effectLst/>
                <a:latin typeface="+mn-lt"/>
                <a:ea typeface="+mn-ea"/>
                <a:cs typeface="+mn-cs"/>
              </a:rPr>
              <a:t>Old Cariboo Highway/Prince George Regional Airport).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b="0" i="1"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New Legislation</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The Ministry of Environment has been formally consulting on, researching and analysing options for a world leading land-based spill preparedness and response regime since July 2012.</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This has included a series of multi-stakeholder consultations, intergovernmental discussions with Alberta and federal departments, a symposium that brought together spill response experts, discussion papers, and two public consultations centred on policy intentions papers. The most recent of which was a three-month public consultation on a proposed new spill response program, which closed in July.</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Based on its expertise, work and the comments received, the program is now in the process of preparing a proposal that includes both policy options and an implementation plan for government’s consideration.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The policy options being considered can be found on the Ministry’s website in the Ministry of Environment’s second intentions paper for consultation. Briefly they include:</a:t>
            </a:r>
            <a:endParaRPr lang="en-CA"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100" kern="1200" dirty="0" smtClean="0">
                <a:solidFill>
                  <a:schemeClr val="tx1"/>
                </a:solidFill>
                <a:effectLst/>
                <a:latin typeface="+mn-lt"/>
                <a:ea typeface="+mn-ea"/>
                <a:cs typeface="+mn-cs"/>
              </a:rPr>
              <a:t>Improved clear and effective spill preparedness, response and restoration requirements that all potential spillers will be required to meet.</a:t>
            </a:r>
            <a:endParaRPr lang="en-CA"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100" kern="1200" dirty="0" smtClean="0">
                <a:solidFill>
                  <a:schemeClr val="tx1"/>
                </a:solidFill>
                <a:effectLst/>
                <a:latin typeface="+mn-lt"/>
                <a:ea typeface="+mn-ea"/>
                <a:cs typeface="+mn-cs"/>
              </a:rPr>
              <a:t>A provincially regulated preparedness and response organization, which all companies above a defined level of risk would fund and hold membership in. </a:t>
            </a:r>
            <a:endParaRPr lang="en-CA"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100" kern="1200" dirty="0" smtClean="0">
                <a:solidFill>
                  <a:schemeClr val="tx1"/>
                </a:solidFill>
                <a:effectLst/>
                <a:latin typeface="+mn-lt"/>
                <a:ea typeface="+mn-ea"/>
                <a:cs typeface="+mn-cs"/>
              </a:rPr>
              <a:t>An enhanced Provincial Environmental Program to ensure spill planning and preparedness is appropriate to address existing risks and anticipated growth in industrial activity</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100" kern="1200" dirty="0" smtClean="0">
                <a:solidFill>
                  <a:schemeClr val="tx1"/>
                </a:solidFill>
                <a:effectLst/>
                <a:latin typeface="+mn-lt"/>
                <a:ea typeface="+mn-ea"/>
                <a:cs typeface="+mn-cs"/>
              </a:rPr>
              <a:t>This proposal will serve as a significant contribution towards Condition 3 of the BC provincial government’s five requirements for consideration of heavy oil transport by pipeline or rail: </a:t>
            </a:r>
            <a:r>
              <a:rPr lang="en-GB" sz="1100" i="1" kern="1200" dirty="0" smtClean="0">
                <a:solidFill>
                  <a:schemeClr val="tx1"/>
                </a:solidFill>
                <a:effectLst/>
                <a:latin typeface="+mn-lt"/>
                <a:ea typeface="+mn-ea"/>
                <a:cs typeface="+mn-cs"/>
              </a:rPr>
              <a:t>world leading practices for land oil-spill prevention, preparedness, response and recovery systems to manage and mitigate the risks and costs of heavy oil pipelines</a:t>
            </a:r>
            <a:r>
              <a:rPr lang="en-GB" sz="1100" kern="1200" dirty="0" smtClean="0">
                <a:solidFill>
                  <a:schemeClr val="tx1"/>
                </a:solidFill>
                <a:effectLst/>
                <a:latin typeface="+mn-lt"/>
                <a:ea typeface="+mn-ea"/>
                <a:cs typeface="+mn-cs"/>
              </a:rPr>
              <a:t>.</a:t>
            </a:r>
            <a:endParaRPr lang="en-CA" sz="11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50" b="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4A57F6-74EA-431A-8F19-3B89D8BF91D6}" type="slidenum">
              <a:rPr lang="en-CA" smtClean="0"/>
              <a:t>4</a:t>
            </a:fld>
            <a:endParaRPr lang="en-CA"/>
          </a:p>
        </p:txBody>
      </p:sp>
    </p:spTree>
    <p:extLst>
      <p:ext uri="{BB962C8B-B14F-4D97-AF65-F5344CB8AC3E}">
        <p14:creationId xmlns:p14="http://schemas.microsoft.com/office/powerpoint/2010/main" val="119837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i="1" dirty="0" smtClean="0"/>
              <a:t>Photo:</a:t>
            </a:r>
            <a:r>
              <a:rPr lang="en-CA" sz="1100" b="0" i="1" baseline="0" dirty="0" smtClean="0"/>
              <a:t> EER</a:t>
            </a:r>
            <a:r>
              <a:rPr lang="en-CA" sz="1100" i="1" dirty="0" smtClean="0"/>
              <a:t>O Dale Bull with FN reps on one of the EFAT teams for the</a:t>
            </a:r>
            <a:r>
              <a:rPr lang="en-CA" sz="1100" i="1" baseline="0" dirty="0" smtClean="0"/>
              <a:t> </a:t>
            </a:r>
            <a:r>
              <a:rPr lang="en-CA" sz="1100" i="1" dirty="0" err="1" smtClean="0"/>
              <a:t>Zalinski</a:t>
            </a:r>
            <a:r>
              <a:rPr lang="en-CA" sz="1100" i="1" dirty="0" smtClean="0"/>
              <a:t> Operation</a:t>
            </a:r>
          </a:p>
          <a:p>
            <a:endParaRPr lang="en-CA" sz="1100" b="0" i="1" baseline="0" dirty="0" smtClean="0"/>
          </a:p>
          <a:p>
            <a:r>
              <a:rPr lang="en-CA" sz="1200" b="1" u="sng" kern="1200" dirty="0" smtClean="0">
                <a:solidFill>
                  <a:schemeClr val="tx1"/>
                </a:solidFill>
                <a:effectLst/>
                <a:latin typeface="+mn-lt"/>
                <a:ea typeface="+mn-ea"/>
                <a:cs typeface="+mn-cs"/>
              </a:rPr>
              <a:t>First Nations</a:t>
            </a:r>
            <a:r>
              <a:rPr lang="en-CA" sz="1200" b="1" u="sng" kern="1200" baseline="0" dirty="0" smtClean="0">
                <a:solidFill>
                  <a:schemeClr val="tx1"/>
                </a:solidFill>
                <a:effectLst/>
                <a:latin typeface="+mn-lt"/>
                <a:ea typeface="+mn-ea"/>
                <a:cs typeface="+mn-cs"/>
              </a:rPr>
              <a:t> and Federal Initiatives</a:t>
            </a:r>
          </a:p>
          <a:p>
            <a:endParaRPr lang="en-CA" sz="1200" b="1" u="sng" kern="1200" baseline="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Program continues to work closely with First Nations and with federal agencies, such as Natural Resources Canada and Transport Canada, </a:t>
            </a:r>
            <a:r>
              <a:rPr lang="en-CA" sz="1200" kern="1200" baseline="0" dirty="0" smtClean="0">
                <a:solidFill>
                  <a:schemeClr val="tx1"/>
                </a:solidFill>
                <a:effectLst/>
                <a:latin typeface="+mn-lt"/>
                <a:ea typeface="+mn-ea"/>
                <a:cs typeface="+mn-cs"/>
              </a:rPr>
              <a:t>to avoid unnecessary duplication while ensuring the proper rules and regulations are in place. Some examples of First Nations and federal initiatives moving forward this year include: </a:t>
            </a:r>
          </a:p>
          <a:p>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r>
              <a:rPr lang="en-CA" sz="1100" b="1" i="1" kern="1200" dirty="0" smtClean="0">
                <a:solidFill>
                  <a:schemeClr val="tx1"/>
                </a:solidFill>
                <a:effectLst/>
                <a:latin typeface="+mn-lt"/>
                <a:ea typeface="+mn-ea"/>
                <a:cs typeface="+mn-cs"/>
              </a:rPr>
              <a:t>Tanker Safety Expert</a:t>
            </a:r>
            <a:r>
              <a:rPr lang="en-CA" sz="1100" b="1" i="1" kern="1200" baseline="0" dirty="0" smtClean="0">
                <a:solidFill>
                  <a:schemeClr val="tx1"/>
                </a:solidFill>
                <a:effectLst/>
                <a:latin typeface="+mn-lt"/>
                <a:ea typeface="+mn-ea"/>
                <a:cs typeface="+mn-cs"/>
              </a:rPr>
              <a:t> </a:t>
            </a:r>
            <a:r>
              <a:rPr lang="en-CA" sz="1100" b="1" i="1" kern="1200" dirty="0" smtClean="0">
                <a:solidFill>
                  <a:schemeClr val="tx1"/>
                </a:solidFill>
                <a:effectLst/>
                <a:latin typeface="+mn-lt"/>
                <a:ea typeface="+mn-ea"/>
                <a:cs typeface="+mn-cs"/>
              </a:rPr>
              <a:t>Panel</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100" dirty="0" smtClean="0">
                <a:effectLst/>
              </a:rPr>
              <a:t>The Panel will submit two reports to the Minister of Transport providing a pan-Canadian review and assessment of Canada's Ship-source Oil Spill Preparedness and Response Regime, as it applies to oil handling facilities and ship-source oil spill preparedness and response. </a:t>
            </a:r>
          </a:p>
          <a:p>
            <a:pPr marL="171450" indent="-171450">
              <a:buFont typeface="Arial" panose="020B0604020202020204" pitchFamily="34" charset="0"/>
              <a:buChar char="•"/>
            </a:pPr>
            <a:r>
              <a:rPr lang="en-CA" sz="1100" dirty="0" smtClean="0">
                <a:effectLst/>
              </a:rPr>
              <a:t>The first report was completed in November 2013, and addressed the current regime south of 60</a:t>
            </a:r>
            <a:r>
              <a:rPr lang="en-CA" sz="1100" baseline="30000" dirty="0" smtClean="0">
                <a:effectLst/>
              </a:rPr>
              <a:t>o</a:t>
            </a:r>
            <a:r>
              <a:rPr lang="en-CA" sz="1100" dirty="0" smtClean="0">
                <a:effectLst/>
              </a:rPr>
              <a:t>N making 45 recommendations for important improvements. The Panel will submit a second report addressing issues north of 60</a:t>
            </a:r>
            <a:r>
              <a:rPr lang="en-CA" sz="1100" baseline="30000" dirty="0" smtClean="0">
                <a:effectLst/>
              </a:rPr>
              <a:t>o</a:t>
            </a:r>
            <a:r>
              <a:rPr lang="en-CA" sz="1100" dirty="0" smtClean="0">
                <a:effectLst/>
              </a:rPr>
              <a:t>N latitude and hazardous and noxious substances (including liquefied natural gas).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1" kern="1200" dirty="0" smtClean="0">
                <a:solidFill>
                  <a:schemeClr val="tx1"/>
                </a:solidFill>
                <a:effectLst/>
                <a:latin typeface="+mn-lt"/>
                <a:ea typeface="+mn-ea"/>
                <a:cs typeface="+mn-cs"/>
              </a:rPr>
              <a:t>Enhancing Pipeline Safety</a:t>
            </a:r>
          </a:p>
          <a:p>
            <a:pPr marL="171450" indent="-171450">
              <a:buFont typeface="Arial" panose="020B0604020202020204" pitchFamily="34" charset="0"/>
              <a:buChar char="•"/>
            </a:pPr>
            <a:r>
              <a:rPr lang="en-CA" sz="1100" dirty="0" smtClean="0">
                <a:effectLst/>
              </a:rPr>
              <a:t>The Government of Canada is striving to improve this impressive safety record even further. Through its plan for </a:t>
            </a:r>
            <a:r>
              <a:rPr lang="en-CA" sz="1100" i="1" dirty="0" smtClean="0">
                <a:effectLst/>
              </a:rPr>
              <a:t>Responsible Resource Development, </a:t>
            </a:r>
            <a:r>
              <a:rPr lang="en-CA" sz="1100" dirty="0" smtClean="0">
                <a:effectLst/>
              </a:rPr>
              <a:t>the Government is ensuring that our pipeline safety system becomes even stronger by:</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Increasing the number of annual inspections by the National Energy Board for oil and gas pipelines by 50 percent;</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Doubling the number of comprehensive audits for oil and gas pipelines to identify safety issues before they occur;</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Instituting administrative monetary penalties for individuals and companies that violate the </a:t>
            </a:r>
            <a:r>
              <a:rPr lang="en-CA" sz="1200" i="1" kern="1200" dirty="0" smtClean="0">
                <a:solidFill>
                  <a:schemeClr val="tx1"/>
                </a:solidFill>
                <a:effectLst/>
                <a:latin typeface="+mn-lt"/>
                <a:ea typeface="+mn-ea"/>
                <a:cs typeface="+mn-cs"/>
              </a:rPr>
              <a:t>National Energy Board Act </a:t>
            </a:r>
            <a:r>
              <a:rPr lang="en-CA" sz="1200" kern="1200" dirty="0" smtClean="0">
                <a:solidFill>
                  <a:schemeClr val="tx1"/>
                </a:solidFill>
                <a:effectLst/>
                <a:latin typeface="+mn-lt"/>
                <a:ea typeface="+mn-ea"/>
                <a:cs typeface="+mn-cs"/>
              </a:rPr>
              <a:t>in July 2013. Penalties are up to $25,000 for individuals and $100,000 for corporations for each day of non-compliance with federal safety requirements;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Announcing our intention to enshrine in legislation the principle of “the polluter pays” and requiring companies operating major pipelines to demonstrate they have the financial capability to respond to any incident and remedy damage. For major crude oil pipeline operators, the Government will expect a minimum financial capability of $1 billion. The proposed legislation also includes new, modern safety regulations for pipelines, such as improving transparency by ensuring that companies’ emergency and environmental plans are easily available to the public and ensuring that pipeline operators are responsible for abandoned pipelines; and</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Requiring senior company leadership accountability for building a safety culture and supporting management systems through the appointment of a senior officer to ensure that company management systems and programs are in compliance.</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1" kern="1200" dirty="0" smtClean="0">
                <a:solidFill>
                  <a:schemeClr val="tx1"/>
                </a:solidFill>
                <a:effectLst/>
                <a:latin typeface="+mn-lt"/>
                <a:ea typeface="+mn-ea"/>
                <a:cs typeface="+mn-cs"/>
              </a:rPr>
              <a:t>Rail and Dangerous</a:t>
            </a:r>
            <a:r>
              <a:rPr lang="en-CA" sz="1200" b="1" i="1" kern="1200" baseline="0" dirty="0" smtClean="0">
                <a:solidFill>
                  <a:schemeClr val="tx1"/>
                </a:solidFill>
                <a:effectLst/>
                <a:latin typeface="+mn-lt"/>
                <a:ea typeface="+mn-ea"/>
                <a:cs typeface="+mn-cs"/>
              </a:rPr>
              <a:t> Goods Transport</a:t>
            </a:r>
          </a:p>
          <a:p>
            <a:r>
              <a:rPr lang="en-CA" dirty="0" smtClean="0"/>
              <a:t>Following the tragic accident last summer, Transport Canada took immediate steps to protect Canadians and the communities along our country's railway lines. The Government of Canada is building upon this work by introducing concrete measures to further strengthen Canada's regulation and oversight of rail safety and the transportation of dangerous goods. Effective immediately, Transport Canada will:</a:t>
            </a:r>
          </a:p>
          <a:p>
            <a:pPr marL="171450" indent="-171450">
              <a:buFont typeface="Arial" panose="020B0604020202020204" pitchFamily="34" charset="0"/>
              <a:buChar char="•"/>
            </a:pPr>
            <a:r>
              <a:rPr lang="en-CA" dirty="0" smtClean="0"/>
              <a:t>Issue a Protective Direction removing the least crash-resistant DOT-111 tank cars from dangerous goods service;</a:t>
            </a:r>
          </a:p>
          <a:p>
            <a:pPr marL="171450" indent="-171450">
              <a:buFont typeface="Arial" panose="020B0604020202020204" pitchFamily="34" charset="0"/>
              <a:buChar char="•"/>
            </a:pPr>
            <a:r>
              <a:rPr lang="en-CA" dirty="0" smtClean="0"/>
              <a:t>Require DOT-111 tank cars used to transport crude oil and ethanol that do not meet the standard published in January 2014 in </a:t>
            </a:r>
            <a:r>
              <a:rPr lang="en-CA" i="1" dirty="0" smtClean="0"/>
              <a:t>Canada Gazette</a:t>
            </a:r>
            <a:r>
              <a:rPr lang="en-CA" dirty="0" smtClean="0"/>
              <a:t>, Part I, or any other future standard, to be phased out or refitted within three years;</a:t>
            </a:r>
          </a:p>
          <a:p>
            <a:pPr marL="171450" indent="-171450">
              <a:buFont typeface="Arial" panose="020B0604020202020204" pitchFamily="34" charset="0"/>
              <a:buChar char="•"/>
            </a:pPr>
            <a:r>
              <a:rPr lang="en-CA" dirty="0" smtClean="0"/>
              <a:t>Issue a Protective Direction requiring Emergency Response Assistance Plans for crude oil, gasoline, diesel, aviation fuel, and ethanol;</a:t>
            </a:r>
          </a:p>
          <a:p>
            <a:pPr marL="171450" indent="-171450">
              <a:buFont typeface="Arial" panose="020B0604020202020204" pitchFamily="34" charset="0"/>
              <a:buChar char="•"/>
            </a:pPr>
            <a:r>
              <a:rPr lang="en-CA" dirty="0" smtClean="0"/>
              <a:t>Create a task force that brings stakeholders such as municipalities, first responders, railways and shippers together to strengthen emergency response capacity across the country; and</a:t>
            </a:r>
          </a:p>
          <a:p>
            <a:pPr marL="171450" indent="-171450">
              <a:buFont typeface="Arial" panose="020B0604020202020204" pitchFamily="34" charset="0"/>
              <a:buChar char="•"/>
            </a:pPr>
            <a:r>
              <a:rPr lang="en-CA" dirty="0" smtClean="0"/>
              <a:t>Require railway companies to reduce the speed of trains carrying dangerous goods and implement other key operating practices.</a:t>
            </a:r>
          </a:p>
          <a:p>
            <a:r>
              <a:rPr lang="en-CA" dirty="0" smtClean="0"/>
              <a:t>Transport Canada is working closely with stakeholders—railways, shippers, municipalities, first responders, Aboriginal communities, provincial and territorial governments, and U.S. officials— to protect the health and safety of Canadians. The department continues to cooperate fully with the Transportation Safety Board of Canada's ongoing investigation.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1" i="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1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100" b="1" i="1" kern="1200" dirty="0" smtClean="0">
                <a:solidFill>
                  <a:schemeClr val="tx1"/>
                </a:solidFill>
                <a:effectLst/>
                <a:latin typeface="+mn-lt"/>
                <a:ea typeface="+mn-ea"/>
                <a:cs typeface="+mn-cs"/>
              </a:rPr>
              <a:t>Environmental Stewardship</a:t>
            </a:r>
            <a:r>
              <a:rPr lang="en-CA" sz="1100" b="1" i="1" kern="1200" baseline="0" dirty="0" smtClean="0">
                <a:solidFill>
                  <a:schemeClr val="tx1"/>
                </a:solidFill>
                <a:effectLst/>
                <a:latin typeface="+mn-lt"/>
                <a:ea typeface="+mn-ea"/>
                <a:cs typeface="+mn-cs"/>
              </a:rPr>
              <a:t> Initiative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smtClean="0"/>
              <a:t>The Liquefied Natural Gas Environmental Stewardship Initiative was launched in May 2014 as a response to First Nations seeking a government commitment to more collaborative forms of environmental management.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smtClean="0"/>
              <a:t>The Province is also engaging federal agencies to develop a shared vision and action plan for the Liquefied Natural Gas Environmental Stewardship Initiative that meets the priorities of First Nations and the other parties.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smtClean="0"/>
              <a:t>The initiative complements the existing regulatory process and advances the collaborative relationship between First Nations, governments and industry on key environmental management topics.</a:t>
            </a:r>
          </a:p>
        </p:txBody>
      </p:sp>
      <p:sp>
        <p:nvSpPr>
          <p:cNvPr id="4" name="Slide Number Placeholder 3"/>
          <p:cNvSpPr>
            <a:spLocks noGrp="1"/>
          </p:cNvSpPr>
          <p:nvPr>
            <p:ph type="sldNum" sz="quarter" idx="10"/>
          </p:nvPr>
        </p:nvSpPr>
        <p:spPr/>
        <p:txBody>
          <a:bodyPr/>
          <a:lstStyle/>
          <a:p>
            <a:fld id="{284A57F6-74EA-431A-8F19-3B89D8BF91D6}" type="slidenum">
              <a:rPr lang="en-CA" smtClean="0"/>
              <a:t>5</a:t>
            </a:fld>
            <a:endParaRPr lang="en-CA"/>
          </a:p>
        </p:txBody>
      </p:sp>
    </p:spTree>
    <p:extLst>
      <p:ext uri="{BB962C8B-B14F-4D97-AF65-F5344CB8AC3E}">
        <p14:creationId xmlns:p14="http://schemas.microsoft.com/office/powerpoint/2010/main" val="303235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i="1" dirty="0" smtClean="0"/>
              <a:t>Photo: </a:t>
            </a:r>
            <a:r>
              <a:rPr lang="en-CA" sz="1100" b="0" i="1" dirty="0" err="1" smtClean="0"/>
              <a:t>Mammoet</a:t>
            </a:r>
            <a:r>
              <a:rPr lang="en-CA" sz="1100" b="0" i="1" baseline="0" dirty="0" smtClean="0"/>
              <a:t> Salvage barge with Baker recovery tanks on board</a:t>
            </a:r>
          </a:p>
          <a:p>
            <a:endParaRPr lang="en-US" sz="11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Brigadier General M.G. </a:t>
            </a:r>
            <a:r>
              <a:rPr lang="en-US" sz="1200" b="1" i="1" kern="1200" dirty="0" err="1" smtClean="0">
                <a:solidFill>
                  <a:schemeClr val="tx1"/>
                </a:solidFill>
                <a:effectLst/>
                <a:latin typeface="+mn-lt"/>
                <a:ea typeface="+mn-ea"/>
                <a:cs typeface="+mn-cs"/>
              </a:rPr>
              <a:t>Zalinksi</a:t>
            </a:r>
            <a:r>
              <a:rPr lang="en-US" sz="1200" b="1" i="1" kern="1200" dirty="0" smtClean="0">
                <a:solidFill>
                  <a:schemeClr val="tx1"/>
                </a:solidFill>
                <a:effectLst/>
                <a:latin typeface="+mn-lt"/>
                <a:ea typeface="+mn-ea"/>
                <a:cs typeface="+mn-cs"/>
              </a:rPr>
              <a:t> Oil Recovery Operation, October 2013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The United States Transport Vessel </a:t>
            </a:r>
            <a:r>
              <a:rPr lang="en-US" sz="1100" i="1" kern="1200" dirty="0" smtClean="0">
                <a:solidFill>
                  <a:schemeClr val="tx1"/>
                </a:solidFill>
                <a:effectLst/>
                <a:latin typeface="+mn-lt"/>
                <a:ea typeface="+mn-ea"/>
                <a:cs typeface="+mn-cs"/>
              </a:rPr>
              <a:t>Brigadier General M.G. </a:t>
            </a:r>
            <a:r>
              <a:rPr lang="en-US" sz="1100" i="1" kern="1200" dirty="0" err="1" smtClean="0">
                <a:solidFill>
                  <a:schemeClr val="tx1"/>
                </a:solidFill>
                <a:effectLst/>
                <a:latin typeface="+mn-lt"/>
                <a:ea typeface="+mn-ea"/>
                <a:cs typeface="+mn-cs"/>
              </a:rPr>
              <a:t>Zalinski</a:t>
            </a:r>
            <a:r>
              <a:rPr lang="en-US" sz="1100" kern="1200" dirty="0" smtClean="0">
                <a:solidFill>
                  <a:schemeClr val="tx1"/>
                </a:solidFill>
                <a:effectLst/>
                <a:latin typeface="+mn-lt"/>
                <a:ea typeface="+mn-ea"/>
                <a:cs typeface="+mn-cs"/>
              </a:rPr>
              <a:t> ran aground during a storm and sank in Grenville Channel while </a:t>
            </a:r>
            <a:r>
              <a:rPr lang="en-US" sz="1100" kern="1200" dirty="0" err="1" smtClean="0">
                <a:solidFill>
                  <a:schemeClr val="tx1"/>
                </a:solidFill>
                <a:effectLst/>
                <a:latin typeface="+mn-lt"/>
                <a:ea typeface="+mn-ea"/>
                <a:cs typeface="+mn-cs"/>
              </a:rPr>
              <a:t>enroute</a:t>
            </a:r>
            <a:r>
              <a:rPr lang="en-US" sz="1100" kern="1200" dirty="0" smtClean="0">
                <a:solidFill>
                  <a:schemeClr val="tx1"/>
                </a:solidFill>
                <a:effectLst/>
                <a:latin typeface="+mn-lt"/>
                <a:ea typeface="+mn-ea"/>
                <a:cs typeface="+mn-cs"/>
              </a:rPr>
              <a:t> to Alaska from Seattle in 1946. It now rests under 90 feet of water, roughly 100 </a:t>
            </a:r>
            <a:r>
              <a:rPr lang="en-US" sz="1100" kern="1200" dirty="0" err="1" smtClean="0">
                <a:solidFill>
                  <a:schemeClr val="tx1"/>
                </a:solidFill>
                <a:effectLst/>
                <a:latin typeface="+mn-lt"/>
                <a:ea typeface="+mn-ea"/>
                <a:cs typeface="+mn-cs"/>
              </a:rPr>
              <a:t>kilometres</a:t>
            </a:r>
            <a:r>
              <a:rPr lang="en-US" sz="1100" kern="1200" dirty="0" smtClean="0">
                <a:solidFill>
                  <a:schemeClr val="tx1"/>
                </a:solidFill>
                <a:effectLst/>
                <a:latin typeface="+mn-lt"/>
                <a:ea typeface="+mn-ea"/>
                <a:cs typeface="+mn-cs"/>
              </a:rPr>
              <a:t> south of Prince Rupert in Northern BC.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The vessel has been the source of numerous small oil leaks over the last decade as the ship slowly deteriorates, releasing oil from the fuel tanks.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The MOE worked in partnership with the Canadian Coast Guard (CCG), the lead federal agency, and others, to remove most of the remaining oil and other pollutants from the ship that would have threatened the surrounding environment.</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The Ministry of Environment’s Environmental Emergency Program, as the lead provincial agency, participated in joint planning for the operation with the CCG and in joint operations at the Incident Command Post in Prince Rupert.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Ministry staff participated in Provincial Incident Command, as Environmental Unit leader and provided technical specialists in Shoreline Cleanup and Assessment Techniques (SCAT), waste management and treating oiled wildlife.</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MOE and CCG worked closely with local First Nations in Unified Command, the Environmental Unit and the Environmental Field Assessment Teams, ensuring local fisheries resources and sites of cultural significance were protected during the salvage operation. </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A plan is currently being developed for a longer term monitoring and sampling program in the area.</a:t>
            </a:r>
            <a:endParaRPr lang="en-CA"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mn-lt"/>
                <a:ea typeface="+mn-ea"/>
                <a:cs typeface="+mn-cs"/>
              </a:rPr>
              <a:t>The </a:t>
            </a:r>
            <a:r>
              <a:rPr lang="en-US" sz="1100" kern="1200" dirty="0" err="1" smtClean="0">
                <a:solidFill>
                  <a:schemeClr val="tx1"/>
                </a:solidFill>
                <a:effectLst/>
                <a:latin typeface="+mn-lt"/>
                <a:ea typeface="+mn-ea"/>
                <a:cs typeface="+mn-cs"/>
              </a:rPr>
              <a:t>Zalinski</a:t>
            </a:r>
            <a:r>
              <a:rPr lang="en-US" sz="1100" kern="1200" dirty="0" smtClean="0">
                <a:solidFill>
                  <a:schemeClr val="tx1"/>
                </a:solidFill>
                <a:effectLst/>
                <a:latin typeface="+mn-lt"/>
                <a:ea typeface="+mn-ea"/>
                <a:cs typeface="+mn-cs"/>
              </a:rPr>
              <a:t> Operation gave Ministry staff a unique opportunity to work with multiple stakeholders, agencies and jurisdictions and identify any challenges in operations before a spill could happen which have become key learnings for the Ministry moving forward. </a:t>
            </a:r>
            <a:endParaRPr lang="en-CA"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4A57F6-74EA-431A-8F19-3B89D8BF91D6}" type="slidenum">
              <a:rPr lang="en-CA" smtClean="0"/>
              <a:t>6</a:t>
            </a:fld>
            <a:endParaRPr lang="en-CA"/>
          </a:p>
        </p:txBody>
      </p:sp>
    </p:spTree>
    <p:extLst>
      <p:ext uri="{BB962C8B-B14F-4D97-AF65-F5344CB8AC3E}">
        <p14:creationId xmlns:p14="http://schemas.microsoft.com/office/powerpoint/2010/main" val="70956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i="1" kern="1200" baseline="0" dirty="0" smtClean="0">
                <a:solidFill>
                  <a:schemeClr val="tx1"/>
                </a:solidFill>
                <a:effectLst/>
                <a:latin typeface="+mn-lt"/>
                <a:ea typeface="+mn-ea"/>
                <a:cs typeface="+mn-cs"/>
              </a:rPr>
              <a:t>Photo 1: </a:t>
            </a:r>
            <a:r>
              <a:rPr lang="en-CA" sz="1100" b="0" i="1" kern="1200" dirty="0" smtClean="0">
                <a:solidFill>
                  <a:schemeClr val="tx1"/>
                </a:solidFill>
                <a:effectLst/>
                <a:latin typeface="+mn-lt"/>
                <a:ea typeface="+mn-ea"/>
                <a:cs typeface="+mn-cs"/>
              </a:rPr>
              <a:t>Potable and grey water containers arrive in Likely, BC.</a:t>
            </a:r>
            <a:endParaRPr lang="en-CA" sz="1100" b="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100" b="0" i="1" dirty="0" smtClean="0"/>
              <a:t>Photo</a:t>
            </a:r>
            <a:r>
              <a:rPr lang="en-CA" sz="1100" b="0" i="1" baseline="0" dirty="0" smtClean="0"/>
              <a:t> 2</a:t>
            </a:r>
            <a:r>
              <a:rPr lang="en-CA" sz="1100" b="0" i="1" dirty="0" smtClean="0"/>
              <a:t>:Mount </a:t>
            </a:r>
            <a:r>
              <a:rPr lang="en-CA" sz="1100" b="0" i="1" dirty="0" err="1" smtClean="0"/>
              <a:t>Polley</a:t>
            </a:r>
            <a:r>
              <a:rPr lang="en-CA" sz="1100" b="0" i="1" dirty="0" smtClean="0"/>
              <a:t> tailings pond breach took place near the Town of Likely, BC on </a:t>
            </a:r>
            <a:r>
              <a:rPr lang="en-CA" sz="1100" b="0" i="1" dirty="0" err="1" smtClean="0"/>
              <a:t>Quesnel</a:t>
            </a:r>
            <a:r>
              <a:rPr lang="en-CA" sz="1100" b="0" i="1" dirty="0" smtClean="0"/>
              <a:t> Lake</a:t>
            </a:r>
            <a:endParaRPr lang="en-CA" sz="1100" b="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b="0" i="1" dirty="0" smtClean="0"/>
              <a:t>Photo 3: </a:t>
            </a:r>
            <a:r>
              <a:rPr lang="en-CA" sz="1100" b="0" i="1" kern="1200" dirty="0" smtClean="0">
                <a:solidFill>
                  <a:schemeClr val="tx1"/>
                </a:solidFill>
                <a:effectLst/>
                <a:latin typeface="+mn-lt"/>
                <a:ea typeface="+mn-ea"/>
                <a:cs typeface="+mn-cs"/>
              </a:rPr>
              <a:t>An aerial view of the Mount </a:t>
            </a:r>
            <a:r>
              <a:rPr lang="en-CA" sz="1100" b="0" i="1" kern="1200" dirty="0" err="1" smtClean="0">
                <a:solidFill>
                  <a:schemeClr val="tx1"/>
                </a:solidFill>
                <a:effectLst/>
                <a:latin typeface="+mn-lt"/>
                <a:ea typeface="+mn-ea"/>
                <a:cs typeface="+mn-cs"/>
              </a:rPr>
              <a:t>Polley</a:t>
            </a:r>
            <a:r>
              <a:rPr lang="en-CA" sz="1100" b="0" i="1" kern="1200" dirty="0" smtClean="0">
                <a:solidFill>
                  <a:schemeClr val="tx1"/>
                </a:solidFill>
                <a:effectLst/>
                <a:latin typeface="+mn-lt"/>
                <a:ea typeface="+mn-ea"/>
                <a:cs typeface="+mn-cs"/>
              </a:rPr>
              <a:t> mine tailings pond shows the area where the earthen wall gave way </a:t>
            </a:r>
            <a:r>
              <a:rPr lang="en-CA" sz="1100" b="0" i="1" kern="1200" baseline="0" dirty="0" smtClean="0">
                <a:solidFill>
                  <a:schemeClr val="tx1"/>
                </a:solidFill>
                <a:effectLst/>
                <a:latin typeface="+mn-lt"/>
                <a:ea typeface="+mn-ea"/>
                <a:cs typeface="+mn-cs"/>
              </a:rPr>
              <a:t>(credit: </a:t>
            </a:r>
            <a:r>
              <a:rPr lang="en-CA" sz="1100" b="0" i="1" kern="1200" baseline="0" dirty="0" err="1" smtClean="0">
                <a:solidFill>
                  <a:schemeClr val="tx1"/>
                </a:solidFill>
                <a:effectLst/>
                <a:latin typeface="+mn-lt"/>
                <a:ea typeface="+mn-ea"/>
                <a:cs typeface="+mn-cs"/>
              </a:rPr>
              <a:t>cbcnews</a:t>
            </a:r>
            <a:r>
              <a:rPr lang="en-CA" sz="1100" b="0" i="1" kern="1200" baseline="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Mount</a:t>
            </a:r>
            <a:r>
              <a:rPr lang="en-US" sz="1200" b="1" i="1" kern="1200" baseline="0" dirty="0" smtClean="0">
                <a:solidFill>
                  <a:schemeClr val="tx1"/>
                </a:solidFill>
                <a:effectLst/>
                <a:latin typeface="+mn-lt"/>
                <a:ea typeface="+mn-ea"/>
                <a:cs typeface="+mn-cs"/>
              </a:rPr>
              <a:t> </a:t>
            </a:r>
            <a:r>
              <a:rPr lang="en-US" sz="1200" b="1" i="1" kern="1200" baseline="0" dirty="0" err="1" smtClean="0">
                <a:solidFill>
                  <a:schemeClr val="tx1"/>
                </a:solidFill>
                <a:effectLst/>
                <a:latin typeface="+mn-lt"/>
                <a:ea typeface="+mn-ea"/>
                <a:cs typeface="+mn-cs"/>
              </a:rPr>
              <a:t>Polley</a:t>
            </a:r>
            <a:r>
              <a:rPr lang="en-US" sz="1200" b="1" i="1" kern="1200" baseline="0" dirty="0" smtClean="0">
                <a:solidFill>
                  <a:schemeClr val="tx1"/>
                </a:solidFill>
                <a:effectLst/>
                <a:latin typeface="+mn-lt"/>
                <a:ea typeface="+mn-ea"/>
                <a:cs typeface="+mn-cs"/>
              </a:rPr>
              <a:t> Mine Tailings Pond Breach, Likely, August 4, 2014</a:t>
            </a:r>
            <a:endParaRPr lang="en-US" sz="1200" b="1"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 August 4, 2014, a tailings pond breach occurred at Mount </a:t>
            </a:r>
            <a:r>
              <a:rPr lang="en-US" sz="1200" kern="1200" dirty="0" err="1" smtClean="0">
                <a:solidFill>
                  <a:schemeClr val="tx1"/>
                </a:solidFill>
                <a:effectLst/>
                <a:latin typeface="+mn-lt"/>
                <a:ea typeface="+mn-ea"/>
                <a:cs typeface="+mn-cs"/>
              </a:rPr>
              <a:t>Polley</a:t>
            </a:r>
            <a:r>
              <a:rPr lang="en-US" sz="1200" kern="1200" dirty="0" smtClean="0">
                <a:solidFill>
                  <a:schemeClr val="tx1"/>
                </a:solidFill>
                <a:effectLst/>
                <a:latin typeface="+mn-lt"/>
                <a:ea typeface="+mn-ea"/>
                <a:cs typeface="+mn-cs"/>
              </a:rPr>
              <a:t> Mine. Mount </a:t>
            </a:r>
            <a:r>
              <a:rPr lang="en-US" sz="1200" kern="1200" dirty="0" err="1" smtClean="0">
                <a:solidFill>
                  <a:schemeClr val="tx1"/>
                </a:solidFill>
                <a:effectLst/>
                <a:latin typeface="+mn-lt"/>
                <a:ea typeface="+mn-ea"/>
                <a:cs typeface="+mn-cs"/>
              </a:rPr>
              <a:t>Polley</a:t>
            </a:r>
            <a:r>
              <a:rPr lang="en-US" sz="1200" kern="1200" dirty="0" smtClean="0">
                <a:solidFill>
                  <a:schemeClr val="tx1"/>
                </a:solidFill>
                <a:effectLst/>
                <a:latin typeface="+mn-lt"/>
                <a:ea typeface="+mn-ea"/>
                <a:cs typeface="+mn-cs"/>
              </a:rPr>
              <a:t> is an open pit copper/gold mine owned by Imperial Metals in south-central BC, near the town of Likely.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breach released approximately 10 million cubic meters of effluent and 4.5 million cubic </a:t>
            </a:r>
            <a:r>
              <a:rPr lang="en-US" sz="1200" kern="1200" dirty="0" err="1" smtClean="0">
                <a:solidFill>
                  <a:schemeClr val="tx1"/>
                </a:solidFill>
                <a:effectLst/>
                <a:latin typeface="+mn-lt"/>
                <a:ea typeface="+mn-ea"/>
                <a:cs typeface="+mn-cs"/>
              </a:rPr>
              <a:t>metres</a:t>
            </a:r>
            <a:r>
              <a:rPr lang="en-US" sz="1200" kern="1200" dirty="0" smtClean="0">
                <a:solidFill>
                  <a:schemeClr val="tx1"/>
                </a:solidFill>
                <a:effectLst/>
                <a:latin typeface="+mn-lt"/>
                <a:ea typeface="+mn-ea"/>
                <a:cs typeface="+mn-cs"/>
              </a:rPr>
              <a:t> of fine sand into </a:t>
            </a:r>
            <a:r>
              <a:rPr lang="en-US" sz="1200" kern="1200" dirty="0" err="1" smtClean="0">
                <a:solidFill>
                  <a:schemeClr val="tx1"/>
                </a:solidFill>
                <a:effectLst/>
                <a:latin typeface="+mn-lt"/>
                <a:ea typeface="+mn-ea"/>
                <a:cs typeface="+mn-cs"/>
              </a:rPr>
              <a:t>Polley</a:t>
            </a:r>
            <a:r>
              <a:rPr lang="en-US" sz="1200" kern="1200" dirty="0" smtClean="0">
                <a:solidFill>
                  <a:schemeClr val="tx1"/>
                </a:solidFill>
                <a:effectLst/>
                <a:latin typeface="+mn-lt"/>
                <a:ea typeface="+mn-ea"/>
                <a:cs typeface="+mn-cs"/>
              </a:rPr>
              <a:t> Lake, </a:t>
            </a:r>
            <a:r>
              <a:rPr lang="en-US" sz="1200" kern="1200" dirty="0" err="1" smtClean="0">
                <a:solidFill>
                  <a:schemeClr val="tx1"/>
                </a:solidFill>
                <a:effectLst/>
                <a:latin typeface="+mn-lt"/>
                <a:ea typeface="+mn-ea"/>
                <a:cs typeface="+mn-cs"/>
              </a:rPr>
              <a:t>Hazeltine</a:t>
            </a:r>
            <a:r>
              <a:rPr lang="en-US" sz="1200" kern="1200" dirty="0" smtClean="0">
                <a:solidFill>
                  <a:schemeClr val="tx1"/>
                </a:solidFill>
                <a:effectLst/>
                <a:latin typeface="+mn-lt"/>
                <a:ea typeface="+mn-ea"/>
                <a:cs typeface="+mn-cs"/>
              </a:rPr>
              <a:t> Creek and </a:t>
            </a:r>
            <a:r>
              <a:rPr lang="en-US" sz="1200" kern="1200" dirty="0" err="1" smtClean="0">
                <a:solidFill>
                  <a:schemeClr val="tx1"/>
                </a:solidFill>
                <a:effectLst/>
                <a:latin typeface="+mn-lt"/>
                <a:ea typeface="+mn-ea"/>
                <a:cs typeface="+mn-cs"/>
              </a:rPr>
              <a:t>Quesnel</a:t>
            </a:r>
            <a:r>
              <a:rPr lang="en-US" sz="1200" kern="1200" dirty="0" smtClean="0">
                <a:solidFill>
                  <a:schemeClr val="tx1"/>
                </a:solidFill>
                <a:effectLst/>
                <a:latin typeface="+mn-lt"/>
                <a:ea typeface="+mn-ea"/>
                <a:cs typeface="+mn-cs"/>
              </a:rPr>
              <a:t> Lake.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MOE worked with EMBC sending resource specialists to support the EOC and is overseeing implementation of the responsible party's pollution abatement action plan.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cause of the breach is still unknown at this time. Government and Cariboo Regional District officials continue to work together to address and investigate the breach</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Province has also ordered an independent engineering investigation and inquiry to review the cause of the breach and report back to the province and the First Nations by January 31, 2015.</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magnitude of this incident highlights the need for BC to move forward with world leading practices for land based spill preparedness, response and recovery.</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b="1" i="1" dirty="0" smtClean="0"/>
          </a:p>
        </p:txBody>
      </p:sp>
      <p:sp>
        <p:nvSpPr>
          <p:cNvPr id="4" name="Slide Number Placeholder 3"/>
          <p:cNvSpPr>
            <a:spLocks noGrp="1"/>
          </p:cNvSpPr>
          <p:nvPr>
            <p:ph type="sldNum" sz="quarter" idx="10"/>
          </p:nvPr>
        </p:nvSpPr>
        <p:spPr/>
        <p:txBody>
          <a:bodyPr/>
          <a:lstStyle/>
          <a:p>
            <a:fld id="{284A57F6-74EA-431A-8F19-3B89D8BF91D6}" type="slidenum">
              <a:rPr lang="en-CA" smtClean="0"/>
              <a:t>7</a:t>
            </a:fld>
            <a:endParaRPr lang="en-CA"/>
          </a:p>
        </p:txBody>
      </p:sp>
    </p:spTree>
    <p:extLst>
      <p:ext uri="{BB962C8B-B14F-4D97-AF65-F5344CB8AC3E}">
        <p14:creationId xmlns:p14="http://schemas.microsoft.com/office/powerpoint/2010/main" val="325273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1" dirty="0" smtClean="0"/>
              <a:t>Photo: </a:t>
            </a:r>
            <a:r>
              <a:rPr lang="en-CA" sz="1100" b="0" i="1" kern="1200" dirty="0" smtClean="0">
                <a:solidFill>
                  <a:schemeClr val="tx1"/>
                </a:solidFill>
                <a:effectLst/>
                <a:latin typeface="+mn-lt"/>
                <a:ea typeface="+mn-ea"/>
                <a:cs typeface="+mn-cs"/>
              </a:rPr>
              <a:t>Highway 16 transportation corridor emergency response project </a:t>
            </a:r>
          </a:p>
          <a:p>
            <a:endParaRPr lang="en-CA" sz="1100" b="1" kern="1200" dirty="0" smtClean="0">
              <a:solidFill>
                <a:schemeClr val="tx1"/>
              </a:solidFill>
              <a:effectLst/>
              <a:latin typeface="+mn-lt"/>
              <a:ea typeface="+mn-ea"/>
              <a:cs typeface="+mn-cs"/>
            </a:endParaRPr>
          </a:p>
          <a:p>
            <a:r>
              <a:rPr lang="en-GB" sz="1200" b="1" u="sng" kern="1200" dirty="0" smtClean="0">
                <a:solidFill>
                  <a:schemeClr val="tx1"/>
                </a:solidFill>
                <a:effectLst/>
                <a:latin typeface="+mn-lt"/>
                <a:ea typeface="+mn-ea"/>
                <a:cs typeface="+mn-cs"/>
              </a:rPr>
              <a:t>Future Activities</a:t>
            </a: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i="1" kern="1200" dirty="0" smtClean="0">
                <a:solidFill>
                  <a:schemeClr val="tx1"/>
                </a:solidFill>
                <a:effectLst/>
                <a:latin typeface="+mn-lt"/>
                <a:ea typeface="+mn-ea"/>
                <a:cs typeface="+mn-cs"/>
              </a:rPr>
              <a:t>Development Issues</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BC is experiencing tremendous growth in economic activity that the program is watching closely in relation to spill preparedness.</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Proposed developments include:</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Enbridge Northern Gateway </a:t>
            </a:r>
            <a:r>
              <a:rPr lang="en-GB" sz="1200" kern="1200" dirty="0" err="1" smtClean="0">
                <a:solidFill>
                  <a:schemeClr val="tx1"/>
                </a:solidFill>
                <a:effectLst/>
                <a:latin typeface="+mn-lt"/>
                <a:ea typeface="+mn-ea"/>
                <a:cs typeface="+mn-cs"/>
              </a:rPr>
              <a:t>Pipline</a:t>
            </a:r>
            <a:r>
              <a:rPr lang="en-GB" sz="1200" kern="1200" dirty="0" smtClean="0">
                <a:solidFill>
                  <a:schemeClr val="tx1"/>
                </a:solidFill>
                <a:effectLst/>
                <a:latin typeface="+mn-lt"/>
                <a:ea typeface="+mn-ea"/>
                <a:cs typeface="+mn-cs"/>
              </a:rPr>
              <a:t> Proposal</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Kinder Morgan Trans Mountain Expansion Proposal</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err="1" smtClean="0">
                <a:solidFill>
                  <a:schemeClr val="tx1"/>
                </a:solidFill>
                <a:effectLst/>
                <a:latin typeface="+mn-lt"/>
                <a:ea typeface="+mn-ea"/>
                <a:cs typeface="+mn-cs"/>
              </a:rPr>
              <a:t>Kitimat</a:t>
            </a:r>
            <a:r>
              <a:rPr lang="en-GB" sz="1200" kern="1200" dirty="0" smtClean="0">
                <a:solidFill>
                  <a:schemeClr val="tx1"/>
                </a:solidFill>
                <a:effectLst/>
                <a:latin typeface="+mn-lt"/>
                <a:ea typeface="+mn-ea"/>
                <a:cs typeface="+mn-cs"/>
              </a:rPr>
              <a:t> LNG</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Ministry staff have been central to the review of both the </a:t>
            </a:r>
            <a:r>
              <a:rPr lang="en-GB" sz="1200" i="1" kern="1200" dirty="0" smtClean="0">
                <a:solidFill>
                  <a:schemeClr val="tx1"/>
                </a:solidFill>
                <a:effectLst/>
                <a:latin typeface="+mn-lt"/>
                <a:ea typeface="+mn-ea"/>
                <a:cs typeface="+mn-cs"/>
              </a:rPr>
              <a:t>Northern Gateway Pipelines</a:t>
            </a:r>
            <a:r>
              <a:rPr lang="en-GB" sz="1200" kern="1200" dirty="0" smtClean="0">
                <a:solidFill>
                  <a:schemeClr val="tx1"/>
                </a:solidFill>
                <a:effectLst/>
                <a:latin typeface="+mn-lt"/>
                <a:ea typeface="+mn-ea"/>
                <a:cs typeface="+mn-cs"/>
              </a:rPr>
              <a:t> and </a:t>
            </a:r>
            <a:r>
              <a:rPr lang="en-GB" sz="1200" i="1" kern="1200" dirty="0" smtClean="0">
                <a:solidFill>
                  <a:schemeClr val="tx1"/>
                </a:solidFill>
                <a:effectLst/>
                <a:latin typeface="+mn-lt"/>
                <a:ea typeface="+mn-ea"/>
                <a:cs typeface="+mn-cs"/>
              </a:rPr>
              <a:t>Trans Mountain Expansion Project</a:t>
            </a:r>
            <a:r>
              <a:rPr lang="en-GB" sz="1200" kern="1200" dirty="0" smtClean="0">
                <a:solidFill>
                  <a:schemeClr val="tx1"/>
                </a:solidFill>
                <a:effectLst/>
                <a:latin typeface="+mn-lt"/>
                <a:ea typeface="+mn-ea"/>
                <a:cs typeface="+mn-cs"/>
              </a:rPr>
              <a:t> proposals.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Ministry staff continue to work with stakeholders and federal regulatory agencies to address spill preparedness and response issues coming out of these reviews.</a:t>
            </a: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i="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b="1" i="1" kern="1200" dirty="0" smtClean="0">
                <a:solidFill>
                  <a:schemeClr val="tx1"/>
                </a:solidFill>
                <a:effectLst/>
                <a:latin typeface="+mn-lt"/>
                <a:ea typeface="+mn-ea"/>
                <a:cs typeface="+mn-cs"/>
              </a:rPr>
              <a:t>Clean Pacific Conference</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BC is pleased to be hosting next June’s Clean Pacific Conference in Vancouver.</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1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4A57F6-74EA-431A-8F19-3B89D8BF91D6}" type="slidenum">
              <a:rPr lang="en-CA" smtClean="0"/>
              <a:t>8</a:t>
            </a:fld>
            <a:endParaRPr lang="en-CA"/>
          </a:p>
        </p:txBody>
      </p:sp>
    </p:spTree>
    <p:extLst>
      <p:ext uri="{BB962C8B-B14F-4D97-AF65-F5344CB8AC3E}">
        <p14:creationId xmlns:p14="http://schemas.microsoft.com/office/powerpoint/2010/main" val="232045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strike="noStrike" kern="1200" dirty="0" smtClean="0">
                <a:solidFill>
                  <a:schemeClr val="tx1"/>
                </a:solidFill>
                <a:effectLst/>
                <a:latin typeface="+mn-lt"/>
                <a:ea typeface="+mn-ea"/>
                <a:cs typeface="+mn-cs"/>
              </a:rPr>
              <a:t> </a:t>
            </a:r>
            <a:r>
              <a:rPr lang="en-GB" b="1" u="sng" kern="1200" dirty="0" smtClean="0">
                <a:solidFill>
                  <a:schemeClr val="tx1"/>
                </a:solidFill>
                <a:effectLst/>
                <a:latin typeface="+mn-lt"/>
                <a:ea typeface="+mn-ea"/>
                <a:cs typeface="+mn-cs"/>
              </a:rPr>
              <a:t>Conclusion</a:t>
            </a:r>
            <a:endParaRPr lang="en-CA" kern="1200" dirty="0" smtClean="0">
              <a:solidFill>
                <a:schemeClr val="tx1"/>
              </a:solidFill>
              <a:effectLst/>
              <a:latin typeface="+mn-lt"/>
              <a:ea typeface="+mn-ea"/>
              <a:cs typeface="+mn-cs"/>
            </a:endParaRPr>
          </a:p>
          <a:p>
            <a:r>
              <a:rPr lang="en-GB" kern="1200" dirty="0" smtClean="0">
                <a:solidFill>
                  <a:schemeClr val="tx1"/>
                </a:solidFill>
                <a:effectLst/>
                <a:latin typeface="+mn-lt"/>
                <a:ea typeface="+mn-ea"/>
                <a:cs typeface="+mn-cs"/>
              </a:rPr>
              <a:t> </a:t>
            </a:r>
            <a:endParaRPr lang="en-CA" kern="1200" dirty="0" smtClean="0">
              <a:solidFill>
                <a:schemeClr val="tx1"/>
              </a:solidFill>
              <a:effectLst/>
              <a:latin typeface="+mn-lt"/>
              <a:ea typeface="+mn-ea"/>
              <a:cs typeface="+mn-cs"/>
            </a:endParaRPr>
          </a:p>
          <a:p>
            <a:r>
              <a:rPr lang="en-GB" kern="1200" dirty="0" smtClean="0">
                <a:solidFill>
                  <a:schemeClr val="tx1"/>
                </a:solidFill>
                <a:effectLst/>
                <a:latin typeface="+mn-lt"/>
                <a:ea typeface="+mn-ea"/>
                <a:cs typeface="+mn-cs"/>
              </a:rPr>
              <a:t>Thank you again for the opportunity to update you on the BC’s Environmental Emergency Program.</a:t>
            </a:r>
            <a:endParaRPr lang="en-CA"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4A57F6-74EA-431A-8F19-3B89D8BF91D6}" type="slidenum">
              <a:rPr lang="en-CA" smtClean="0"/>
              <a:t>9</a:t>
            </a:fld>
            <a:endParaRPr lang="en-CA"/>
          </a:p>
        </p:txBody>
      </p:sp>
    </p:spTree>
    <p:extLst>
      <p:ext uri="{BB962C8B-B14F-4D97-AF65-F5344CB8AC3E}">
        <p14:creationId xmlns:p14="http://schemas.microsoft.com/office/powerpoint/2010/main" val="58566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A3DD8EE3-F41F-4C00-86B2-857B86507FB2}"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4774C41A-2D31-4C66-9CB0-2134539AC3DF}"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F271854F-034A-4C44-A779-1B1191142989}"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E65D8034-AB0B-485B-91A3-9FB25CCDBD70}"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B765C260-A871-4F85-BA0F-DD0C28210D5F}"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7AE0608C-E659-40C3-B7B9-5CFA2FFB0455}"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3A4F9292-7287-40FE-99B5-45A84E36B637}"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D26BE80D-6CD4-442E-A165-7B5E3AB7BBE8}"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3318632E-7100-4C04-92A3-4AAB2F845886}"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D9E28233-AAD7-4BB8-BFA3-631712D84843}"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69F96C65-69B3-4B11-BE87-F6B0DFAB40DC}"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8FCD36-8876-44AD-9474-4E5542C7959E}"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7.jpe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8.pn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2.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haredServices_PowerPoint_Dk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054" name="Picture 6" descr="SharedServices_PowerPoint_BCmap"/>
          <p:cNvPicPr>
            <a:picLocks noChangeAspect="1" noChangeArrowheads="1"/>
          </p:cNvPicPr>
          <p:nvPr/>
        </p:nvPicPr>
        <p:blipFill>
          <a:blip r:embed="rId4" cstate="print"/>
          <a:srcRect/>
          <a:stretch>
            <a:fillRect/>
          </a:stretch>
        </p:blipFill>
        <p:spPr bwMode="auto">
          <a:xfrm>
            <a:off x="1524000" y="1446213"/>
            <a:ext cx="6357938" cy="5411787"/>
          </a:xfrm>
          <a:prstGeom prst="rect">
            <a:avLst/>
          </a:prstGeom>
          <a:noFill/>
        </p:spPr>
      </p:pic>
      <p:pic>
        <p:nvPicPr>
          <p:cNvPr id="2057" name="Picture 9" descr="Generic_PowerPoint_00"/>
          <p:cNvPicPr>
            <a:picLocks noChangeAspect="1" noChangeArrowheads="1"/>
          </p:cNvPicPr>
          <p:nvPr/>
        </p:nvPicPr>
        <p:blipFill>
          <a:blip r:embed="rId5" cstate="print"/>
          <a:srcRect/>
          <a:stretch>
            <a:fillRect/>
          </a:stretch>
        </p:blipFill>
        <p:spPr bwMode="auto">
          <a:xfrm>
            <a:off x="0" y="0"/>
            <a:ext cx="9144000" cy="1500188"/>
          </a:xfrm>
          <a:prstGeom prst="rect">
            <a:avLst/>
          </a:prstGeom>
          <a:noFill/>
        </p:spPr>
      </p:pic>
      <p:pic>
        <p:nvPicPr>
          <p:cNvPr id="2059" name="Picture 11" descr="Generic_PowerPoint_Flag"/>
          <p:cNvPicPr>
            <a:picLocks noChangeAspect="1" noChangeArrowheads="1"/>
          </p:cNvPicPr>
          <p:nvPr/>
        </p:nvPicPr>
        <p:blipFill>
          <a:blip r:embed="rId6" cstate="print"/>
          <a:srcRect/>
          <a:stretch>
            <a:fillRect/>
          </a:stretch>
        </p:blipFill>
        <p:spPr bwMode="auto">
          <a:xfrm>
            <a:off x="0" y="0"/>
            <a:ext cx="9144000" cy="1500188"/>
          </a:xfrm>
          <a:prstGeom prst="rect">
            <a:avLst/>
          </a:prstGeom>
          <a:noFill/>
        </p:spPr>
      </p:pic>
      <p:pic>
        <p:nvPicPr>
          <p:cNvPr id="16" name="Picture 15" descr="BC_ENV_H_RGB_rev cropped.png"/>
          <p:cNvPicPr>
            <a:picLocks noChangeAspect="1"/>
          </p:cNvPicPr>
          <p:nvPr/>
        </p:nvPicPr>
        <p:blipFill>
          <a:blip r:embed="rId7" cstate="print"/>
          <a:stretch>
            <a:fillRect/>
          </a:stretch>
        </p:blipFill>
        <p:spPr>
          <a:xfrm>
            <a:off x="0" y="0"/>
            <a:ext cx="3812777" cy="1261477"/>
          </a:xfrm>
          <a:prstGeom prst="rect">
            <a:avLst/>
          </a:prstGeom>
        </p:spPr>
      </p:pic>
      <p:sp>
        <p:nvSpPr>
          <p:cNvPr id="2" name="Title 1"/>
          <p:cNvSpPr>
            <a:spLocks noGrp="1"/>
          </p:cNvSpPr>
          <p:nvPr>
            <p:ph type="ctrTitle"/>
          </p:nvPr>
        </p:nvSpPr>
        <p:spPr>
          <a:xfrm>
            <a:off x="816769" y="1534055"/>
            <a:ext cx="7772400" cy="1470025"/>
          </a:xfrm>
        </p:spPr>
        <p:txBody>
          <a:bodyPr/>
          <a:lstStyle/>
          <a:p>
            <a:r>
              <a:rPr lang="en-CA" dirty="0" smtClean="0">
                <a:solidFill>
                  <a:schemeClr val="bg1"/>
                </a:solidFill>
              </a:rPr>
              <a:t>British Columbia </a:t>
            </a:r>
            <a:br>
              <a:rPr lang="en-CA" dirty="0" smtClean="0">
                <a:solidFill>
                  <a:schemeClr val="bg1"/>
                </a:solidFill>
              </a:rPr>
            </a:br>
            <a:r>
              <a:rPr lang="en-CA" dirty="0" smtClean="0">
                <a:solidFill>
                  <a:schemeClr val="bg1"/>
                </a:solidFill>
              </a:rPr>
              <a:t>Agency Update</a:t>
            </a:r>
            <a:endParaRPr lang="en-CA" dirty="0">
              <a:solidFill>
                <a:schemeClr val="bg1"/>
              </a:solidFill>
            </a:endParaRPr>
          </a:p>
        </p:txBody>
      </p:sp>
      <p:sp>
        <p:nvSpPr>
          <p:cNvPr id="3" name="Subtitle 2"/>
          <p:cNvSpPr>
            <a:spLocks noGrp="1"/>
          </p:cNvSpPr>
          <p:nvPr>
            <p:ph type="subTitle" idx="1"/>
          </p:nvPr>
        </p:nvSpPr>
        <p:spPr>
          <a:xfrm>
            <a:off x="457200" y="3443110"/>
            <a:ext cx="8382000" cy="3033889"/>
          </a:xfrm>
        </p:spPr>
        <p:txBody>
          <a:bodyPr/>
          <a:lstStyle/>
          <a:p>
            <a:r>
              <a:rPr lang="en-CA" i="1" dirty="0" smtClean="0">
                <a:solidFill>
                  <a:schemeClr val="bg1"/>
                </a:solidFill>
              </a:rPr>
              <a:t>Pacific States / BC Oil Spill Task Force AGM</a:t>
            </a:r>
          </a:p>
          <a:p>
            <a:r>
              <a:rPr lang="en-CA" i="1" dirty="0" smtClean="0">
                <a:solidFill>
                  <a:schemeClr val="bg1"/>
                </a:solidFill>
              </a:rPr>
              <a:t>October 1, 2014</a:t>
            </a:r>
          </a:p>
          <a:p>
            <a:endParaRPr lang="en-CA" sz="1400" dirty="0" smtClean="0">
              <a:solidFill>
                <a:schemeClr val="bg1"/>
              </a:solidFill>
            </a:endParaRPr>
          </a:p>
          <a:p>
            <a:endParaRPr lang="en-CA" sz="1400" dirty="0" smtClean="0">
              <a:solidFill>
                <a:schemeClr val="bg1"/>
              </a:solidFill>
            </a:endParaRPr>
          </a:p>
          <a:p>
            <a:endParaRPr lang="en-CA" sz="1400" dirty="0" smtClean="0">
              <a:solidFill>
                <a:schemeClr val="bg1"/>
              </a:solidFill>
            </a:endParaRPr>
          </a:p>
          <a:p>
            <a:r>
              <a:rPr lang="en-CA" sz="2400" dirty="0" smtClean="0">
                <a:solidFill>
                  <a:schemeClr val="bg1"/>
                </a:solidFill>
              </a:rPr>
              <a:t>Wes Shoemaker, Deputy Minister </a:t>
            </a:r>
          </a:p>
          <a:p>
            <a:r>
              <a:rPr lang="en-CA" sz="2400" dirty="0" smtClean="0">
                <a:solidFill>
                  <a:schemeClr val="bg1"/>
                </a:solidFill>
              </a:rPr>
              <a:t>BC Ministry of Environment</a:t>
            </a:r>
            <a:endParaRPr lang="en-CA" sz="2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4" name="Title 3"/>
          <p:cNvSpPr>
            <a:spLocks noGrp="1"/>
          </p:cNvSpPr>
          <p:nvPr>
            <p:ph type="title"/>
          </p:nvPr>
        </p:nvSpPr>
        <p:spPr>
          <a:xfrm>
            <a:off x="457200" y="1371600"/>
            <a:ext cx="8229600" cy="1143000"/>
          </a:xfrm>
        </p:spPr>
        <p:txBody>
          <a:bodyPr/>
          <a:lstStyle/>
          <a:p>
            <a:r>
              <a:rPr lang="en-CA" dirty="0" smtClean="0"/>
              <a:t>Presentation Overview</a:t>
            </a:r>
            <a:endParaRPr lang="en-CA" dirty="0"/>
          </a:p>
        </p:txBody>
      </p:sp>
      <p:sp>
        <p:nvSpPr>
          <p:cNvPr id="5" name="Content Placeholder 4"/>
          <p:cNvSpPr>
            <a:spLocks noGrp="1"/>
          </p:cNvSpPr>
          <p:nvPr>
            <p:ph idx="1"/>
          </p:nvPr>
        </p:nvSpPr>
        <p:spPr>
          <a:xfrm>
            <a:off x="381000" y="2819401"/>
            <a:ext cx="4495800" cy="3733800"/>
          </a:xfrm>
        </p:spPr>
        <p:txBody>
          <a:bodyPr/>
          <a:lstStyle/>
          <a:p>
            <a:r>
              <a:rPr lang="en-CA" sz="2400" dirty="0" smtClean="0"/>
              <a:t>Program Activities</a:t>
            </a:r>
          </a:p>
          <a:p>
            <a:r>
              <a:rPr lang="en-CA" sz="2400" dirty="0" smtClean="0"/>
              <a:t>Legislative Review</a:t>
            </a:r>
          </a:p>
          <a:p>
            <a:r>
              <a:rPr lang="en-CA" sz="2400" dirty="0" smtClean="0"/>
              <a:t>First Nations and Federal Initiatives</a:t>
            </a:r>
          </a:p>
          <a:p>
            <a:r>
              <a:rPr lang="en-CA" sz="2400" dirty="0" smtClean="0"/>
              <a:t>Notable </a:t>
            </a:r>
            <a:r>
              <a:rPr lang="en-CA" sz="2400" dirty="0"/>
              <a:t>Spill </a:t>
            </a:r>
            <a:r>
              <a:rPr lang="en-CA" sz="2400" dirty="0" smtClean="0"/>
              <a:t>Operations</a:t>
            </a:r>
            <a:endParaRPr lang="en-CA" sz="2400" dirty="0"/>
          </a:p>
          <a:p>
            <a:r>
              <a:rPr lang="en-CA" sz="2400" dirty="0" smtClean="0"/>
              <a:t>Future Activities</a:t>
            </a:r>
          </a:p>
        </p:txBody>
      </p:sp>
      <p:pic>
        <p:nvPicPr>
          <p:cNvPr id="9" name="Picture 4" descr="I:\EP\General\ENVSAFE\EERO\EERO Presentation\Zalinski Fall 2013\Present pics\BCO #18.JPG"/>
          <p:cNvPicPr>
            <a:picLocks noChangeAspect="1" noChangeArrowheads="1"/>
          </p:cNvPicPr>
          <p:nvPr/>
        </p:nvPicPr>
        <p:blipFill>
          <a:blip r:embed="rId6" cstate="print"/>
          <a:srcRect/>
          <a:stretch>
            <a:fillRect/>
          </a:stretch>
        </p:blipFill>
        <p:spPr bwMode="auto">
          <a:xfrm>
            <a:off x="4572000" y="2819400"/>
            <a:ext cx="4248183" cy="2738143"/>
          </a:xfrm>
          <a:prstGeom prst="rect">
            <a:avLst/>
          </a:prstGeom>
          <a:noFill/>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haredServices_PowerPoint_LtBkgd"/>
          <p:cNvPicPr>
            <a:picLocks noChangeAspect="1" noChangeArrowheads="1"/>
          </p:cNvPicPr>
          <p:nvPr/>
        </p:nvPicPr>
        <p:blipFill>
          <a:blip r:embed="rId3" cstate="print"/>
          <a:srcRect/>
          <a:stretch>
            <a:fillRect/>
          </a:stretch>
        </p:blipFill>
        <p:spPr bwMode="auto">
          <a:xfrm>
            <a:off x="28222" y="0"/>
            <a:ext cx="9144000" cy="6858000"/>
          </a:xfrm>
          <a:prstGeom prst="rect">
            <a:avLst/>
          </a:prstGeom>
          <a:noFill/>
        </p:spPr>
      </p:pic>
      <p:pic>
        <p:nvPicPr>
          <p:cNvPr id="9223" name="Picture 7" descr="Generic_PowerPoint_14"/>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9225" name="Picture 9"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2" name="Title 1"/>
          <p:cNvSpPr>
            <a:spLocks noGrp="1"/>
          </p:cNvSpPr>
          <p:nvPr>
            <p:ph type="title"/>
          </p:nvPr>
        </p:nvSpPr>
        <p:spPr>
          <a:xfrm>
            <a:off x="457200" y="1381655"/>
            <a:ext cx="8229600" cy="1143000"/>
          </a:xfrm>
        </p:spPr>
        <p:txBody>
          <a:bodyPr/>
          <a:lstStyle/>
          <a:p>
            <a:r>
              <a:rPr lang="en-CA" dirty="0" smtClean="0"/>
              <a:t>Program Activities</a:t>
            </a:r>
            <a:endParaRPr lang="en-CA" dirty="0"/>
          </a:p>
        </p:txBody>
      </p:sp>
      <p:sp>
        <p:nvSpPr>
          <p:cNvPr id="4" name="Content Placeholder 3"/>
          <p:cNvSpPr>
            <a:spLocks noGrp="1"/>
          </p:cNvSpPr>
          <p:nvPr>
            <p:ph idx="1"/>
          </p:nvPr>
        </p:nvSpPr>
        <p:spPr>
          <a:xfrm>
            <a:off x="533400" y="3505200"/>
            <a:ext cx="3352800" cy="2057400"/>
          </a:xfrm>
        </p:spPr>
        <p:txBody>
          <a:bodyPr/>
          <a:lstStyle/>
          <a:p>
            <a:r>
              <a:rPr lang="en-CA" sz="2400" dirty="0" smtClean="0"/>
              <a:t>Staff Resources</a:t>
            </a:r>
          </a:p>
          <a:p>
            <a:r>
              <a:rPr lang="en-CA" sz="2400" dirty="0" smtClean="0"/>
              <a:t>Training Activities</a:t>
            </a:r>
          </a:p>
          <a:p>
            <a:r>
              <a:rPr lang="en-CA" sz="2400" dirty="0" smtClean="0"/>
              <a:t>Spill Data</a:t>
            </a:r>
            <a:endParaRPr lang="en-CA" sz="2400" dirty="0"/>
          </a:p>
        </p:txBody>
      </p:sp>
      <p:pic>
        <p:nvPicPr>
          <p:cNvPr id="2051" name="Picture 3" descr="Q:\EPD\EMB\General\Emergency Operations\Kristin\Annual Reports\Annual Report 2013 - Images\Refresher 2012\P91900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2819400"/>
            <a:ext cx="4572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8467"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4" name="Title 3"/>
          <p:cNvSpPr>
            <a:spLocks noGrp="1"/>
          </p:cNvSpPr>
          <p:nvPr>
            <p:ph type="title"/>
          </p:nvPr>
        </p:nvSpPr>
        <p:spPr>
          <a:xfrm>
            <a:off x="457200" y="1381655"/>
            <a:ext cx="8229600" cy="1143000"/>
          </a:xfrm>
        </p:spPr>
        <p:txBody>
          <a:bodyPr/>
          <a:lstStyle/>
          <a:p>
            <a:r>
              <a:rPr lang="en-CA" dirty="0" smtClean="0"/>
              <a:t>Legislative Review</a:t>
            </a:r>
            <a:endParaRPr lang="en-CA" dirty="0"/>
          </a:p>
        </p:txBody>
      </p:sp>
      <p:sp>
        <p:nvSpPr>
          <p:cNvPr id="5" name="Content Placeholder 4"/>
          <p:cNvSpPr>
            <a:spLocks noGrp="1"/>
          </p:cNvSpPr>
          <p:nvPr>
            <p:ph idx="1"/>
          </p:nvPr>
        </p:nvSpPr>
        <p:spPr>
          <a:xfrm>
            <a:off x="457200" y="2514600"/>
            <a:ext cx="5181600" cy="4114800"/>
          </a:xfrm>
        </p:spPr>
        <p:txBody>
          <a:bodyPr/>
          <a:lstStyle/>
          <a:p>
            <a:pPr>
              <a:spcBef>
                <a:spcPct val="0"/>
              </a:spcBef>
            </a:pPr>
            <a:r>
              <a:rPr lang="en-CA" sz="2400" dirty="0" smtClean="0"/>
              <a:t>Proposed world leading land based spill preparedness and response regime, including:</a:t>
            </a:r>
          </a:p>
          <a:p>
            <a:pPr>
              <a:spcBef>
                <a:spcPct val="0"/>
              </a:spcBef>
            </a:pPr>
            <a:endParaRPr lang="en-CA" sz="900" dirty="0" smtClean="0"/>
          </a:p>
          <a:p>
            <a:pPr lvl="1">
              <a:spcBef>
                <a:spcPct val="0"/>
              </a:spcBef>
              <a:buFont typeface="Arial" panose="020B0604020202020204" pitchFamily="34" charset="0"/>
              <a:buChar char="•"/>
            </a:pPr>
            <a:r>
              <a:rPr lang="en-CA" sz="2000" dirty="0" smtClean="0"/>
              <a:t>Improved spill </a:t>
            </a:r>
            <a:r>
              <a:rPr lang="en-CA" sz="2000" dirty="0"/>
              <a:t>preparedness, response and restoration </a:t>
            </a:r>
            <a:r>
              <a:rPr lang="en-CA" sz="2000" dirty="0" smtClean="0"/>
              <a:t>standards</a:t>
            </a:r>
          </a:p>
          <a:p>
            <a:pPr lvl="1">
              <a:spcBef>
                <a:spcPct val="0"/>
              </a:spcBef>
              <a:buFont typeface="Arial" panose="020B0604020202020204" pitchFamily="34" charset="0"/>
              <a:buChar char="•"/>
            </a:pPr>
            <a:endParaRPr lang="en-CA" sz="900" dirty="0"/>
          </a:p>
          <a:p>
            <a:pPr lvl="1">
              <a:spcBef>
                <a:spcPct val="0"/>
              </a:spcBef>
              <a:buFont typeface="Arial" panose="020B0604020202020204" pitchFamily="34" charset="0"/>
              <a:buChar char="•"/>
            </a:pPr>
            <a:r>
              <a:rPr lang="en-CA" sz="2000" dirty="0"/>
              <a:t>A provincially regulated and industry funded </a:t>
            </a:r>
            <a:r>
              <a:rPr lang="en-CA" sz="2000" dirty="0" smtClean="0"/>
              <a:t>spill preparedness </a:t>
            </a:r>
            <a:r>
              <a:rPr lang="en-CA" sz="2000" dirty="0"/>
              <a:t>and response </a:t>
            </a:r>
            <a:r>
              <a:rPr lang="en-CA" sz="2000" dirty="0" smtClean="0"/>
              <a:t>organization</a:t>
            </a:r>
          </a:p>
          <a:p>
            <a:pPr lvl="1">
              <a:spcBef>
                <a:spcPct val="0"/>
              </a:spcBef>
              <a:buFont typeface="Arial" panose="020B0604020202020204" pitchFamily="34" charset="0"/>
              <a:buChar char="•"/>
            </a:pPr>
            <a:endParaRPr lang="en-CA" sz="900" dirty="0"/>
          </a:p>
          <a:p>
            <a:pPr lvl="1">
              <a:spcBef>
                <a:spcPct val="0"/>
              </a:spcBef>
              <a:buFont typeface="Arial" panose="020B0604020202020204" pitchFamily="34" charset="0"/>
              <a:buChar char="•"/>
            </a:pPr>
            <a:r>
              <a:rPr lang="en-CA" sz="2000" dirty="0"/>
              <a:t>An enhanced Provincial Environmental Emergency Program</a:t>
            </a:r>
          </a:p>
        </p:txBody>
      </p:sp>
      <p:pic>
        <p:nvPicPr>
          <p:cNvPr id="7" name="Picture 6" descr="C:\Users\nfallows\AppData\Local\Microsoft\Windows\Temporary Internet Files\Content.Word\IMG_0228.jpg"/>
          <p:cNvPicPr/>
          <p:nvPr/>
        </p:nvPicPr>
        <p:blipFill rotWithShape="1">
          <a:blip r:embed="rId6" cstate="print"/>
          <a:srcRect b="16680"/>
          <a:stretch/>
        </p:blipFill>
        <p:spPr bwMode="auto">
          <a:xfrm>
            <a:off x="5791200" y="2710133"/>
            <a:ext cx="3048000" cy="1752599"/>
          </a:xfrm>
          <a:prstGeom prst="rect">
            <a:avLst/>
          </a:prstGeom>
          <a:noFill/>
          <a:ln>
            <a:solidFill>
              <a:schemeClr val="tx1"/>
            </a:solidFill>
          </a:ln>
        </p:spPr>
      </p:pic>
      <p:pic>
        <p:nvPicPr>
          <p:cNvPr id="8" name="Picture 7" descr="C:\Users\nfallows\AppData\Local\Microsoft\Windows\Temporary Internet Files\Content.Word\IMG_0004.jpg"/>
          <p:cNvPicPr/>
          <p:nvPr/>
        </p:nvPicPr>
        <p:blipFill>
          <a:blip r:embed="rId7" cstate="print"/>
          <a:stretch>
            <a:fillRect/>
          </a:stretch>
        </p:blipFill>
        <p:spPr bwMode="auto">
          <a:xfrm>
            <a:off x="5791200" y="4648200"/>
            <a:ext cx="3048000" cy="1887088"/>
          </a:xfrm>
          <a:prstGeom prst="rect">
            <a:avLst/>
          </a:prstGeom>
          <a:noFill/>
          <a:ln>
            <a:solidFill>
              <a:schemeClr val="tx1"/>
            </a:solidFill>
          </a:ln>
        </p:spPr>
      </p:pic>
    </p:spTree>
    <p:extLst>
      <p:ext uri="{BB962C8B-B14F-4D97-AF65-F5344CB8AC3E}">
        <p14:creationId xmlns:p14="http://schemas.microsoft.com/office/powerpoint/2010/main" val="1885828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haredServices_PowerPoint_LtBkgd"/>
          <p:cNvPicPr>
            <a:picLocks noChangeAspect="1" noChangeArrowheads="1"/>
          </p:cNvPicPr>
          <p:nvPr/>
        </p:nvPicPr>
        <p:blipFill>
          <a:blip r:embed="rId3" cstate="print"/>
          <a:srcRect/>
          <a:stretch>
            <a:fillRect/>
          </a:stretch>
        </p:blipFill>
        <p:spPr bwMode="auto">
          <a:xfrm>
            <a:off x="0" y="-76200"/>
            <a:ext cx="9144000" cy="6934200"/>
          </a:xfrm>
          <a:prstGeom prst="rect">
            <a:avLst/>
          </a:prstGeom>
          <a:noFill/>
        </p:spPr>
      </p:pic>
      <p:pic>
        <p:nvPicPr>
          <p:cNvPr id="9223" name="Picture 7" descr="Generic_PowerPoint_14"/>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9225" name="Picture 9"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2" name="Title 1"/>
          <p:cNvSpPr>
            <a:spLocks noGrp="1"/>
          </p:cNvSpPr>
          <p:nvPr>
            <p:ph type="title"/>
          </p:nvPr>
        </p:nvSpPr>
        <p:spPr>
          <a:xfrm>
            <a:off x="457200" y="1486077"/>
            <a:ext cx="8229600" cy="1143000"/>
          </a:xfrm>
        </p:spPr>
        <p:txBody>
          <a:bodyPr/>
          <a:lstStyle/>
          <a:p>
            <a:r>
              <a:rPr lang="en-CA" dirty="0" smtClean="0"/>
              <a:t>First Nations and Federal Initiatives</a:t>
            </a:r>
            <a:endParaRPr lang="en-CA" dirty="0"/>
          </a:p>
        </p:txBody>
      </p:sp>
      <p:sp>
        <p:nvSpPr>
          <p:cNvPr id="4" name="Content Placeholder 3"/>
          <p:cNvSpPr>
            <a:spLocks noGrp="1"/>
          </p:cNvSpPr>
          <p:nvPr>
            <p:ph idx="1"/>
          </p:nvPr>
        </p:nvSpPr>
        <p:spPr>
          <a:xfrm>
            <a:off x="357438" y="3200400"/>
            <a:ext cx="4214562" cy="3124571"/>
          </a:xfrm>
        </p:spPr>
        <p:txBody>
          <a:bodyPr/>
          <a:lstStyle/>
          <a:p>
            <a:r>
              <a:rPr lang="en-CA" sz="2400" dirty="0" smtClean="0"/>
              <a:t>Tanker Safety Expert Panel</a:t>
            </a:r>
          </a:p>
          <a:p>
            <a:r>
              <a:rPr lang="en-CA" sz="2400" dirty="0" smtClean="0"/>
              <a:t>Enhancing Pipeline Safety</a:t>
            </a:r>
          </a:p>
          <a:p>
            <a:r>
              <a:rPr lang="en-CA" sz="2400" dirty="0" smtClean="0"/>
              <a:t>Rail and Dangerous Goods Transport</a:t>
            </a:r>
          </a:p>
          <a:p>
            <a:r>
              <a:rPr lang="en-CA" sz="2400" dirty="0" smtClean="0"/>
              <a:t>Environmental Stewardship Initiative</a:t>
            </a:r>
          </a:p>
          <a:p>
            <a:endParaRPr lang="en-CA" sz="2800" dirty="0" smtClean="0"/>
          </a:p>
        </p:txBody>
      </p:sp>
      <p:pic>
        <p:nvPicPr>
          <p:cNvPr id="8" name="Picture 2" descr="I:\EP\General\ENVSAFE\EERO\EERO Presentation\Zalinski Fall 2013\Present pics\Dale w EFAT.JPG"/>
          <p:cNvPicPr>
            <a:picLocks noChangeAspect="1" noChangeArrowheads="1"/>
          </p:cNvPicPr>
          <p:nvPr/>
        </p:nvPicPr>
        <p:blipFill>
          <a:blip r:embed="rId6" cstate="print"/>
          <a:srcRect/>
          <a:stretch>
            <a:fillRect/>
          </a:stretch>
        </p:blipFill>
        <p:spPr bwMode="auto">
          <a:xfrm>
            <a:off x="4701840" y="3124200"/>
            <a:ext cx="4213560" cy="3124200"/>
          </a:xfrm>
          <a:prstGeom prst="rect">
            <a:avLst/>
          </a:prstGeom>
          <a:noFill/>
          <a:ln>
            <a:solidFill>
              <a:schemeClr val="tx1"/>
            </a:solidFill>
          </a:ln>
        </p:spPr>
      </p:pic>
    </p:spTree>
    <p:extLst>
      <p:ext uri="{BB962C8B-B14F-4D97-AF65-F5344CB8AC3E}">
        <p14:creationId xmlns:p14="http://schemas.microsoft.com/office/powerpoint/2010/main" val="37736811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6153" name="Picture 9" descr="Generic_PowerPoint_16"/>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6155" name="Picture 11"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7" name="Title 6"/>
          <p:cNvSpPr>
            <a:spLocks noGrp="1"/>
          </p:cNvSpPr>
          <p:nvPr>
            <p:ph type="title"/>
          </p:nvPr>
        </p:nvSpPr>
        <p:spPr>
          <a:xfrm>
            <a:off x="419100" y="5943600"/>
            <a:ext cx="8305800" cy="533400"/>
          </a:xfrm>
        </p:spPr>
        <p:txBody>
          <a:bodyPr/>
          <a:lstStyle/>
          <a:p>
            <a:pPr algn="ctr"/>
            <a:r>
              <a:rPr lang="en-CA" sz="2200" dirty="0"/>
              <a:t>Brigadier General M.G. </a:t>
            </a:r>
            <a:r>
              <a:rPr lang="en-CA" sz="2200" dirty="0" err="1"/>
              <a:t>Zalinksi</a:t>
            </a:r>
            <a:r>
              <a:rPr lang="en-CA" sz="2200" dirty="0"/>
              <a:t> Oil Recovery Operation </a:t>
            </a:r>
          </a:p>
        </p:txBody>
      </p:sp>
      <p:pic>
        <p:nvPicPr>
          <p:cNvPr id="16" name="Picture 2" descr="I:\EP\General\ENVSAFE\EERO\EERO Presentation\Zalinski Fall 2013\Present pics\Seaspan 3.JPG"/>
          <p:cNvPicPr>
            <a:picLocks noChangeAspect="1" noChangeArrowheads="1"/>
          </p:cNvPicPr>
          <p:nvPr/>
        </p:nvPicPr>
        <p:blipFill>
          <a:blip r:embed="rId6" cstate="print"/>
          <a:srcRect/>
          <a:stretch>
            <a:fillRect/>
          </a:stretch>
        </p:blipFill>
        <p:spPr bwMode="auto">
          <a:xfrm>
            <a:off x="1042247" y="1600200"/>
            <a:ext cx="7029775" cy="4191000"/>
          </a:xfrm>
          <a:prstGeom prst="rect">
            <a:avLst/>
          </a:prstGeom>
          <a:noFill/>
          <a:ln>
            <a:solidFill>
              <a:schemeClr val="tx1"/>
            </a:solidFill>
          </a:ln>
        </p:spPr>
      </p:pic>
      <p:sp>
        <p:nvSpPr>
          <p:cNvPr id="9" name="Text Placeholder 8"/>
          <p:cNvSpPr>
            <a:spLocks noGrp="1"/>
          </p:cNvSpPr>
          <p:nvPr>
            <p:ph type="body" sz="half" idx="2"/>
          </p:nvPr>
        </p:nvSpPr>
        <p:spPr>
          <a:xfrm>
            <a:off x="4495800" y="1752600"/>
            <a:ext cx="5486400" cy="804862"/>
          </a:xfrm>
        </p:spPr>
        <p:txBody>
          <a:bodyPr/>
          <a:lstStyle/>
          <a:p>
            <a:r>
              <a:rPr lang="en-US" sz="1600" b="1" dirty="0">
                <a:solidFill>
                  <a:schemeClr val="bg1"/>
                </a:solidFill>
              </a:rPr>
              <a:t>Operation Statistics</a:t>
            </a:r>
          </a:p>
          <a:p>
            <a:r>
              <a:rPr lang="en-US" sz="1600" dirty="0">
                <a:solidFill>
                  <a:schemeClr val="bg1"/>
                </a:solidFill>
              </a:rPr>
              <a:t>CCG Operating Budget: $50 million</a:t>
            </a:r>
          </a:p>
          <a:p>
            <a:r>
              <a:rPr lang="en-US" sz="1600" dirty="0" smtClean="0">
                <a:solidFill>
                  <a:schemeClr val="bg1"/>
                </a:solidFill>
              </a:rPr>
              <a:t>Bunker </a:t>
            </a:r>
            <a:r>
              <a:rPr lang="en-US" sz="1600" dirty="0">
                <a:solidFill>
                  <a:schemeClr val="bg1"/>
                </a:solidFill>
              </a:rPr>
              <a:t>C Oil Recovered: 43.9 </a:t>
            </a:r>
            <a:r>
              <a:rPr lang="en-US" sz="1600" dirty="0" smtClean="0">
                <a:solidFill>
                  <a:schemeClr val="bg1"/>
                </a:solidFill>
              </a:rPr>
              <a:t>t</a:t>
            </a:r>
            <a:endParaRPr lang="en-US" sz="1600" dirty="0">
              <a:solidFill>
                <a:schemeClr val="bg1"/>
              </a:solidFill>
            </a:endParaRPr>
          </a:p>
          <a:p>
            <a:r>
              <a:rPr lang="en-US" sz="1600" dirty="0">
                <a:solidFill>
                  <a:schemeClr val="bg1"/>
                </a:solidFill>
              </a:rPr>
              <a:t>Oily Waste Water Recovered: 319.4 </a:t>
            </a:r>
            <a:r>
              <a:rPr lang="en-US" sz="1600" dirty="0" smtClean="0">
                <a:solidFill>
                  <a:schemeClr val="bg1"/>
                </a:solidFill>
              </a:rPr>
              <a:t>t</a:t>
            </a:r>
            <a:endParaRPr lang="en-CA" sz="1600" dirty="0">
              <a:solidFill>
                <a:schemeClr val="bg1"/>
              </a:solidFill>
            </a:endParaRPr>
          </a:p>
          <a:p>
            <a:endParaRPr lang="en-CA"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40046289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2293" name="Picture 5" descr="Generic_PowerPoint_18"/>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2298" name="Picture 10"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10" name="Text Placeholder 9"/>
          <p:cNvSpPr>
            <a:spLocks noGrp="1"/>
          </p:cNvSpPr>
          <p:nvPr>
            <p:ph type="body" sz="half" idx="2"/>
          </p:nvPr>
        </p:nvSpPr>
        <p:spPr>
          <a:xfrm>
            <a:off x="762000" y="5943600"/>
            <a:ext cx="7772400" cy="576262"/>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spcBef>
                <a:spcPct val="0"/>
              </a:spcBef>
            </a:pPr>
            <a:r>
              <a:rPr lang="en-GB" sz="2200" b="1" dirty="0">
                <a:solidFill>
                  <a:schemeClr val="tx2"/>
                </a:solidFill>
                <a:latin typeface="+mj-lt"/>
                <a:ea typeface="+mj-ea"/>
                <a:cs typeface="+mj-cs"/>
              </a:rPr>
              <a:t>Mount Polley </a:t>
            </a:r>
            <a:r>
              <a:rPr lang="en-GB" sz="2200" b="1" dirty="0" smtClean="0">
                <a:solidFill>
                  <a:schemeClr val="tx2"/>
                </a:solidFill>
                <a:latin typeface="+mj-lt"/>
                <a:ea typeface="+mj-ea"/>
                <a:cs typeface="+mj-cs"/>
              </a:rPr>
              <a:t>Mine Tailings </a:t>
            </a:r>
            <a:r>
              <a:rPr lang="en-GB" sz="2200" b="1" dirty="0">
                <a:solidFill>
                  <a:schemeClr val="tx2"/>
                </a:solidFill>
                <a:latin typeface="+mj-lt"/>
                <a:ea typeface="+mj-ea"/>
                <a:cs typeface="+mj-cs"/>
              </a:rPr>
              <a:t>Pond </a:t>
            </a:r>
            <a:r>
              <a:rPr lang="en-GB" sz="2200" b="1" dirty="0" smtClean="0">
                <a:solidFill>
                  <a:schemeClr val="tx2"/>
                </a:solidFill>
                <a:latin typeface="+mj-lt"/>
                <a:ea typeface="+mj-ea"/>
                <a:cs typeface="+mj-cs"/>
              </a:rPr>
              <a:t>Breach</a:t>
            </a:r>
            <a:endParaRPr lang="en-CA" sz="2200" b="1" dirty="0">
              <a:solidFill>
                <a:schemeClr val="tx2"/>
              </a:solidFill>
              <a:latin typeface="+mj-lt"/>
              <a:ea typeface="+mj-ea"/>
              <a:cs typeface="+mj-cs"/>
            </a:endParaRPr>
          </a:p>
        </p:txBody>
      </p:sp>
      <p:pic>
        <p:nvPicPr>
          <p:cNvPr id="1026" name="Picture 2" descr="http://i.cbc.ca/1.2728886.1407333478!/fileImage/httpImage/image.jpg_gen/derivatives/original_620/mount-polley-mine-tailings-pond-dam-fail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891316"/>
            <a:ext cx="3505200" cy="19730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farm6.staticflickr.com/5582/14882600323_9c69f1664d_b.jpg"/>
          <p:cNvPicPr>
            <a:picLocks noChangeAspect="1" noChangeArrowheads="1"/>
          </p:cNvPicPr>
          <p:nvPr/>
        </p:nvPicPr>
        <p:blipFill rotWithShape="1">
          <a:blip r:embed="rId7">
            <a:extLst>
              <a:ext uri="{28A0092B-C50C-407E-A947-70E740481C1C}">
                <a14:useLocalDpi xmlns:a14="http://schemas.microsoft.com/office/drawing/2010/main" val="0"/>
              </a:ext>
            </a:extLst>
          </a:blip>
          <a:srcRect l="7125" r="4446"/>
          <a:stretch/>
        </p:blipFill>
        <p:spPr bwMode="auto">
          <a:xfrm>
            <a:off x="257355" y="1752599"/>
            <a:ext cx="4848045" cy="41118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s://farm4.staticflickr.com/3884/14884792866_6a64a31c49_b.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5592"/>
          <a:stretch/>
        </p:blipFill>
        <p:spPr bwMode="auto">
          <a:xfrm>
            <a:off x="5334585" y="1752600"/>
            <a:ext cx="3504615" cy="19730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1219200"/>
            <a:ext cx="8229600" cy="1143000"/>
          </a:xfrm>
        </p:spPr>
        <p:txBody>
          <a:bodyPr/>
          <a:lstStyle/>
          <a:p>
            <a:r>
              <a:rPr lang="en-CA" dirty="0" smtClean="0"/>
              <a:t>Future Activities</a:t>
            </a:r>
            <a:endParaRPr lang="en-CA" dirty="0"/>
          </a:p>
        </p:txBody>
      </p:sp>
      <p:pic>
        <p:nvPicPr>
          <p:cNvPr id="8" name="Picture 7" descr="P1020072.JPG"/>
          <p:cNvPicPr/>
          <p:nvPr/>
        </p:nvPicPr>
        <p:blipFill>
          <a:blip r:embed="rId4" cstate="print"/>
          <a:stretch>
            <a:fillRect/>
          </a:stretch>
        </p:blipFill>
        <p:spPr>
          <a:xfrm>
            <a:off x="3886200" y="2658315"/>
            <a:ext cx="4876800" cy="3361485"/>
          </a:xfrm>
          <a:prstGeom prst="rect">
            <a:avLst/>
          </a:prstGeom>
          <a:noFill/>
          <a:ln>
            <a:solidFill>
              <a:schemeClr val="tx1"/>
            </a:solidFill>
          </a:ln>
        </p:spPr>
      </p:pic>
      <p:sp>
        <p:nvSpPr>
          <p:cNvPr id="4" name="Content Placeholder 3"/>
          <p:cNvSpPr>
            <a:spLocks noGrp="1"/>
          </p:cNvSpPr>
          <p:nvPr>
            <p:ph idx="1"/>
          </p:nvPr>
        </p:nvSpPr>
        <p:spPr>
          <a:xfrm>
            <a:off x="277989" y="3124200"/>
            <a:ext cx="3657600" cy="3535363"/>
          </a:xfrm>
        </p:spPr>
        <p:txBody>
          <a:bodyPr/>
          <a:lstStyle/>
          <a:p>
            <a:r>
              <a:rPr lang="en-CA" sz="2400" dirty="0"/>
              <a:t>Development </a:t>
            </a:r>
            <a:r>
              <a:rPr lang="en-CA" sz="2400" dirty="0" smtClean="0"/>
              <a:t>Issues</a:t>
            </a:r>
          </a:p>
          <a:p>
            <a:endParaRPr lang="en-CA" sz="900" dirty="0"/>
          </a:p>
          <a:p>
            <a:r>
              <a:rPr lang="en-CA" sz="2400" dirty="0" smtClean="0"/>
              <a:t>Clean Pacific Conference</a:t>
            </a:r>
          </a:p>
        </p:txBody>
      </p:sp>
      <p:pic>
        <p:nvPicPr>
          <p:cNvPr id="9" name="Picture 5" descr="Generic_PowerPoint_13"/>
          <p:cNvPicPr>
            <a:picLocks noChangeAspect="1" noChangeArrowheads="1"/>
          </p:cNvPicPr>
          <p:nvPr/>
        </p:nvPicPr>
        <p:blipFill>
          <a:blip r:embed="rId5" cstate="print"/>
          <a:srcRect/>
          <a:stretch>
            <a:fillRect/>
          </a:stretch>
        </p:blipFill>
        <p:spPr bwMode="auto">
          <a:xfrm>
            <a:off x="0" y="0"/>
            <a:ext cx="9144000" cy="1500188"/>
          </a:xfrm>
          <a:prstGeom prst="rect">
            <a:avLst/>
          </a:prstGeom>
          <a:noFill/>
        </p:spPr>
      </p:pic>
      <p:pic>
        <p:nvPicPr>
          <p:cNvPr id="9225" name="Picture 9" descr="BCID_H_key_rgb_rev"/>
          <p:cNvPicPr>
            <a:picLocks noChangeAspect="1" noChangeArrowheads="1"/>
          </p:cNvPicPr>
          <p:nvPr/>
        </p:nvPicPr>
        <p:blipFill>
          <a:blip r:embed="rId6" cstate="print"/>
          <a:srcRect/>
          <a:stretch>
            <a:fillRect/>
          </a:stretch>
        </p:blipFill>
        <p:spPr bwMode="auto">
          <a:xfrm>
            <a:off x="304800" y="80963"/>
            <a:ext cx="3124200" cy="1290637"/>
          </a:xfrm>
          <a:prstGeom prst="rect">
            <a:avLst/>
          </a:prstGeom>
          <a:noFill/>
        </p:spPr>
      </p:pic>
    </p:spTree>
    <p:extLst>
      <p:ext uri="{BB962C8B-B14F-4D97-AF65-F5344CB8AC3E}">
        <p14:creationId xmlns:p14="http://schemas.microsoft.com/office/powerpoint/2010/main" val="40205348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haredServices_PowerPoint_Dk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48" name="Picture 8" descr="BCID_V_key_rgb_rev"/>
          <p:cNvPicPr>
            <a:picLocks noChangeAspect="1" noChangeArrowheads="1"/>
          </p:cNvPicPr>
          <p:nvPr/>
        </p:nvPicPr>
        <p:blipFill>
          <a:blip r:embed="rId4" cstate="print"/>
          <a:srcRect/>
          <a:stretch>
            <a:fillRect/>
          </a:stretch>
        </p:blipFill>
        <p:spPr bwMode="auto">
          <a:xfrm>
            <a:off x="908050" y="120650"/>
            <a:ext cx="7326313" cy="66151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neric_BC_PowerPoint">
  <a:themeElements>
    <a:clrScheme name="Generic_BC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ic_BC_PowerPoin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_BC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ic_BC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ic_BC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ic_BC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ic_BC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ic_BC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ic_BC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ic_BC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ic_BC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ic_BC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ic_BC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ic_BC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1162</TotalTime>
  <Words>990</Words>
  <Application>Microsoft Macintosh PowerPoint</Application>
  <PresentationFormat>On-screen Show (4:3)</PresentationFormat>
  <Paragraphs>161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Generic_BC_PowerPoint</vt:lpstr>
      <vt:lpstr>British Columbia  Agency Update</vt:lpstr>
      <vt:lpstr>Presentation Overview</vt:lpstr>
      <vt:lpstr>Program Activities</vt:lpstr>
      <vt:lpstr>Legislative Review</vt:lpstr>
      <vt:lpstr>First Nations and Federal Initiatives</vt:lpstr>
      <vt:lpstr>Brigadier General M.G. Zalinksi Oil Recovery Operation </vt:lpstr>
      <vt:lpstr>PowerPoint Presentation</vt:lpstr>
      <vt:lpstr>Future Activities</vt:lpstr>
      <vt:lpstr>PowerPoint Presentation</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Calvin  Jones</dc:creator>
  <cp:lastModifiedBy>Sarah Brace</cp:lastModifiedBy>
  <cp:revision>61</cp:revision>
  <dcterms:created xsi:type="dcterms:W3CDTF">2007-06-22T22:26:06Z</dcterms:created>
  <dcterms:modified xsi:type="dcterms:W3CDTF">2014-09-30T01:27:21Z</dcterms:modified>
</cp:coreProperties>
</file>